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80" r:id="rId2"/>
    <p:sldId id="277" r:id="rId3"/>
    <p:sldId id="278" r:id="rId4"/>
    <p:sldId id="338" r:id="rId5"/>
    <p:sldId id="279" r:id="rId6"/>
    <p:sldId id="275" r:id="rId7"/>
    <p:sldId id="259" r:id="rId8"/>
    <p:sldId id="262" r:id="rId9"/>
    <p:sldId id="264" r:id="rId10"/>
    <p:sldId id="281" r:id="rId11"/>
    <p:sldId id="265" r:id="rId12"/>
    <p:sldId id="266" r:id="rId13"/>
    <p:sldId id="282" r:id="rId14"/>
    <p:sldId id="283" r:id="rId15"/>
    <p:sldId id="284" r:id="rId16"/>
    <p:sldId id="286" r:id="rId17"/>
    <p:sldId id="285" r:id="rId18"/>
    <p:sldId id="287" r:id="rId19"/>
    <p:sldId id="288" r:id="rId20"/>
    <p:sldId id="289" r:id="rId21"/>
    <p:sldId id="290" r:id="rId22"/>
    <p:sldId id="291" r:id="rId23"/>
    <p:sldId id="292" r:id="rId24"/>
    <p:sldId id="293"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8" r:id="rId48"/>
    <p:sldId id="317" r:id="rId49"/>
    <p:sldId id="320" r:id="rId50"/>
    <p:sldId id="319"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9" r:id="rId69"/>
    <p:sldId id="340" r:id="rId70"/>
    <p:sldId id="342" r:id="rId71"/>
    <p:sldId id="341" r:id="rId72"/>
    <p:sldId id="343" r:id="rId73"/>
    <p:sldId id="344" r:id="rId74"/>
    <p:sldId id="345" r:id="rId75"/>
    <p:sldId id="346" r:id="rId76"/>
    <p:sldId id="347" r:id="rId77"/>
    <p:sldId id="348" r:id="rId78"/>
    <p:sldId id="350" r:id="rId79"/>
    <p:sldId id="349" r:id="rId80"/>
    <p:sldId id="351" r:id="rId81"/>
    <p:sldId id="352" r:id="rId82"/>
    <p:sldId id="353" r:id="rId83"/>
    <p:sldId id="354" r:id="rId84"/>
    <p:sldId id="355" r:id="rId85"/>
    <p:sldId id="356" r:id="rId86"/>
    <p:sldId id="357" r:id="rId87"/>
    <p:sldId id="359" r:id="rId88"/>
    <p:sldId id="360" r:id="rId89"/>
    <p:sldId id="361" r:id="rId90"/>
    <p:sldId id="362" r:id="rId91"/>
    <p:sldId id="363" r:id="rId92"/>
    <p:sldId id="364" r:id="rId93"/>
    <p:sldId id="365" r:id="rId94"/>
    <p:sldId id="366" r:id="rId95"/>
    <p:sldId id="367" r:id="rId96"/>
    <p:sldId id="369" r:id="rId97"/>
    <p:sldId id="370" r:id="rId98"/>
    <p:sldId id="371" r:id="rId99"/>
    <p:sldId id="373" r:id="rId100"/>
    <p:sldId id="374" r:id="rId101"/>
    <p:sldId id="372"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 id="397" r:id="rId123"/>
    <p:sldId id="396" r:id="rId124"/>
    <p:sldId id="398" r:id="rId125"/>
    <p:sldId id="399" r:id="rId126"/>
    <p:sldId id="400" r:id="rId127"/>
    <p:sldId id="401" r:id="rId128"/>
    <p:sldId id="403" r:id="rId129"/>
    <p:sldId id="402" r:id="rId130"/>
    <p:sldId id="404" r:id="rId131"/>
    <p:sldId id="405" r:id="rId132"/>
    <p:sldId id="406" r:id="rId133"/>
    <p:sldId id="407" r:id="rId134"/>
    <p:sldId id="408" r:id="rId135"/>
  </p:sldIdLst>
  <p:sldSz cx="12192000" cy="6858000"/>
  <p:notesSz cx="9925050"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17" autoAdjust="0"/>
  </p:normalViewPr>
  <p:slideViewPr>
    <p:cSldViewPr snapToGrid="0">
      <p:cViewPr varScale="1">
        <p:scale>
          <a:sx n="86" d="100"/>
          <a:sy n="86" d="100"/>
        </p:scale>
        <p:origin x="353"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0855"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1898" y="1"/>
            <a:ext cx="4300855" cy="341064"/>
          </a:xfrm>
          <a:prstGeom prst="rect">
            <a:avLst/>
          </a:prstGeom>
        </p:spPr>
        <p:txBody>
          <a:bodyPr vert="horz" lIns="91440" tIns="45720" rIns="91440" bIns="45720" rtlCol="0"/>
          <a:lstStyle>
            <a:lvl1pPr algn="r">
              <a:defRPr sz="1200"/>
            </a:lvl1pPr>
          </a:lstStyle>
          <a:p>
            <a:fld id="{29030DA7-F380-4CE4-BDC2-F6F5756B184B}" type="datetimeFigureOut">
              <a:rPr lang="zh-CN" altLang="en-US" smtClean="0"/>
              <a:t>2025/5/6</a:t>
            </a:fld>
            <a:endParaRPr lang="zh-CN" altLang="en-US"/>
          </a:p>
        </p:txBody>
      </p:sp>
      <p:sp>
        <p:nvSpPr>
          <p:cNvPr id="4" name="幻灯片图像占位符 3"/>
          <p:cNvSpPr>
            <a:spLocks noGrp="1" noRot="1" noChangeAspect="1"/>
          </p:cNvSpPr>
          <p:nvPr>
            <p:ph type="sldImg" idx="2"/>
          </p:nvPr>
        </p:nvSpPr>
        <p:spPr>
          <a:xfrm>
            <a:off x="2924175" y="849313"/>
            <a:ext cx="4076700"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505" y="3271381"/>
            <a:ext cx="7940040" cy="2676585"/>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456612"/>
            <a:ext cx="4300855"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1898" y="6456612"/>
            <a:ext cx="4300855" cy="341063"/>
          </a:xfrm>
          <a:prstGeom prst="rect">
            <a:avLst/>
          </a:prstGeom>
        </p:spPr>
        <p:txBody>
          <a:bodyPr vert="horz" lIns="91440" tIns="45720" rIns="91440" bIns="45720" rtlCol="0" anchor="b"/>
          <a:lstStyle>
            <a:lvl1pPr algn="r">
              <a:defRPr sz="1200"/>
            </a:lvl1pPr>
          </a:lstStyle>
          <a:p>
            <a:fld id="{7223F8F3-4969-4692-A596-B88B59DE0BE4}" type="slidenum">
              <a:rPr lang="zh-CN" altLang="en-US" smtClean="0"/>
              <a:t>‹#›</a:t>
            </a:fld>
            <a:endParaRPr lang="zh-CN" altLang="en-US"/>
          </a:p>
        </p:txBody>
      </p:sp>
    </p:spTree>
    <p:extLst>
      <p:ext uri="{BB962C8B-B14F-4D97-AF65-F5344CB8AC3E}">
        <p14:creationId xmlns:p14="http://schemas.microsoft.com/office/powerpoint/2010/main" val="3965254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a:t>
            </a:fld>
            <a:endParaRPr lang="zh-CN" altLang="en-US"/>
          </a:p>
        </p:txBody>
      </p:sp>
    </p:spTree>
    <p:extLst>
      <p:ext uri="{BB962C8B-B14F-4D97-AF65-F5344CB8AC3E}">
        <p14:creationId xmlns:p14="http://schemas.microsoft.com/office/powerpoint/2010/main" val="2621215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13</a:t>
            </a:fld>
            <a:endParaRPr lang="zh-CN" altLang="en-US"/>
          </a:p>
        </p:txBody>
      </p:sp>
    </p:spTree>
    <p:extLst>
      <p:ext uri="{BB962C8B-B14F-4D97-AF65-F5344CB8AC3E}">
        <p14:creationId xmlns:p14="http://schemas.microsoft.com/office/powerpoint/2010/main" val="29318401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103</a:t>
            </a:fld>
            <a:endParaRPr lang="zh-CN" altLang="en-US"/>
          </a:p>
        </p:txBody>
      </p:sp>
    </p:spTree>
    <p:extLst>
      <p:ext uri="{BB962C8B-B14F-4D97-AF65-F5344CB8AC3E}">
        <p14:creationId xmlns:p14="http://schemas.microsoft.com/office/powerpoint/2010/main" val="345205151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104</a:t>
            </a:fld>
            <a:endParaRPr lang="zh-CN" altLang="en-US"/>
          </a:p>
        </p:txBody>
      </p:sp>
    </p:spTree>
    <p:extLst>
      <p:ext uri="{BB962C8B-B14F-4D97-AF65-F5344CB8AC3E}">
        <p14:creationId xmlns:p14="http://schemas.microsoft.com/office/powerpoint/2010/main" val="28511620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105</a:t>
            </a:fld>
            <a:endParaRPr lang="zh-CN" altLang="en-US"/>
          </a:p>
        </p:txBody>
      </p:sp>
    </p:spTree>
    <p:extLst>
      <p:ext uri="{BB962C8B-B14F-4D97-AF65-F5344CB8AC3E}">
        <p14:creationId xmlns:p14="http://schemas.microsoft.com/office/powerpoint/2010/main" val="23604338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106</a:t>
            </a:fld>
            <a:endParaRPr lang="zh-CN" altLang="en-US"/>
          </a:p>
        </p:txBody>
      </p:sp>
    </p:spTree>
    <p:extLst>
      <p:ext uri="{BB962C8B-B14F-4D97-AF65-F5344CB8AC3E}">
        <p14:creationId xmlns:p14="http://schemas.microsoft.com/office/powerpoint/2010/main" val="20515507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107</a:t>
            </a:fld>
            <a:endParaRPr lang="zh-CN" altLang="en-US"/>
          </a:p>
        </p:txBody>
      </p:sp>
    </p:spTree>
    <p:extLst>
      <p:ext uri="{BB962C8B-B14F-4D97-AF65-F5344CB8AC3E}">
        <p14:creationId xmlns:p14="http://schemas.microsoft.com/office/powerpoint/2010/main" val="11261620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108</a:t>
            </a:fld>
            <a:endParaRPr lang="zh-CN" altLang="en-US"/>
          </a:p>
        </p:txBody>
      </p:sp>
    </p:spTree>
    <p:extLst>
      <p:ext uri="{BB962C8B-B14F-4D97-AF65-F5344CB8AC3E}">
        <p14:creationId xmlns:p14="http://schemas.microsoft.com/office/powerpoint/2010/main" val="12639930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109</a:t>
            </a:fld>
            <a:endParaRPr lang="zh-CN" altLang="en-US"/>
          </a:p>
        </p:txBody>
      </p:sp>
    </p:spTree>
    <p:extLst>
      <p:ext uri="{BB962C8B-B14F-4D97-AF65-F5344CB8AC3E}">
        <p14:creationId xmlns:p14="http://schemas.microsoft.com/office/powerpoint/2010/main" val="19603979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110</a:t>
            </a:fld>
            <a:endParaRPr lang="zh-CN" altLang="en-US"/>
          </a:p>
        </p:txBody>
      </p:sp>
    </p:spTree>
    <p:extLst>
      <p:ext uri="{BB962C8B-B14F-4D97-AF65-F5344CB8AC3E}">
        <p14:creationId xmlns:p14="http://schemas.microsoft.com/office/powerpoint/2010/main" val="1135654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111</a:t>
            </a:fld>
            <a:endParaRPr lang="zh-CN" altLang="en-US"/>
          </a:p>
        </p:txBody>
      </p:sp>
    </p:spTree>
    <p:extLst>
      <p:ext uri="{BB962C8B-B14F-4D97-AF65-F5344CB8AC3E}">
        <p14:creationId xmlns:p14="http://schemas.microsoft.com/office/powerpoint/2010/main" val="10211673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112</a:t>
            </a:fld>
            <a:endParaRPr lang="zh-CN" altLang="en-US"/>
          </a:p>
        </p:txBody>
      </p:sp>
    </p:spTree>
    <p:extLst>
      <p:ext uri="{BB962C8B-B14F-4D97-AF65-F5344CB8AC3E}">
        <p14:creationId xmlns:p14="http://schemas.microsoft.com/office/powerpoint/2010/main" val="551332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14</a:t>
            </a:fld>
            <a:endParaRPr lang="zh-CN" altLang="en-US"/>
          </a:p>
        </p:txBody>
      </p:sp>
    </p:spTree>
    <p:extLst>
      <p:ext uri="{BB962C8B-B14F-4D97-AF65-F5344CB8AC3E}">
        <p14:creationId xmlns:p14="http://schemas.microsoft.com/office/powerpoint/2010/main" val="266664095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113</a:t>
            </a:fld>
            <a:endParaRPr lang="zh-CN" altLang="en-US"/>
          </a:p>
        </p:txBody>
      </p:sp>
    </p:spTree>
    <p:extLst>
      <p:ext uri="{BB962C8B-B14F-4D97-AF65-F5344CB8AC3E}">
        <p14:creationId xmlns:p14="http://schemas.microsoft.com/office/powerpoint/2010/main" val="137361030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114</a:t>
            </a:fld>
            <a:endParaRPr lang="zh-CN" altLang="en-US"/>
          </a:p>
        </p:txBody>
      </p:sp>
    </p:spTree>
    <p:extLst>
      <p:ext uri="{BB962C8B-B14F-4D97-AF65-F5344CB8AC3E}">
        <p14:creationId xmlns:p14="http://schemas.microsoft.com/office/powerpoint/2010/main" val="299208242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115</a:t>
            </a:fld>
            <a:endParaRPr lang="zh-CN" altLang="en-US"/>
          </a:p>
        </p:txBody>
      </p:sp>
    </p:spTree>
    <p:extLst>
      <p:ext uri="{BB962C8B-B14F-4D97-AF65-F5344CB8AC3E}">
        <p14:creationId xmlns:p14="http://schemas.microsoft.com/office/powerpoint/2010/main" val="33352935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116</a:t>
            </a:fld>
            <a:endParaRPr lang="zh-CN" altLang="en-US"/>
          </a:p>
        </p:txBody>
      </p:sp>
    </p:spTree>
    <p:extLst>
      <p:ext uri="{BB962C8B-B14F-4D97-AF65-F5344CB8AC3E}">
        <p14:creationId xmlns:p14="http://schemas.microsoft.com/office/powerpoint/2010/main" val="28303838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117</a:t>
            </a:fld>
            <a:endParaRPr lang="zh-CN" altLang="en-US"/>
          </a:p>
        </p:txBody>
      </p:sp>
    </p:spTree>
    <p:extLst>
      <p:ext uri="{BB962C8B-B14F-4D97-AF65-F5344CB8AC3E}">
        <p14:creationId xmlns:p14="http://schemas.microsoft.com/office/powerpoint/2010/main" val="3844012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118</a:t>
            </a:fld>
            <a:endParaRPr lang="zh-CN" altLang="en-US"/>
          </a:p>
        </p:txBody>
      </p:sp>
    </p:spTree>
    <p:extLst>
      <p:ext uri="{BB962C8B-B14F-4D97-AF65-F5344CB8AC3E}">
        <p14:creationId xmlns:p14="http://schemas.microsoft.com/office/powerpoint/2010/main" val="4851159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119</a:t>
            </a:fld>
            <a:endParaRPr lang="zh-CN" altLang="en-US"/>
          </a:p>
        </p:txBody>
      </p:sp>
    </p:spTree>
    <p:extLst>
      <p:ext uri="{BB962C8B-B14F-4D97-AF65-F5344CB8AC3E}">
        <p14:creationId xmlns:p14="http://schemas.microsoft.com/office/powerpoint/2010/main" val="2058017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120</a:t>
            </a:fld>
            <a:endParaRPr lang="zh-CN" altLang="en-US"/>
          </a:p>
        </p:txBody>
      </p:sp>
    </p:spTree>
    <p:extLst>
      <p:ext uri="{BB962C8B-B14F-4D97-AF65-F5344CB8AC3E}">
        <p14:creationId xmlns:p14="http://schemas.microsoft.com/office/powerpoint/2010/main" val="39479321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121</a:t>
            </a:fld>
            <a:endParaRPr lang="zh-CN" altLang="en-US"/>
          </a:p>
        </p:txBody>
      </p:sp>
    </p:spTree>
    <p:extLst>
      <p:ext uri="{BB962C8B-B14F-4D97-AF65-F5344CB8AC3E}">
        <p14:creationId xmlns:p14="http://schemas.microsoft.com/office/powerpoint/2010/main" val="11957925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122</a:t>
            </a:fld>
            <a:endParaRPr lang="zh-CN" altLang="en-US"/>
          </a:p>
        </p:txBody>
      </p:sp>
    </p:spTree>
    <p:extLst>
      <p:ext uri="{BB962C8B-B14F-4D97-AF65-F5344CB8AC3E}">
        <p14:creationId xmlns:p14="http://schemas.microsoft.com/office/powerpoint/2010/main" val="2685377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15</a:t>
            </a:fld>
            <a:endParaRPr lang="zh-CN" altLang="en-US"/>
          </a:p>
        </p:txBody>
      </p:sp>
    </p:spTree>
    <p:extLst>
      <p:ext uri="{BB962C8B-B14F-4D97-AF65-F5344CB8AC3E}">
        <p14:creationId xmlns:p14="http://schemas.microsoft.com/office/powerpoint/2010/main" val="358311524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123</a:t>
            </a:fld>
            <a:endParaRPr lang="zh-CN" altLang="en-US"/>
          </a:p>
        </p:txBody>
      </p:sp>
    </p:spTree>
    <p:extLst>
      <p:ext uri="{BB962C8B-B14F-4D97-AF65-F5344CB8AC3E}">
        <p14:creationId xmlns:p14="http://schemas.microsoft.com/office/powerpoint/2010/main" val="10494312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124</a:t>
            </a:fld>
            <a:endParaRPr lang="zh-CN" altLang="en-US"/>
          </a:p>
        </p:txBody>
      </p:sp>
    </p:spTree>
    <p:extLst>
      <p:ext uri="{BB962C8B-B14F-4D97-AF65-F5344CB8AC3E}">
        <p14:creationId xmlns:p14="http://schemas.microsoft.com/office/powerpoint/2010/main" val="339215675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125</a:t>
            </a:fld>
            <a:endParaRPr lang="zh-CN" altLang="en-US"/>
          </a:p>
        </p:txBody>
      </p:sp>
    </p:spTree>
    <p:extLst>
      <p:ext uri="{BB962C8B-B14F-4D97-AF65-F5344CB8AC3E}">
        <p14:creationId xmlns:p14="http://schemas.microsoft.com/office/powerpoint/2010/main" val="24429299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126</a:t>
            </a:fld>
            <a:endParaRPr lang="zh-CN" altLang="en-US"/>
          </a:p>
        </p:txBody>
      </p:sp>
    </p:spTree>
    <p:extLst>
      <p:ext uri="{BB962C8B-B14F-4D97-AF65-F5344CB8AC3E}">
        <p14:creationId xmlns:p14="http://schemas.microsoft.com/office/powerpoint/2010/main" val="216928740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127</a:t>
            </a:fld>
            <a:endParaRPr lang="zh-CN" altLang="en-US"/>
          </a:p>
        </p:txBody>
      </p:sp>
    </p:spTree>
    <p:extLst>
      <p:ext uri="{BB962C8B-B14F-4D97-AF65-F5344CB8AC3E}">
        <p14:creationId xmlns:p14="http://schemas.microsoft.com/office/powerpoint/2010/main" val="308969436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128</a:t>
            </a:fld>
            <a:endParaRPr lang="zh-CN" altLang="en-US"/>
          </a:p>
        </p:txBody>
      </p:sp>
    </p:spTree>
    <p:extLst>
      <p:ext uri="{BB962C8B-B14F-4D97-AF65-F5344CB8AC3E}">
        <p14:creationId xmlns:p14="http://schemas.microsoft.com/office/powerpoint/2010/main" val="426920445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129</a:t>
            </a:fld>
            <a:endParaRPr lang="zh-CN" altLang="en-US"/>
          </a:p>
        </p:txBody>
      </p:sp>
    </p:spTree>
    <p:extLst>
      <p:ext uri="{BB962C8B-B14F-4D97-AF65-F5344CB8AC3E}">
        <p14:creationId xmlns:p14="http://schemas.microsoft.com/office/powerpoint/2010/main" val="23015581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130</a:t>
            </a:fld>
            <a:endParaRPr lang="zh-CN" altLang="en-US"/>
          </a:p>
        </p:txBody>
      </p:sp>
    </p:spTree>
    <p:extLst>
      <p:ext uri="{BB962C8B-B14F-4D97-AF65-F5344CB8AC3E}">
        <p14:creationId xmlns:p14="http://schemas.microsoft.com/office/powerpoint/2010/main" val="1153711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131</a:t>
            </a:fld>
            <a:endParaRPr lang="zh-CN" altLang="en-US"/>
          </a:p>
        </p:txBody>
      </p:sp>
    </p:spTree>
    <p:extLst>
      <p:ext uri="{BB962C8B-B14F-4D97-AF65-F5344CB8AC3E}">
        <p14:creationId xmlns:p14="http://schemas.microsoft.com/office/powerpoint/2010/main" val="83812562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132</a:t>
            </a:fld>
            <a:endParaRPr lang="zh-CN" altLang="en-US"/>
          </a:p>
        </p:txBody>
      </p:sp>
    </p:spTree>
    <p:extLst>
      <p:ext uri="{BB962C8B-B14F-4D97-AF65-F5344CB8AC3E}">
        <p14:creationId xmlns:p14="http://schemas.microsoft.com/office/powerpoint/2010/main" val="2572604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16</a:t>
            </a:fld>
            <a:endParaRPr lang="zh-CN" altLang="en-US"/>
          </a:p>
        </p:txBody>
      </p:sp>
    </p:spTree>
    <p:extLst>
      <p:ext uri="{BB962C8B-B14F-4D97-AF65-F5344CB8AC3E}">
        <p14:creationId xmlns:p14="http://schemas.microsoft.com/office/powerpoint/2010/main" val="43411861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133</a:t>
            </a:fld>
            <a:endParaRPr lang="zh-CN" altLang="en-US"/>
          </a:p>
        </p:txBody>
      </p:sp>
    </p:spTree>
    <p:extLst>
      <p:ext uri="{BB962C8B-B14F-4D97-AF65-F5344CB8AC3E}">
        <p14:creationId xmlns:p14="http://schemas.microsoft.com/office/powerpoint/2010/main" val="42834392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134</a:t>
            </a:fld>
            <a:endParaRPr lang="zh-CN" altLang="en-US"/>
          </a:p>
        </p:txBody>
      </p:sp>
    </p:spTree>
    <p:extLst>
      <p:ext uri="{BB962C8B-B14F-4D97-AF65-F5344CB8AC3E}">
        <p14:creationId xmlns:p14="http://schemas.microsoft.com/office/powerpoint/2010/main" val="7358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17</a:t>
            </a:fld>
            <a:endParaRPr lang="zh-CN" altLang="en-US"/>
          </a:p>
        </p:txBody>
      </p:sp>
    </p:spTree>
    <p:extLst>
      <p:ext uri="{BB962C8B-B14F-4D97-AF65-F5344CB8AC3E}">
        <p14:creationId xmlns:p14="http://schemas.microsoft.com/office/powerpoint/2010/main" val="3731302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18</a:t>
            </a:fld>
            <a:endParaRPr lang="zh-CN" altLang="en-US"/>
          </a:p>
        </p:txBody>
      </p:sp>
    </p:spTree>
    <p:extLst>
      <p:ext uri="{BB962C8B-B14F-4D97-AF65-F5344CB8AC3E}">
        <p14:creationId xmlns:p14="http://schemas.microsoft.com/office/powerpoint/2010/main" val="378024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19</a:t>
            </a:fld>
            <a:endParaRPr lang="zh-CN" altLang="en-US"/>
          </a:p>
        </p:txBody>
      </p:sp>
    </p:spTree>
    <p:extLst>
      <p:ext uri="{BB962C8B-B14F-4D97-AF65-F5344CB8AC3E}">
        <p14:creationId xmlns:p14="http://schemas.microsoft.com/office/powerpoint/2010/main" val="3484366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20</a:t>
            </a:fld>
            <a:endParaRPr lang="zh-CN" altLang="en-US"/>
          </a:p>
        </p:txBody>
      </p:sp>
    </p:spTree>
    <p:extLst>
      <p:ext uri="{BB962C8B-B14F-4D97-AF65-F5344CB8AC3E}">
        <p14:creationId xmlns:p14="http://schemas.microsoft.com/office/powerpoint/2010/main" val="3046902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21</a:t>
            </a:fld>
            <a:endParaRPr lang="zh-CN" altLang="en-US"/>
          </a:p>
        </p:txBody>
      </p:sp>
    </p:spTree>
    <p:extLst>
      <p:ext uri="{BB962C8B-B14F-4D97-AF65-F5344CB8AC3E}">
        <p14:creationId xmlns:p14="http://schemas.microsoft.com/office/powerpoint/2010/main" val="2111297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22</a:t>
            </a:fld>
            <a:endParaRPr lang="zh-CN" altLang="en-US"/>
          </a:p>
        </p:txBody>
      </p:sp>
    </p:spTree>
    <p:extLst>
      <p:ext uri="{BB962C8B-B14F-4D97-AF65-F5344CB8AC3E}">
        <p14:creationId xmlns:p14="http://schemas.microsoft.com/office/powerpoint/2010/main" val="1600102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t>降低模型的复杂度，也就是构建贝叶斯网的难度</a:t>
            </a:r>
            <a:endParaRPr lang="en-US" altLang="zh-CN" dirty="0"/>
          </a:p>
          <a:p>
            <a:pPr indent="407670" algn="just">
              <a:lnSpc>
                <a:spcPct val="120000"/>
              </a:lnSpc>
            </a:pPr>
            <a:r>
              <a:rPr lang="zh-CN" altLang="en-US" dirty="0"/>
              <a:t>推理的复杂度，也就是计算后验概率的难度</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a:t>
            </a:fld>
            <a:endParaRPr lang="zh-CN" altLang="en-US"/>
          </a:p>
        </p:txBody>
      </p:sp>
    </p:spTree>
    <p:extLst>
      <p:ext uri="{BB962C8B-B14F-4D97-AF65-F5344CB8AC3E}">
        <p14:creationId xmlns:p14="http://schemas.microsoft.com/office/powerpoint/2010/main" val="2855469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23</a:t>
            </a:fld>
            <a:endParaRPr lang="zh-CN" altLang="en-US"/>
          </a:p>
        </p:txBody>
      </p:sp>
    </p:spTree>
    <p:extLst>
      <p:ext uri="{BB962C8B-B14F-4D97-AF65-F5344CB8AC3E}">
        <p14:creationId xmlns:p14="http://schemas.microsoft.com/office/powerpoint/2010/main" val="3132390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24</a:t>
            </a:fld>
            <a:endParaRPr lang="zh-CN" altLang="en-US"/>
          </a:p>
        </p:txBody>
      </p:sp>
    </p:spTree>
    <p:extLst>
      <p:ext uri="{BB962C8B-B14F-4D97-AF65-F5344CB8AC3E}">
        <p14:creationId xmlns:p14="http://schemas.microsoft.com/office/powerpoint/2010/main" val="4077169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25</a:t>
            </a:fld>
            <a:endParaRPr lang="zh-CN" altLang="en-US"/>
          </a:p>
        </p:txBody>
      </p:sp>
    </p:spTree>
    <p:extLst>
      <p:ext uri="{BB962C8B-B14F-4D97-AF65-F5344CB8AC3E}">
        <p14:creationId xmlns:p14="http://schemas.microsoft.com/office/powerpoint/2010/main" val="3720004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26</a:t>
            </a:fld>
            <a:endParaRPr lang="zh-CN" altLang="en-US"/>
          </a:p>
        </p:txBody>
      </p:sp>
    </p:spTree>
    <p:extLst>
      <p:ext uri="{BB962C8B-B14F-4D97-AF65-F5344CB8AC3E}">
        <p14:creationId xmlns:p14="http://schemas.microsoft.com/office/powerpoint/2010/main" val="1523290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27</a:t>
            </a:fld>
            <a:endParaRPr lang="zh-CN" altLang="en-US"/>
          </a:p>
        </p:txBody>
      </p:sp>
    </p:spTree>
    <p:extLst>
      <p:ext uri="{BB962C8B-B14F-4D97-AF65-F5344CB8AC3E}">
        <p14:creationId xmlns:p14="http://schemas.microsoft.com/office/powerpoint/2010/main" val="1384628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28</a:t>
            </a:fld>
            <a:endParaRPr lang="zh-CN" altLang="en-US"/>
          </a:p>
        </p:txBody>
      </p:sp>
    </p:spTree>
    <p:extLst>
      <p:ext uri="{BB962C8B-B14F-4D97-AF65-F5344CB8AC3E}">
        <p14:creationId xmlns:p14="http://schemas.microsoft.com/office/powerpoint/2010/main" val="828617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29</a:t>
            </a:fld>
            <a:endParaRPr lang="zh-CN" altLang="en-US"/>
          </a:p>
        </p:txBody>
      </p:sp>
    </p:spTree>
    <p:extLst>
      <p:ext uri="{BB962C8B-B14F-4D97-AF65-F5344CB8AC3E}">
        <p14:creationId xmlns:p14="http://schemas.microsoft.com/office/powerpoint/2010/main" val="408880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30</a:t>
            </a:fld>
            <a:endParaRPr lang="zh-CN" altLang="en-US"/>
          </a:p>
        </p:txBody>
      </p:sp>
    </p:spTree>
    <p:extLst>
      <p:ext uri="{BB962C8B-B14F-4D97-AF65-F5344CB8AC3E}">
        <p14:creationId xmlns:p14="http://schemas.microsoft.com/office/powerpoint/2010/main" val="3058490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31</a:t>
            </a:fld>
            <a:endParaRPr lang="zh-CN" altLang="en-US"/>
          </a:p>
        </p:txBody>
      </p:sp>
    </p:spTree>
    <p:extLst>
      <p:ext uri="{BB962C8B-B14F-4D97-AF65-F5344CB8AC3E}">
        <p14:creationId xmlns:p14="http://schemas.microsoft.com/office/powerpoint/2010/main" val="3525896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32</a:t>
            </a:fld>
            <a:endParaRPr lang="zh-CN" altLang="en-US"/>
          </a:p>
        </p:txBody>
      </p:sp>
    </p:spTree>
    <p:extLst>
      <p:ext uri="{BB962C8B-B14F-4D97-AF65-F5344CB8AC3E}">
        <p14:creationId xmlns:p14="http://schemas.microsoft.com/office/powerpoint/2010/main" val="4059910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en-US" altLang="zh-CN" dirty="0"/>
          </a:p>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6</a:t>
            </a:fld>
            <a:endParaRPr lang="zh-CN" altLang="en-US"/>
          </a:p>
        </p:txBody>
      </p:sp>
    </p:spTree>
    <p:extLst>
      <p:ext uri="{BB962C8B-B14F-4D97-AF65-F5344CB8AC3E}">
        <p14:creationId xmlns:p14="http://schemas.microsoft.com/office/powerpoint/2010/main" val="14662794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33</a:t>
            </a:fld>
            <a:endParaRPr lang="zh-CN" altLang="en-US"/>
          </a:p>
        </p:txBody>
      </p:sp>
    </p:spTree>
    <p:extLst>
      <p:ext uri="{BB962C8B-B14F-4D97-AF65-F5344CB8AC3E}">
        <p14:creationId xmlns:p14="http://schemas.microsoft.com/office/powerpoint/2010/main" val="1195277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34</a:t>
            </a:fld>
            <a:endParaRPr lang="zh-CN" altLang="en-US"/>
          </a:p>
        </p:txBody>
      </p:sp>
    </p:spTree>
    <p:extLst>
      <p:ext uri="{BB962C8B-B14F-4D97-AF65-F5344CB8AC3E}">
        <p14:creationId xmlns:p14="http://schemas.microsoft.com/office/powerpoint/2010/main" val="430996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35</a:t>
            </a:fld>
            <a:endParaRPr lang="zh-CN" altLang="en-US"/>
          </a:p>
        </p:txBody>
      </p:sp>
    </p:spTree>
    <p:extLst>
      <p:ext uri="{BB962C8B-B14F-4D97-AF65-F5344CB8AC3E}">
        <p14:creationId xmlns:p14="http://schemas.microsoft.com/office/powerpoint/2010/main" val="1731839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36</a:t>
            </a:fld>
            <a:endParaRPr lang="zh-CN" altLang="en-US"/>
          </a:p>
        </p:txBody>
      </p:sp>
    </p:spTree>
    <p:extLst>
      <p:ext uri="{BB962C8B-B14F-4D97-AF65-F5344CB8AC3E}">
        <p14:creationId xmlns:p14="http://schemas.microsoft.com/office/powerpoint/2010/main" val="2452582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37</a:t>
            </a:fld>
            <a:endParaRPr lang="zh-CN" altLang="en-US"/>
          </a:p>
        </p:txBody>
      </p:sp>
    </p:spTree>
    <p:extLst>
      <p:ext uri="{BB962C8B-B14F-4D97-AF65-F5344CB8AC3E}">
        <p14:creationId xmlns:p14="http://schemas.microsoft.com/office/powerpoint/2010/main" val="4028055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38</a:t>
            </a:fld>
            <a:endParaRPr lang="zh-CN" altLang="en-US"/>
          </a:p>
        </p:txBody>
      </p:sp>
    </p:spTree>
    <p:extLst>
      <p:ext uri="{BB962C8B-B14F-4D97-AF65-F5344CB8AC3E}">
        <p14:creationId xmlns:p14="http://schemas.microsoft.com/office/powerpoint/2010/main" val="2954522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39</a:t>
            </a:fld>
            <a:endParaRPr lang="zh-CN" altLang="en-US"/>
          </a:p>
        </p:txBody>
      </p:sp>
    </p:spTree>
    <p:extLst>
      <p:ext uri="{BB962C8B-B14F-4D97-AF65-F5344CB8AC3E}">
        <p14:creationId xmlns:p14="http://schemas.microsoft.com/office/powerpoint/2010/main" val="1690724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40</a:t>
            </a:fld>
            <a:endParaRPr lang="zh-CN" altLang="en-US"/>
          </a:p>
        </p:txBody>
      </p:sp>
    </p:spTree>
    <p:extLst>
      <p:ext uri="{BB962C8B-B14F-4D97-AF65-F5344CB8AC3E}">
        <p14:creationId xmlns:p14="http://schemas.microsoft.com/office/powerpoint/2010/main" val="2510740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41</a:t>
            </a:fld>
            <a:endParaRPr lang="zh-CN" altLang="en-US"/>
          </a:p>
        </p:txBody>
      </p:sp>
    </p:spTree>
    <p:extLst>
      <p:ext uri="{BB962C8B-B14F-4D97-AF65-F5344CB8AC3E}">
        <p14:creationId xmlns:p14="http://schemas.microsoft.com/office/powerpoint/2010/main" val="17250672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42</a:t>
            </a:fld>
            <a:endParaRPr lang="zh-CN" altLang="en-US"/>
          </a:p>
        </p:txBody>
      </p:sp>
    </p:spTree>
    <p:extLst>
      <p:ext uri="{BB962C8B-B14F-4D97-AF65-F5344CB8AC3E}">
        <p14:creationId xmlns:p14="http://schemas.microsoft.com/office/powerpoint/2010/main" val="27168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r>
              <a:rPr lang="zh-CN" altLang="en-US" dirty="0"/>
              <a:t>图的定义</a:t>
            </a:r>
            <a:r>
              <a:rPr lang="en-US" altLang="zh-CN" dirty="0"/>
              <a:t>+</a:t>
            </a:r>
            <a:r>
              <a:rPr lang="zh-CN" altLang="en-US" dirty="0"/>
              <a:t>概率分布</a:t>
            </a:r>
          </a:p>
        </p:txBody>
      </p:sp>
      <p:sp>
        <p:nvSpPr>
          <p:cNvPr id="4" name="灯片编号占位符 3"/>
          <p:cNvSpPr>
            <a:spLocks noGrp="1"/>
          </p:cNvSpPr>
          <p:nvPr>
            <p:ph type="sldNum" sz="quarter" idx="5"/>
          </p:nvPr>
        </p:nvSpPr>
        <p:spPr/>
        <p:txBody>
          <a:bodyPr/>
          <a:lstStyle/>
          <a:p>
            <a:fld id="{7223F8F3-4969-4692-A596-B88B59DE0BE4}" type="slidenum">
              <a:rPr lang="zh-CN" altLang="en-US" smtClean="0"/>
              <a:t>7</a:t>
            </a:fld>
            <a:endParaRPr lang="zh-CN" altLang="en-US"/>
          </a:p>
        </p:txBody>
      </p:sp>
    </p:spTree>
    <p:extLst>
      <p:ext uri="{BB962C8B-B14F-4D97-AF65-F5344CB8AC3E}">
        <p14:creationId xmlns:p14="http://schemas.microsoft.com/office/powerpoint/2010/main" val="1144513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43</a:t>
            </a:fld>
            <a:endParaRPr lang="zh-CN" altLang="en-US"/>
          </a:p>
        </p:txBody>
      </p:sp>
    </p:spTree>
    <p:extLst>
      <p:ext uri="{BB962C8B-B14F-4D97-AF65-F5344CB8AC3E}">
        <p14:creationId xmlns:p14="http://schemas.microsoft.com/office/powerpoint/2010/main" val="2022747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44</a:t>
            </a:fld>
            <a:endParaRPr lang="zh-CN" altLang="en-US"/>
          </a:p>
        </p:txBody>
      </p:sp>
    </p:spTree>
    <p:extLst>
      <p:ext uri="{BB962C8B-B14F-4D97-AF65-F5344CB8AC3E}">
        <p14:creationId xmlns:p14="http://schemas.microsoft.com/office/powerpoint/2010/main" val="1589713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45</a:t>
            </a:fld>
            <a:endParaRPr lang="zh-CN" altLang="en-US"/>
          </a:p>
        </p:txBody>
      </p:sp>
    </p:spTree>
    <p:extLst>
      <p:ext uri="{BB962C8B-B14F-4D97-AF65-F5344CB8AC3E}">
        <p14:creationId xmlns:p14="http://schemas.microsoft.com/office/powerpoint/2010/main" val="1927901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46</a:t>
            </a:fld>
            <a:endParaRPr lang="zh-CN" altLang="en-US"/>
          </a:p>
        </p:txBody>
      </p:sp>
    </p:spTree>
    <p:extLst>
      <p:ext uri="{BB962C8B-B14F-4D97-AF65-F5344CB8AC3E}">
        <p14:creationId xmlns:p14="http://schemas.microsoft.com/office/powerpoint/2010/main" val="2229044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47</a:t>
            </a:fld>
            <a:endParaRPr lang="zh-CN" altLang="en-US"/>
          </a:p>
        </p:txBody>
      </p:sp>
    </p:spTree>
    <p:extLst>
      <p:ext uri="{BB962C8B-B14F-4D97-AF65-F5344CB8AC3E}">
        <p14:creationId xmlns:p14="http://schemas.microsoft.com/office/powerpoint/2010/main" val="964802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48</a:t>
            </a:fld>
            <a:endParaRPr lang="zh-CN" altLang="en-US"/>
          </a:p>
        </p:txBody>
      </p:sp>
    </p:spTree>
    <p:extLst>
      <p:ext uri="{BB962C8B-B14F-4D97-AF65-F5344CB8AC3E}">
        <p14:creationId xmlns:p14="http://schemas.microsoft.com/office/powerpoint/2010/main" val="3677047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49</a:t>
            </a:fld>
            <a:endParaRPr lang="zh-CN" altLang="en-US"/>
          </a:p>
        </p:txBody>
      </p:sp>
    </p:spTree>
    <p:extLst>
      <p:ext uri="{BB962C8B-B14F-4D97-AF65-F5344CB8AC3E}">
        <p14:creationId xmlns:p14="http://schemas.microsoft.com/office/powerpoint/2010/main" val="1230124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50</a:t>
            </a:fld>
            <a:endParaRPr lang="zh-CN" altLang="en-US"/>
          </a:p>
        </p:txBody>
      </p:sp>
    </p:spTree>
    <p:extLst>
      <p:ext uri="{BB962C8B-B14F-4D97-AF65-F5344CB8AC3E}">
        <p14:creationId xmlns:p14="http://schemas.microsoft.com/office/powerpoint/2010/main" val="37411185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51</a:t>
            </a:fld>
            <a:endParaRPr lang="zh-CN" altLang="en-US"/>
          </a:p>
        </p:txBody>
      </p:sp>
    </p:spTree>
    <p:extLst>
      <p:ext uri="{BB962C8B-B14F-4D97-AF65-F5344CB8AC3E}">
        <p14:creationId xmlns:p14="http://schemas.microsoft.com/office/powerpoint/2010/main" val="3448154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52</a:t>
            </a:fld>
            <a:endParaRPr lang="zh-CN" altLang="en-US"/>
          </a:p>
        </p:txBody>
      </p:sp>
    </p:spTree>
    <p:extLst>
      <p:ext uri="{BB962C8B-B14F-4D97-AF65-F5344CB8AC3E}">
        <p14:creationId xmlns:p14="http://schemas.microsoft.com/office/powerpoint/2010/main" val="1937738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8</a:t>
            </a:fld>
            <a:endParaRPr lang="zh-CN" altLang="en-US"/>
          </a:p>
        </p:txBody>
      </p:sp>
    </p:spTree>
    <p:extLst>
      <p:ext uri="{BB962C8B-B14F-4D97-AF65-F5344CB8AC3E}">
        <p14:creationId xmlns:p14="http://schemas.microsoft.com/office/powerpoint/2010/main" val="963519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53</a:t>
            </a:fld>
            <a:endParaRPr lang="zh-CN" altLang="en-US"/>
          </a:p>
        </p:txBody>
      </p:sp>
    </p:spTree>
    <p:extLst>
      <p:ext uri="{BB962C8B-B14F-4D97-AF65-F5344CB8AC3E}">
        <p14:creationId xmlns:p14="http://schemas.microsoft.com/office/powerpoint/2010/main" val="2750743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54</a:t>
            </a:fld>
            <a:endParaRPr lang="zh-CN" altLang="en-US"/>
          </a:p>
        </p:txBody>
      </p:sp>
    </p:spTree>
    <p:extLst>
      <p:ext uri="{BB962C8B-B14F-4D97-AF65-F5344CB8AC3E}">
        <p14:creationId xmlns:p14="http://schemas.microsoft.com/office/powerpoint/2010/main" val="3025737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55</a:t>
            </a:fld>
            <a:endParaRPr lang="zh-CN" altLang="en-US"/>
          </a:p>
        </p:txBody>
      </p:sp>
    </p:spTree>
    <p:extLst>
      <p:ext uri="{BB962C8B-B14F-4D97-AF65-F5344CB8AC3E}">
        <p14:creationId xmlns:p14="http://schemas.microsoft.com/office/powerpoint/2010/main" val="2297606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56</a:t>
            </a:fld>
            <a:endParaRPr lang="zh-CN" altLang="en-US"/>
          </a:p>
        </p:txBody>
      </p:sp>
    </p:spTree>
    <p:extLst>
      <p:ext uri="{BB962C8B-B14F-4D97-AF65-F5344CB8AC3E}">
        <p14:creationId xmlns:p14="http://schemas.microsoft.com/office/powerpoint/2010/main" val="3638326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57</a:t>
            </a:fld>
            <a:endParaRPr lang="zh-CN" altLang="en-US"/>
          </a:p>
        </p:txBody>
      </p:sp>
    </p:spTree>
    <p:extLst>
      <p:ext uri="{BB962C8B-B14F-4D97-AF65-F5344CB8AC3E}">
        <p14:creationId xmlns:p14="http://schemas.microsoft.com/office/powerpoint/2010/main" val="4239723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58</a:t>
            </a:fld>
            <a:endParaRPr lang="zh-CN" altLang="en-US"/>
          </a:p>
        </p:txBody>
      </p:sp>
    </p:spTree>
    <p:extLst>
      <p:ext uri="{BB962C8B-B14F-4D97-AF65-F5344CB8AC3E}">
        <p14:creationId xmlns:p14="http://schemas.microsoft.com/office/powerpoint/2010/main" val="22980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59</a:t>
            </a:fld>
            <a:endParaRPr lang="zh-CN" altLang="en-US"/>
          </a:p>
        </p:txBody>
      </p:sp>
    </p:spTree>
    <p:extLst>
      <p:ext uri="{BB962C8B-B14F-4D97-AF65-F5344CB8AC3E}">
        <p14:creationId xmlns:p14="http://schemas.microsoft.com/office/powerpoint/2010/main" val="27694794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60</a:t>
            </a:fld>
            <a:endParaRPr lang="zh-CN" altLang="en-US"/>
          </a:p>
        </p:txBody>
      </p:sp>
    </p:spTree>
    <p:extLst>
      <p:ext uri="{BB962C8B-B14F-4D97-AF65-F5344CB8AC3E}">
        <p14:creationId xmlns:p14="http://schemas.microsoft.com/office/powerpoint/2010/main" val="339460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61</a:t>
            </a:fld>
            <a:endParaRPr lang="zh-CN" altLang="en-US"/>
          </a:p>
        </p:txBody>
      </p:sp>
    </p:spTree>
    <p:extLst>
      <p:ext uri="{BB962C8B-B14F-4D97-AF65-F5344CB8AC3E}">
        <p14:creationId xmlns:p14="http://schemas.microsoft.com/office/powerpoint/2010/main" val="6584973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62</a:t>
            </a:fld>
            <a:endParaRPr lang="zh-CN" altLang="en-US"/>
          </a:p>
        </p:txBody>
      </p:sp>
    </p:spTree>
    <p:extLst>
      <p:ext uri="{BB962C8B-B14F-4D97-AF65-F5344CB8AC3E}">
        <p14:creationId xmlns:p14="http://schemas.microsoft.com/office/powerpoint/2010/main" val="195852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9</a:t>
            </a:fld>
            <a:endParaRPr lang="zh-CN" altLang="en-US"/>
          </a:p>
        </p:txBody>
      </p:sp>
    </p:spTree>
    <p:extLst>
      <p:ext uri="{BB962C8B-B14F-4D97-AF65-F5344CB8AC3E}">
        <p14:creationId xmlns:p14="http://schemas.microsoft.com/office/powerpoint/2010/main" val="9883987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63</a:t>
            </a:fld>
            <a:endParaRPr lang="zh-CN" altLang="en-US"/>
          </a:p>
        </p:txBody>
      </p:sp>
    </p:spTree>
    <p:extLst>
      <p:ext uri="{BB962C8B-B14F-4D97-AF65-F5344CB8AC3E}">
        <p14:creationId xmlns:p14="http://schemas.microsoft.com/office/powerpoint/2010/main" val="2721940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64</a:t>
            </a:fld>
            <a:endParaRPr lang="zh-CN" altLang="en-US"/>
          </a:p>
        </p:txBody>
      </p:sp>
    </p:spTree>
    <p:extLst>
      <p:ext uri="{BB962C8B-B14F-4D97-AF65-F5344CB8AC3E}">
        <p14:creationId xmlns:p14="http://schemas.microsoft.com/office/powerpoint/2010/main" val="32002770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65</a:t>
            </a:fld>
            <a:endParaRPr lang="zh-CN" altLang="en-US"/>
          </a:p>
        </p:txBody>
      </p:sp>
    </p:spTree>
    <p:extLst>
      <p:ext uri="{BB962C8B-B14F-4D97-AF65-F5344CB8AC3E}">
        <p14:creationId xmlns:p14="http://schemas.microsoft.com/office/powerpoint/2010/main" val="23084816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66</a:t>
            </a:fld>
            <a:endParaRPr lang="zh-CN" altLang="en-US"/>
          </a:p>
        </p:txBody>
      </p:sp>
    </p:spTree>
    <p:extLst>
      <p:ext uri="{BB962C8B-B14F-4D97-AF65-F5344CB8AC3E}">
        <p14:creationId xmlns:p14="http://schemas.microsoft.com/office/powerpoint/2010/main" val="13962983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67</a:t>
            </a:fld>
            <a:endParaRPr lang="zh-CN" altLang="en-US"/>
          </a:p>
        </p:txBody>
      </p:sp>
    </p:spTree>
    <p:extLst>
      <p:ext uri="{BB962C8B-B14F-4D97-AF65-F5344CB8AC3E}">
        <p14:creationId xmlns:p14="http://schemas.microsoft.com/office/powerpoint/2010/main" val="23697817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68</a:t>
            </a:fld>
            <a:endParaRPr lang="zh-CN" altLang="en-US"/>
          </a:p>
        </p:txBody>
      </p:sp>
    </p:spTree>
    <p:extLst>
      <p:ext uri="{BB962C8B-B14F-4D97-AF65-F5344CB8AC3E}">
        <p14:creationId xmlns:p14="http://schemas.microsoft.com/office/powerpoint/2010/main" val="33751460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69</a:t>
            </a:fld>
            <a:endParaRPr lang="zh-CN" altLang="en-US"/>
          </a:p>
        </p:txBody>
      </p:sp>
    </p:spTree>
    <p:extLst>
      <p:ext uri="{BB962C8B-B14F-4D97-AF65-F5344CB8AC3E}">
        <p14:creationId xmlns:p14="http://schemas.microsoft.com/office/powerpoint/2010/main" val="32292653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70</a:t>
            </a:fld>
            <a:endParaRPr lang="zh-CN" altLang="en-US"/>
          </a:p>
        </p:txBody>
      </p:sp>
    </p:spTree>
    <p:extLst>
      <p:ext uri="{BB962C8B-B14F-4D97-AF65-F5344CB8AC3E}">
        <p14:creationId xmlns:p14="http://schemas.microsoft.com/office/powerpoint/2010/main" val="26330842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71</a:t>
            </a:fld>
            <a:endParaRPr lang="zh-CN" altLang="en-US"/>
          </a:p>
        </p:txBody>
      </p:sp>
    </p:spTree>
    <p:extLst>
      <p:ext uri="{BB962C8B-B14F-4D97-AF65-F5344CB8AC3E}">
        <p14:creationId xmlns:p14="http://schemas.microsoft.com/office/powerpoint/2010/main" val="34161451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72</a:t>
            </a:fld>
            <a:endParaRPr lang="zh-CN" altLang="en-US"/>
          </a:p>
        </p:txBody>
      </p:sp>
    </p:spTree>
    <p:extLst>
      <p:ext uri="{BB962C8B-B14F-4D97-AF65-F5344CB8AC3E}">
        <p14:creationId xmlns:p14="http://schemas.microsoft.com/office/powerpoint/2010/main" val="4117627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10</a:t>
            </a:fld>
            <a:endParaRPr lang="zh-CN" altLang="en-US"/>
          </a:p>
        </p:txBody>
      </p:sp>
    </p:spTree>
    <p:extLst>
      <p:ext uri="{BB962C8B-B14F-4D97-AF65-F5344CB8AC3E}">
        <p14:creationId xmlns:p14="http://schemas.microsoft.com/office/powerpoint/2010/main" val="35948196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73</a:t>
            </a:fld>
            <a:endParaRPr lang="zh-CN" altLang="en-US"/>
          </a:p>
        </p:txBody>
      </p:sp>
    </p:spTree>
    <p:extLst>
      <p:ext uri="{BB962C8B-B14F-4D97-AF65-F5344CB8AC3E}">
        <p14:creationId xmlns:p14="http://schemas.microsoft.com/office/powerpoint/2010/main" val="8639828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74</a:t>
            </a:fld>
            <a:endParaRPr lang="zh-CN" altLang="en-US"/>
          </a:p>
        </p:txBody>
      </p:sp>
    </p:spTree>
    <p:extLst>
      <p:ext uri="{BB962C8B-B14F-4D97-AF65-F5344CB8AC3E}">
        <p14:creationId xmlns:p14="http://schemas.microsoft.com/office/powerpoint/2010/main" val="1860070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75</a:t>
            </a:fld>
            <a:endParaRPr lang="zh-CN" altLang="en-US"/>
          </a:p>
        </p:txBody>
      </p:sp>
    </p:spTree>
    <p:extLst>
      <p:ext uri="{BB962C8B-B14F-4D97-AF65-F5344CB8AC3E}">
        <p14:creationId xmlns:p14="http://schemas.microsoft.com/office/powerpoint/2010/main" val="14793125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76</a:t>
            </a:fld>
            <a:endParaRPr lang="zh-CN" altLang="en-US"/>
          </a:p>
        </p:txBody>
      </p:sp>
    </p:spTree>
    <p:extLst>
      <p:ext uri="{BB962C8B-B14F-4D97-AF65-F5344CB8AC3E}">
        <p14:creationId xmlns:p14="http://schemas.microsoft.com/office/powerpoint/2010/main" val="2209836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77</a:t>
            </a:fld>
            <a:endParaRPr lang="zh-CN" altLang="en-US"/>
          </a:p>
        </p:txBody>
      </p:sp>
    </p:spTree>
    <p:extLst>
      <p:ext uri="{BB962C8B-B14F-4D97-AF65-F5344CB8AC3E}">
        <p14:creationId xmlns:p14="http://schemas.microsoft.com/office/powerpoint/2010/main" val="15448972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78</a:t>
            </a:fld>
            <a:endParaRPr lang="zh-CN" altLang="en-US"/>
          </a:p>
        </p:txBody>
      </p:sp>
    </p:spTree>
    <p:extLst>
      <p:ext uri="{BB962C8B-B14F-4D97-AF65-F5344CB8AC3E}">
        <p14:creationId xmlns:p14="http://schemas.microsoft.com/office/powerpoint/2010/main" val="8666977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79</a:t>
            </a:fld>
            <a:endParaRPr lang="zh-CN" altLang="en-US"/>
          </a:p>
        </p:txBody>
      </p:sp>
    </p:spTree>
    <p:extLst>
      <p:ext uri="{BB962C8B-B14F-4D97-AF65-F5344CB8AC3E}">
        <p14:creationId xmlns:p14="http://schemas.microsoft.com/office/powerpoint/2010/main" val="37435447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80</a:t>
            </a:fld>
            <a:endParaRPr lang="zh-CN" altLang="en-US"/>
          </a:p>
        </p:txBody>
      </p:sp>
    </p:spTree>
    <p:extLst>
      <p:ext uri="{BB962C8B-B14F-4D97-AF65-F5344CB8AC3E}">
        <p14:creationId xmlns:p14="http://schemas.microsoft.com/office/powerpoint/2010/main" val="28865633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81</a:t>
            </a:fld>
            <a:endParaRPr lang="zh-CN" altLang="en-US"/>
          </a:p>
        </p:txBody>
      </p:sp>
    </p:spTree>
    <p:extLst>
      <p:ext uri="{BB962C8B-B14F-4D97-AF65-F5344CB8AC3E}">
        <p14:creationId xmlns:p14="http://schemas.microsoft.com/office/powerpoint/2010/main" val="11966236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82</a:t>
            </a:fld>
            <a:endParaRPr lang="zh-CN" altLang="en-US"/>
          </a:p>
        </p:txBody>
      </p:sp>
    </p:spTree>
    <p:extLst>
      <p:ext uri="{BB962C8B-B14F-4D97-AF65-F5344CB8AC3E}">
        <p14:creationId xmlns:p14="http://schemas.microsoft.com/office/powerpoint/2010/main" val="1709992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11</a:t>
            </a:fld>
            <a:endParaRPr lang="zh-CN" altLang="en-US"/>
          </a:p>
        </p:txBody>
      </p:sp>
    </p:spTree>
    <p:extLst>
      <p:ext uri="{BB962C8B-B14F-4D97-AF65-F5344CB8AC3E}">
        <p14:creationId xmlns:p14="http://schemas.microsoft.com/office/powerpoint/2010/main" val="41360252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83</a:t>
            </a:fld>
            <a:endParaRPr lang="zh-CN" altLang="en-US"/>
          </a:p>
        </p:txBody>
      </p:sp>
    </p:spTree>
    <p:extLst>
      <p:ext uri="{BB962C8B-B14F-4D97-AF65-F5344CB8AC3E}">
        <p14:creationId xmlns:p14="http://schemas.microsoft.com/office/powerpoint/2010/main" val="693466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84</a:t>
            </a:fld>
            <a:endParaRPr lang="zh-CN" altLang="en-US"/>
          </a:p>
        </p:txBody>
      </p:sp>
    </p:spTree>
    <p:extLst>
      <p:ext uri="{BB962C8B-B14F-4D97-AF65-F5344CB8AC3E}">
        <p14:creationId xmlns:p14="http://schemas.microsoft.com/office/powerpoint/2010/main" val="36505658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85</a:t>
            </a:fld>
            <a:endParaRPr lang="zh-CN" altLang="en-US"/>
          </a:p>
        </p:txBody>
      </p:sp>
    </p:spTree>
    <p:extLst>
      <p:ext uri="{BB962C8B-B14F-4D97-AF65-F5344CB8AC3E}">
        <p14:creationId xmlns:p14="http://schemas.microsoft.com/office/powerpoint/2010/main" val="16463110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86</a:t>
            </a:fld>
            <a:endParaRPr lang="zh-CN" altLang="en-US"/>
          </a:p>
        </p:txBody>
      </p:sp>
    </p:spTree>
    <p:extLst>
      <p:ext uri="{BB962C8B-B14F-4D97-AF65-F5344CB8AC3E}">
        <p14:creationId xmlns:p14="http://schemas.microsoft.com/office/powerpoint/2010/main" val="26711076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87</a:t>
            </a:fld>
            <a:endParaRPr lang="zh-CN" altLang="en-US"/>
          </a:p>
        </p:txBody>
      </p:sp>
    </p:spTree>
    <p:extLst>
      <p:ext uri="{BB962C8B-B14F-4D97-AF65-F5344CB8AC3E}">
        <p14:creationId xmlns:p14="http://schemas.microsoft.com/office/powerpoint/2010/main" val="40142255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88</a:t>
            </a:fld>
            <a:endParaRPr lang="zh-CN" altLang="en-US"/>
          </a:p>
        </p:txBody>
      </p:sp>
    </p:spTree>
    <p:extLst>
      <p:ext uri="{BB962C8B-B14F-4D97-AF65-F5344CB8AC3E}">
        <p14:creationId xmlns:p14="http://schemas.microsoft.com/office/powerpoint/2010/main" val="36317378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89</a:t>
            </a:fld>
            <a:endParaRPr lang="zh-CN" altLang="en-US"/>
          </a:p>
        </p:txBody>
      </p:sp>
    </p:spTree>
    <p:extLst>
      <p:ext uri="{BB962C8B-B14F-4D97-AF65-F5344CB8AC3E}">
        <p14:creationId xmlns:p14="http://schemas.microsoft.com/office/powerpoint/2010/main" val="9529901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90</a:t>
            </a:fld>
            <a:endParaRPr lang="zh-CN" altLang="en-US"/>
          </a:p>
        </p:txBody>
      </p:sp>
    </p:spTree>
    <p:extLst>
      <p:ext uri="{BB962C8B-B14F-4D97-AF65-F5344CB8AC3E}">
        <p14:creationId xmlns:p14="http://schemas.microsoft.com/office/powerpoint/2010/main" val="32871697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91</a:t>
            </a:fld>
            <a:endParaRPr lang="zh-CN" altLang="en-US"/>
          </a:p>
        </p:txBody>
      </p:sp>
    </p:spTree>
    <p:extLst>
      <p:ext uri="{BB962C8B-B14F-4D97-AF65-F5344CB8AC3E}">
        <p14:creationId xmlns:p14="http://schemas.microsoft.com/office/powerpoint/2010/main" val="17728670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92</a:t>
            </a:fld>
            <a:endParaRPr lang="zh-CN" altLang="en-US"/>
          </a:p>
        </p:txBody>
      </p:sp>
    </p:spTree>
    <p:extLst>
      <p:ext uri="{BB962C8B-B14F-4D97-AF65-F5344CB8AC3E}">
        <p14:creationId xmlns:p14="http://schemas.microsoft.com/office/powerpoint/2010/main" val="1699091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12</a:t>
            </a:fld>
            <a:endParaRPr lang="zh-CN" altLang="en-US"/>
          </a:p>
        </p:txBody>
      </p:sp>
    </p:spTree>
    <p:extLst>
      <p:ext uri="{BB962C8B-B14F-4D97-AF65-F5344CB8AC3E}">
        <p14:creationId xmlns:p14="http://schemas.microsoft.com/office/powerpoint/2010/main" val="6613287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93</a:t>
            </a:fld>
            <a:endParaRPr lang="zh-CN" altLang="en-US"/>
          </a:p>
        </p:txBody>
      </p:sp>
    </p:spTree>
    <p:extLst>
      <p:ext uri="{BB962C8B-B14F-4D97-AF65-F5344CB8AC3E}">
        <p14:creationId xmlns:p14="http://schemas.microsoft.com/office/powerpoint/2010/main" val="768333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94</a:t>
            </a:fld>
            <a:endParaRPr lang="zh-CN" altLang="en-US"/>
          </a:p>
        </p:txBody>
      </p:sp>
    </p:spTree>
    <p:extLst>
      <p:ext uri="{BB962C8B-B14F-4D97-AF65-F5344CB8AC3E}">
        <p14:creationId xmlns:p14="http://schemas.microsoft.com/office/powerpoint/2010/main" val="11871838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95</a:t>
            </a:fld>
            <a:endParaRPr lang="zh-CN" altLang="en-US"/>
          </a:p>
        </p:txBody>
      </p:sp>
    </p:spTree>
    <p:extLst>
      <p:ext uri="{BB962C8B-B14F-4D97-AF65-F5344CB8AC3E}">
        <p14:creationId xmlns:p14="http://schemas.microsoft.com/office/powerpoint/2010/main" val="14093058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96</a:t>
            </a:fld>
            <a:endParaRPr lang="zh-CN" altLang="en-US"/>
          </a:p>
        </p:txBody>
      </p:sp>
    </p:spTree>
    <p:extLst>
      <p:ext uri="{BB962C8B-B14F-4D97-AF65-F5344CB8AC3E}">
        <p14:creationId xmlns:p14="http://schemas.microsoft.com/office/powerpoint/2010/main" val="41955798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97</a:t>
            </a:fld>
            <a:endParaRPr lang="zh-CN" altLang="en-US"/>
          </a:p>
        </p:txBody>
      </p:sp>
    </p:spTree>
    <p:extLst>
      <p:ext uri="{BB962C8B-B14F-4D97-AF65-F5344CB8AC3E}">
        <p14:creationId xmlns:p14="http://schemas.microsoft.com/office/powerpoint/2010/main" val="33453703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98</a:t>
            </a:fld>
            <a:endParaRPr lang="zh-CN" altLang="en-US"/>
          </a:p>
        </p:txBody>
      </p:sp>
    </p:spTree>
    <p:extLst>
      <p:ext uri="{BB962C8B-B14F-4D97-AF65-F5344CB8AC3E}">
        <p14:creationId xmlns:p14="http://schemas.microsoft.com/office/powerpoint/2010/main" val="39428714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99</a:t>
            </a:fld>
            <a:endParaRPr lang="zh-CN" altLang="en-US"/>
          </a:p>
        </p:txBody>
      </p:sp>
    </p:spTree>
    <p:extLst>
      <p:ext uri="{BB962C8B-B14F-4D97-AF65-F5344CB8AC3E}">
        <p14:creationId xmlns:p14="http://schemas.microsoft.com/office/powerpoint/2010/main" val="21411880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100</a:t>
            </a:fld>
            <a:endParaRPr lang="zh-CN" altLang="en-US"/>
          </a:p>
        </p:txBody>
      </p:sp>
    </p:spTree>
    <p:extLst>
      <p:ext uri="{BB962C8B-B14F-4D97-AF65-F5344CB8AC3E}">
        <p14:creationId xmlns:p14="http://schemas.microsoft.com/office/powerpoint/2010/main" val="32489197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101</a:t>
            </a:fld>
            <a:endParaRPr lang="zh-CN" altLang="en-US"/>
          </a:p>
        </p:txBody>
      </p:sp>
    </p:spTree>
    <p:extLst>
      <p:ext uri="{BB962C8B-B14F-4D97-AF65-F5344CB8AC3E}">
        <p14:creationId xmlns:p14="http://schemas.microsoft.com/office/powerpoint/2010/main" val="11046805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07670" algn="just">
              <a:lnSpc>
                <a:spcPct val="120000"/>
              </a:lnSpc>
            </a:pPr>
            <a:endParaRPr lang="zh-CN" altLang="en-US" dirty="0"/>
          </a:p>
        </p:txBody>
      </p:sp>
      <p:sp>
        <p:nvSpPr>
          <p:cNvPr id="4" name="灯片编号占位符 3"/>
          <p:cNvSpPr>
            <a:spLocks noGrp="1"/>
          </p:cNvSpPr>
          <p:nvPr>
            <p:ph type="sldNum" sz="quarter" idx="5"/>
          </p:nvPr>
        </p:nvSpPr>
        <p:spPr/>
        <p:txBody>
          <a:bodyPr/>
          <a:lstStyle/>
          <a:p>
            <a:fld id="{7223F8F3-4969-4692-A596-B88B59DE0BE4}" type="slidenum">
              <a:rPr lang="zh-CN" altLang="en-US" smtClean="0"/>
              <a:t>102</a:t>
            </a:fld>
            <a:endParaRPr lang="zh-CN" altLang="en-US"/>
          </a:p>
        </p:txBody>
      </p:sp>
    </p:spTree>
    <p:extLst>
      <p:ext uri="{BB962C8B-B14F-4D97-AF65-F5344CB8AC3E}">
        <p14:creationId xmlns:p14="http://schemas.microsoft.com/office/powerpoint/2010/main" val="127483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9C33-EFBE-4E34-A5DE-980380699F1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A019A4E-5220-41D3-B948-8CE5DC5328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CF19C3F-A8E4-498B-BC4B-0ACD3547AF5E}"/>
              </a:ext>
            </a:extLst>
          </p:cNvPr>
          <p:cNvSpPr>
            <a:spLocks noGrp="1"/>
          </p:cNvSpPr>
          <p:nvPr>
            <p:ph type="dt" sz="half" idx="10"/>
          </p:nvPr>
        </p:nvSpPr>
        <p:spPr/>
        <p:txBody>
          <a:bodyPr/>
          <a:lstStyle/>
          <a:p>
            <a:fld id="{B609D1C1-B439-4644-A8B2-7C578EDAC613}" type="datetimeFigureOut">
              <a:rPr lang="zh-CN" altLang="en-US" smtClean="0"/>
              <a:t>2025/5/6</a:t>
            </a:fld>
            <a:endParaRPr lang="zh-CN" altLang="en-US"/>
          </a:p>
        </p:txBody>
      </p:sp>
      <p:sp>
        <p:nvSpPr>
          <p:cNvPr id="5" name="页脚占位符 4">
            <a:extLst>
              <a:ext uri="{FF2B5EF4-FFF2-40B4-BE49-F238E27FC236}">
                <a16:creationId xmlns:a16="http://schemas.microsoft.com/office/drawing/2014/main" id="{51CD730C-DBCB-4930-8915-F19643065F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65E755-F37B-4FC1-A224-94EDCED93934}"/>
              </a:ext>
            </a:extLst>
          </p:cNvPr>
          <p:cNvSpPr>
            <a:spLocks noGrp="1"/>
          </p:cNvSpPr>
          <p:nvPr>
            <p:ph type="sldNum" sz="quarter" idx="12"/>
          </p:nvPr>
        </p:nvSpPr>
        <p:spPr/>
        <p:txBody>
          <a:body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485365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DD393-0E0A-4632-8921-964F9754D23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5A5F8A2-D204-4062-A1F9-73C6B5E7C3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FDE87F-6AF9-4661-B58A-FDEF579CBC27}"/>
              </a:ext>
            </a:extLst>
          </p:cNvPr>
          <p:cNvSpPr>
            <a:spLocks noGrp="1"/>
          </p:cNvSpPr>
          <p:nvPr>
            <p:ph type="dt" sz="half" idx="10"/>
          </p:nvPr>
        </p:nvSpPr>
        <p:spPr/>
        <p:txBody>
          <a:bodyPr/>
          <a:lstStyle/>
          <a:p>
            <a:fld id="{B609D1C1-B439-4644-A8B2-7C578EDAC613}" type="datetimeFigureOut">
              <a:rPr lang="zh-CN" altLang="en-US" smtClean="0"/>
              <a:t>2025/5/6</a:t>
            </a:fld>
            <a:endParaRPr lang="zh-CN" altLang="en-US"/>
          </a:p>
        </p:txBody>
      </p:sp>
      <p:sp>
        <p:nvSpPr>
          <p:cNvPr id="5" name="页脚占位符 4">
            <a:extLst>
              <a:ext uri="{FF2B5EF4-FFF2-40B4-BE49-F238E27FC236}">
                <a16:creationId xmlns:a16="http://schemas.microsoft.com/office/drawing/2014/main" id="{A786A527-921E-467C-8A25-8D45C6DAD3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E14605-5FB7-4406-B59C-1AACA7AD7101}"/>
              </a:ext>
            </a:extLst>
          </p:cNvPr>
          <p:cNvSpPr>
            <a:spLocks noGrp="1"/>
          </p:cNvSpPr>
          <p:nvPr>
            <p:ph type="sldNum" sz="quarter" idx="12"/>
          </p:nvPr>
        </p:nvSpPr>
        <p:spPr/>
        <p:txBody>
          <a:body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2809441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4B7B9F-6BC5-43EA-BC6A-AD2C282A6C2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4D1313A-7390-4CFC-90C4-DFE53640853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FA78297-BF0C-42EE-B8D5-A50655F9B638}"/>
              </a:ext>
            </a:extLst>
          </p:cNvPr>
          <p:cNvSpPr>
            <a:spLocks noGrp="1"/>
          </p:cNvSpPr>
          <p:nvPr>
            <p:ph type="dt" sz="half" idx="10"/>
          </p:nvPr>
        </p:nvSpPr>
        <p:spPr/>
        <p:txBody>
          <a:bodyPr/>
          <a:lstStyle/>
          <a:p>
            <a:fld id="{B609D1C1-B439-4644-A8B2-7C578EDAC613}" type="datetimeFigureOut">
              <a:rPr lang="zh-CN" altLang="en-US" smtClean="0"/>
              <a:t>2025/5/6</a:t>
            </a:fld>
            <a:endParaRPr lang="zh-CN" altLang="en-US"/>
          </a:p>
        </p:txBody>
      </p:sp>
      <p:sp>
        <p:nvSpPr>
          <p:cNvPr id="5" name="页脚占位符 4">
            <a:extLst>
              <a:ext uri="{FF2B5EF4-FFF2-40B4-BE49-F238E27FC236}">
                <a16:creationId xmlns:a16="http://schemas.microsoft.com/office/drawing/2014/main" id="{1145A1EC-B42A-4FC4-9379-3F3E03F47C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CE33D8-7AD9-474C-837C-6C83D46F0B55}"/>
              </a:ext>
            </a:extLst>
          </p:cNvPr>
          <p:cNvSpPr>
            <a:spLocks noGrp="1"/>
          </p:cNvSpPr>
          <p:nvPr>
            <p:ph type="sldNum" sz="quarter" idx="12"/>
          </p:nvPr>
        </p:nvSpPr>
        <p:spPr/>
        <p:txBody>
          <a:body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1270858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91076-0E2A-461F-B50A-624AFADA8C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8A48BD-FDBF-4E42-BE45-5C1132A7E21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0C913B-E03B-444D-A244-6E55EA66F60D}"/>
              </a:ext>
            </a:extLst>
          </p:cNvPr>
          <p:cNvSpPr>
            <a:spLocks noGrp="1"/>
          </p:cNvSpPr>
          <p:nvPr>
            <p:ph type="dt" sz="half" idx="10"/>
          </p:nvPr>
        </p:nvSpPr>
        <p:spPr/>
        <p:txBody>
          <a:bodyPr/>
          <a:lstStyle/>
          <a:p>
            <a:fld id="{B609D1C1-B439-4644-A8B2-7C578EDAC613}" type="datetimeFigureOut">
              <a:rPr lang="zh-CN" altLang="en-US" smtClean="0"/>
              <a:t>2025/5/6</a:t>
            </a:fld>
            <a:endParaRPr lang="zh-CN" altLang="en-US"/>
          </a:p>
        </p:txBody>
      </p:sp>
      <p:sp>
        <p:nvSpPr>
          <p:cNvPr id="5" name="页脚占位符 4">
            <a:extLst>
              <a:ext uri="{FF2B5EF4-FFF2-40B4-BE49-F238E27FC236}">
                <a16:creationId xmlns:a16="http://schemas.microsoft.com/office/drawing/2014/main" id="{D0C7D261-B2BD-416D-B122-6492B03CB2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917E8E-F212-44D2-A516-2254757D30EE}"/>
              </a:ext>
            </a:extLst>
          </p:cNvPr>
          <p:cNvSpPr>
            <a:spLocks noGrp="1"/>
          </p:cNvSpPr>
          <p:nvPr>
            <p:ph type="sldNum" sz="quarter" idx="12"/>
          </p:nvPr>
        </p:nvSpPr>
        <p:spPr/>
        <p:txBody>
          <a:body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1072151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E7EAFA-6B80-45DD-9145-B862D384C7E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840B53-1E54-46F3-8E30-6D4FBAC088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867987-81B9-4935-9FF9-19FC7B48E664}"/>
              </a:ext>
            </a:extLst>
          </p:cNvPr>
          <p:cNvSpPr>
            <a:spLocks noGrp="1"/>
          </p:cNvSpPr>
          <p:nvPr>
            <p:ph type="dt" sz="half" idx="10"/>
          </p:nvPr>
        </p:nvSpPr>
        <p:spPr/>
        <p:txBody>
          <a:bodyPr/>
          <a:lstStyle/>
          <a:p>
            <a:fld id="{B609D1C1-B439-4644-A8B2-7C578EDAC613}" type="datetimeFigureOut">
              <a:rPr lang="zh-CN" altLang="en-US" smtClean="0"/>
              <a:t>2025/5/6</a:t>
            </a:fld>
            <a:endParaRPr lang="zh-CN" altLang="en-US"/>
          </a:p>
        </p:txBody>
      </p:sp>
      <p:sp>
        <p:nvSpPr>
          <p:cNvPr id="5" name="页脚占位符 4">
            <a:extLst>
              <a:ext uri="{FF2B5EF4-FFF2-40B4-BE49-F238E27FC236}">
                <a16:creationId xmlns:a16="http://schemas.microsoft.com/office/drawing/2014/main" id="{CD7BB653-C803-41BB-91D8-3D9C6A1A9B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814BE6-83EB-4AFE-86AC-5DAF669020F0}"/>
              </a:ext>
            </a:extLst>
          </p:cNvPr>
          <p:cNvSpPr>
            <a:spLocks noGrp="1"/>
          </p:cNvSpPr>
          <p:nvPr>
            <p:ph type="sldNum" sz="quarter" idx="12"/>
          </p:nvPr>
        </p:nvSpPr>
        <p:spPr/>
        <p:txBody>
          <a:body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1007286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25E058-8CBE-4E55-9B67-EDFDC98E83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A4DD11-1EAD-4E42-8907-0FCB9F4AB0D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B179C4F-0963-483D-86E5-8FFFD230F5B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7EA6C55-5D1C-49DB-B5F6-A8F9D85C455E}"/>
              </a:ext>
            </a:extLst>
          </p:cNvPr>
          <p:cNvSpPr>
            <a:spLocks noGrp="1"/>
          </p:cNvSpPr>
          <p:nvPr>
            <p:ph type="dt" sz="half" idx="10"/>
          </p:nvPr>
        </p:nvSpPr>
        <p:spPr/>
        <p:txBody>
          <a:bodyPr/>
          <a:lstStyle/>
          <a:p>
            <a:fld id="{B609D1C1-B439-4644-A8B2-7C578EDAC613}" type="datetimeFigureOut">
              <a:rPr lang="zh-CN" altLang="en-US" smtClean="0"/>
              <a:t>2025/5/6</a:t>
            </a:fld>
            <a:endParaRPr lang="zh-CN" altLang="en-US"/>
          </a:p>
        </p:txBody>
      </p:sp>
      <p:sp>
        <p:nvSpPr>
          <p:cNvPr id="6" name="页脚占位符 5">
            <a:extLst>
              <a:ext uri="{FF2B5EF4-FFF2-40B4-BE49-F238E27FC236}">
                <a16:creationId xmlns:a16="http://schemas.microsoft.com/office/drawing/2014/main" id="{57443810-C835-49E2-B954-1414FE58041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5E313A-2B4E-4540-B5EA-E12E66BF0960}"/>
              </a:ext>
            </a:extLst>
          </p:cNvPr>
          <p:cNvSpPr>
            <a:spLocks noGrp="1"/>
          </p:cNvSpPr>
          <p:nvPr>
            <p:ph type="sldNum" sz="quarter" idx="12"/>
          </p:nvPr>
        </p:nvSpPr>
        <p:spPr/>
        <p:txBody>
          <a:body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1905114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6B06D-18DF-4AD7-8E29-9AB4FCDF309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230DD94-E5B0-4B43-81CF-CB2E703484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D0972C9-ED95-4E39-AD74-B171C4C3308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92A14E8-644C-4338-84D5-3E5D65D18A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AAE91F5-461B-4E22-945F-7A85514D883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0B13F38-3D75-4F3F-B337-67F246602C2A}"/>
              </a:ext>
            </a:extLst>
          </p:cNvPr>
          <p:cNvSpPr>
            <a:spLocks noGrp="1"/>
          </p:cNvSpPr>
          <p:nvPr>
            <p:ph type="dt" sz="half" idx="10"/>
          </p:nvPr>
        </p:nvSpPr>
        <p:spPr/>
        <p:txBody>
          <a:bodyPr/>
          <a:lstStyle/>
          <a:p>
            <a:fld id="{B609D1C1-B439-4644-A8B2-7C578EDAC613}" type="datetimeFigureOut">
              <a:rPr lang="zh-CN" altLang="en-US" smtClean="0"/>
              <a:t>2025/5/6</a:t>
            </a:fld>
            <a:endParaRPr lang="zh-CN" altLang="en-US"/>
          </a:p>
        </p:txBody>
      </p:sp>
      <p:sp>
        <p:nvSpPr>
          <p:cNvPr id="8" name="页脚占位符 7">
            <a:extLst>
              <a:ext uri="{FF2B5EF4-FFF2-40B4-BE49-F238E27FC236}">
                <a16:creationId xmlns:a16="http://schemas.microsoft.com/office/drawing/2014/main" id="{105EB01F-A14C-41F7-84C0-22D57EC9AC1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C738C9C-509E-4528-9203-D0995B700196}"/>
              </a:ext>
            </a:extLst>
          </p:cNvPr>
          <p:cNvSpPr>
            <a:spLocks noGrp="1"/>
          </p:cNvSpPr>
          <p:nvPr>
            <p:ph type="sldNum" sz="quarter" idx="12"/>
          </p:nvPr>
        </p:nvSpPr>
        <p:spPr/>
        <p:txBody>
          <a:body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66819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B0D57-144D-4607-9A9D-6BDCC0F81E8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3CD3F26-6862-4616-8ADA-52A1A0847780}"/>
              </a:ext>
            </a:extLst>
          </p:cNvPr>
          <p:cNvSpPr>
            <a:spLocks noGrp="1"/>
          </p:cNvSpPr>
          <p:nvPr>
            <p:ph type="dt" sz="half" idx="10"/>
          </p:nvPr>
        </p:nvSpPr>
        <p:spPr/>
        <p:txBody>
          <a:bodyPr/>
          <a:lstStyle/>
          <a:p>
            <a:fld id="{B609D1C1-B439-4644-A8B2-7C578EDAC613}" type="datetimeFigureOut">
              <a:rPr lang="zh-CN" altLang="en-US" smtClean="0"/>
              <a:t>2025/5/6</a:t>
            </a:fld>
            <a:endParaRPr lang="zh-CN" altLang="en-US"/>
          </a:p>
        </p:txBody>
      </p:sp>
      <p:sp>
        <p:nvSpPr>
          <p:cNvPr id="4" name="页脚占位符 3">
            <a:extLst>
              <a:ext uri="{FF2B5EF4-FFF2-40B4-BE49-F238E27FC236}">
                <a16:creationId xmlns:a16="http://schemas.microsoft.com/office/drawing/2014/main" id="{4A1AB308-1E5B-4B9C-8223-142E775B2E2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2CC0B5-FBF5-4866-8E28-B6451B1A1FA1}"/>
              </a:ext>
            </a:extLst>
          </p:cNvPr>
          <p:cNvSpPr>
            <a:spLocks noGrp="1"/>
          </p:cNvSpPr>
          <p:nvPr>
            <p:ph type="sldNum" sz="quarter" idx="12"/>
          </p:nvPr>
        </p:nvSpPr>
        <p:spPr/>
        <p:txBody>
          <a:body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991202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228070-BEB6-4FC1-97B0-48B1F814EA64}"/>
              </a:ext>
            </a:extLst>
          </p:cNvPr>
          <p:cNvSpPr>
            <a:spLocks noGrp="1"/>
          </p:cNvSpPr>
          <p:nvPr>
            <p:ph type="dt" sz="half" idx="10"/>
          </p:nvPr>
        </p:nvSpPr>
        <p:spPr/>
        <p:txBody>
          <a:bodyPr/>
          <a:lstStyle/>
          <a:p>
            <a:fld id="{B609D1C1-B439-4644-A8B2-7C578EDAC613}" type="datetimeFigureOut">
              <a:rPr lang="zh-CN" altLang="en-US" smtClean="0"/>
              <a:t>2025/5/6</a:t>
            </a:fld>
            <a:endParaRPr lang="zh-CN" altLang="en-US"/>
          </a:p>
        </p:txBody>
      </p:sp>
      <p:sp>
        <p:nvSpPr>
          <p:cNvPr id="3" name="页脚占位符 2">
            <a:extLst>
              <a:ext uri="{FF2B5EF4-FFF2-40B4-BE49-F238E27FC236}">
                <a16:creationId xmlns:a16="http://schemas.microsoft.com/office/drawing/2014/main" id="{9E30CB1D-F27F-4550-A9B8-D4DBD1C003E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1CA2403-29C5-4C72-9847-27B0A9A634AA}"/>
              </a:ext>
            </a:extLst>
          </p:cNvPr>
          <p:cNvSpPr>
            <a:spLocks noGrp="1"/>
          </p:cNvSpPr>
          <p:nvPr>
            <p:ph type="sldNum" sz="quarter" idx="12"/>
          </p:nvPr>
        </p:nvSpPr>
        <p:spPr/>
        <p:txBody>
          <a:body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321759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D0D9A2-9DF7-4D9A-A779-A7C35C2955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D2EEEF8-E182-4D5E-8A16-73F574128C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D64A346-372C-48F9-8645-2DF96797B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9B91186-64B9-4429-8581-00091B92FF99}"/>
              </a:ext>
            </a:extLst>
          </p:cNvPr>
          <p:cNvSpPr>
            <a:spLocks noGrp="1"/>
          </p:cNvSpPr>
          <p:nvPr>
            <p:ph type="dt" sz="half" idx="10"/>
          </p:nvPr>
        </p:nvSpPr>
        <p:spPr/>
        <p:txBody>
          <a:bodyPr/>
          <a:lstStyle/>
          <a:p>
            <a:fld id="{B609D1C1-B439-4644-A8B2-7C578EDAC613}" type="datetimeFigureOut">
              <a:rPr lang="zh-CN" altLang="en-US" smtClean="0"/>
              <a:t>2025/5/6</a:t>
            </a:fld>
            <a:endParaRPr lang="zh-CN" altLang="en-US"/>
          </a:p>
        </p:txBody>
      </p:sp>
      <p:sp>
        <p:nvSpPr>
          <p:cNvPr id="6" name="页脚占位符 5">
            <a:extLst>
              <a:ext uri="{FF2B5EF4-FFF2-40B4-BE49-F238E27FC236}">
                <a16:creationId xmlns:a16="http://schemas.microsoft.com/office/drawing/2014/main" id="{98BC234E-E2B1-47C0-99C6-6923C888F1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8F97F4-AFC6-419D-A9D7-71FFFA615561}"/>
              </a:ext>
            </a:extLst>
          </p:cNvPr>
          <p:cNvSpPr>
            <a:spLocks noGrp="1"/>
          </p:cNvSpPr>
          <p:nvPr>
            <p:ph type="sldNum" sz="quarter" idx="12"/>
          </p:nvPr>
        </p:nvSpPr>
        <p:spPr/>
        <p:txBody>
          <a:body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285763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3DF82-297E-4BCF-845E-6C70CA84A11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ACE2D8-1AB6-4DF8-B326-AB528EC5D6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8B52464-8EAB-4263-B9B6-4CE185D1F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DF6A6E5-6EE2-48BF-9377-D91C7B9B1887}"/>
              </a:ext>
            </a:extLst>
          </p:cNvPr>
          <p:cNvSpPr>
            <a:spLocks noGrp="1"/>
          </p:cNvSpPr>
          <p:nvPr>
            <p:ph type="dt" sz="half" idx="10"/>
          </p:nvPr>
        </p:nvSpPr>
        <p:spPr/>
        <p:txBody>
          <a:bodyPr/>
          <a:lstStyle/>
          <a:p>
            <a:fld id="{B609D1C1-B439-4644-A8B2-7C578EDAC613}" type="datetimeFigureOut">
              <a:rPr lang="zh-CN" altLang="en-US" smtClean="0"/>
              <a:t>2025/5/6</a:t>
            </a:fld>
            <a:endParaRPr lang="zh-CN" altLang="en-US"/>
          </a:p>
        </p:txBody>
      </p:sp>
      <p:sp>
        <p:nvSpPr>
          <p:cNvPr id="6" name="页脚占位符 5">
            <a:extLst>
              <a:ext uri="{FF2B5EF4-FFF2-40B4-BE49-F238E27FC236}">
                <a16:creationId xmlns:a16="http://schemas.microsoft.com/office/drawing/2014/main" id="{3B151300-4836-4DE4-83CF-F8177507D56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A67CDD3-A265-4C1B-8914-8DCA6628E2A6}"/>
              </a:ext>
            </a:extLst>
          </p:cNvPr>
          <p:cNvSpPr>
            <a:spLocks noGrp="1"/>
          </p:cNvSpPr>
          <p:nvPr>
            <p:ph type="sldNum" sz="quarter" idx="12"/>
          </p:nvPr>
        </p:nvSpPr>
        <p:spPr/>
        <p:txBody>
          <a:body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1925971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08F20CB-4291-4956-BD46-B8FBA07BF3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C62D8F5-62FA-4502-9B7A-80FD0E9189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664924F-82F5-4875-8DCA-8A277BD205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09D1C1-B439-4644-A8B2-7C578EDAC613}" type="datetimeFigureOut">
              <a:rPr lang="zh-CN" altLang="en-US" smtClean="0"/>
              <a:t>2025/5/6</a:t>
            </a:fld>
            <a:endParaRPr lang="zh-CN" altLang="en-US"/>
          </a:p>
        </p:txBody>
      </p:sp>
      <p:sp>
        <p:nvSpPr>
          <p:cNvPr id="5" name="页脚占位符 4">
            <a:extLst>
              <a:ext uri="{FF2B5EF4-FFF2-40B4-BE49-F238E27FC236}">
                <a16:creationId xmlns:a16="http://schemas.microsoft.com/office/drawing/2014/main" id="{B6431957-3ACA-4464-B644-09A68CA3D1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8647C67-520A-4851-B827-00F503A185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065F76-91FE-445B-A2A9-EE5041DA930D}" type="slidenum">
              <a:rPr lang="zh-CN" altLang="en-US" smtClean="0"/>
              <a:t>‹#›</a:t>
            </a:fld>
            <a:endParaRPr lang="zh-CN" altLang="en-US"/>
          </a:p>
        </p:txBody>
      </p:sp>
    </p:spTree>
    <p:extLst>
      <p:ext uri="{BB962C8B-B14F-4D97-AF65-F5344CB8AC3E}">
        <p14:creationId xmlns:p14="http://schemas.microsoft.com/office/powerpoint/2010/main" val="539636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47.png"/></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2.png"/><Relationship Id="rId4" Type="http://schemas.openxmlformats.org/officeDocument/2006/relationships/image" Target="../media/image73.png"/></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6.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3.png"/><Relationship Id="rId4" Type="http://schemas.openxmlformats.org/officeDocument/2006/relationships/image" Target="../media/image92.png"/></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3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52.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8.wmf"/><Relationship Id="rId5" Type="http://schemas.openxmlformats.org/officeDocument/2006/relationships/oleObject" Target="../embeddings/oleObject5.bin"/><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53.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8.wmf"/><Relationship Id="rId5" Type="http://schemas.openxmlformats.org/officeDocument/2006/relationships/oleObject" Target="../embeddings/oleObject7.bin"/><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54.xml"/><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wmf"/><Relationship Id="rId5" Type="http://schemas.openxmlformats.org/officeDocument/2006/relationships/oleObject" Target="../embeddings/oleObject9.bin"/><Relationship Id="rId4" Type="http://schemas.openxmlformats.org/officeDocument/2006/relationships/image" Target="../media/image27.png"/><Relationship Id="rId9" Type="http://schemas.openxmlformats.org/officeDocument/2006/relationships/image" Target="../media/image270.png"/></Relationships>
</file>

<file path=ppt/slides/_rels/slide5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55.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56.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Judea_Pearl"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57.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8.wmf"/><Relationship Id="rId5" Type="http://schemas.openxmlformats.org/officeDocument/2006/relationships/oleObject" Target="../embeddings/oleObject11.bin"/><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58.xml"/><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9.wmf"/><Relationship Id="rId4" Type="http://schemas.openxmlformats.org/officeDocument/2006/relationships/image" Target="../media/image31.png"/><Relationship Id="rId9" Type="http://schemas.openxmlformats.org/officeDocument/2006/relationships/oleObject" Target="../embeddings/oleObject12.bin"/></Relationships>
</file>

<file path=ppt/slides/_rels/slide6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B27F0-20DA-4033-8E55-1D69FD5226D8}"/>
              </a:ext>
            </a:extLst>
          </p:cNvPr>
          <p:cNvSpPr>
            <a:spLocks noGrp="1"/>
          </p:cNvSpPr>
          <p:nvPr>
            <p:ph type="ctrTitle"/>
          </p:nvPr>
        </p:nvSpPr>
        <p:spPr/>
        <p:txBody>
          <a:bodyPr/>
          <a:lstStyle/>
          <a:p>
            <a:r>
              <a:rPr lang="zh-CN" altLang="en-US" sz="6000" b="1" dirty="0">
                <a:solidFill>
                  <a:srgbClr val="0070C0"/>
                </a:solidFill>
                <a:latin typeface="微软雅黑" panose="020B0503020204020204" pitchFamily="34" charset="-122"/>
                <a:ea typeface="微软雅黑" panose="020B0503020204020204" pitchFamily="34" charset="-122"/>
              </a:rPr>
              <a:t>知识工程</a:t>
            </a:r>
            <a:endParaRPr lang="zh-CN" altLang="en-US" b="1" dirty="0">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5048EC22-16DD-4AB9-91B7-6C11D27C5800}"/>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357234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a:xfrm>
            <a:off x="-111034" y="1718144"/>
            <a:ext cx="7236823" cy="4976567"/>
          </a:xfrm>
        </p:spPr>
        <p:txBody>
          <a:bodyPr>
            <a:normAutofit/>
          </a:bodyPr>
          <a:lstStyle/>
          <a:p>
            <a:pPr lvl="1">
              <a:lnSpc>
                <a:spcPct val="130000"/>
              </a:lnSpc>
            </a:pPr>
            <a:r>
              <a:rPr lang="zh-CN" altLang="zh-CN" sz="2400" b="1" kern="100" dirty="0">
                <a:solidFill>
                  <a:srgbClr val="000000"/>
                </a:solidFill>
                <a:effectLst/>
                <a:latin typeface="微软雅黑" panose="020B0503020204020204" pitchFamily="34" charset="-122"/>
                <a:ea typeface="微软雅黑" panose="020B0503020204020204" pitchFamily="34" charset="-122"/>
              </a:rPr>
              <a:t>贝叶斯网结构可以看作是一个抽象的知识库，表示在一个领域中的</a:t>
            </a:r>
            <a:r>
              <a:rPr lang="zh-CN" altLang="en-US" b="1" kern="100" dirty="0">
                <a:solidFill>
                  <a:srgbClr val="C00000"/>
                </a:solidFill>
                <a:latin typeface="微软雅黑" panose="020B0503020204020204" pitchFamily="34" charset="-122"/>
                <a:ea typeface="微软雅黑" panose="020B0503020204020204" pitchFamily="34" charset="-122"/>
              </a:rPr>
              <a:t>依赖关系</a:t>
            </a:r>
            <a:endParaRPr lang="zh-CN" altLang="en-US" sz="2400" b="1" dirty="0">
              <a:solidFill>
                <a:srgbClr val="C00000"/>
              </a:solidFill>
              <a:latin typeface="微软雅黑" panose="020B0503020204020204" pitchFamily="34" charset="-122"/>
              <a:ea typeface="微软雅黑" panose="020B0503020204020204" pitchFamily="34" charset="-122"/>
            </a:endParaRPr>
          </a:p>
          <a:p>
            <a:pPr lvl="1">
              <a:lnSpc>
                <a:spcPct val="13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网络拓扑显示出盗窃和地震会直接影响警报，而约翰和玛丽是否会打电话仅依赖于警报</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3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网络表示了这样一个假设：</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他们既不会直接发现一次盗窃，也不会直接感受到一次地震。</a:t>
            </a:r>
            <a:endPar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3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听音乐、将电话铃误认为警铃等因素被概括到从警报到约翰打电话及到玛丽打电话这两个链接相联系的</a:t>
            </a:r>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不确定性</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中去了</a:t>
            </a:r>
          </a:p>
        </p:txBody>
      </p:sp>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组合 4">
            <a:extLst>
              <a:ext uri="{FF2B5EF4-FFF2-40B4-BE49-F238E27FC236}">
                <a16:creationId xmlns:a16="http://schemas.microsoft.com/office/drawing/2014/main" id="{93F86804-A6B1-43EE-B4F6-35971091E3A5}"/>
              </a:ext>
            </a:extLst>
          </p:cNvPr>
          <p:cNvGrpSpPr>
            <a:grpSpLocks/>
          </p:cNvGrpSpPr>
          <p:nvPr/>
        </p:nvGrpSpPr>
        <p:grpSpPr bwMode="auto">
          <a:xfrm>
            <a:off x="6941440" y="2211854"/>
            <a:ext cx="5005631" cy="3464963"/>
            <a:chOff x="2428" y="9351"/>
            <a:chExt cx="5831" cy="4831"/>
          </a:xfrm>
        </p:grpSpPr>
        <p:grpSp>
          <p:nvGrpSpPr>
            <p:cNvPr id="6" name="组合 5">
              <a:extLst>
                <a:ext uri="{FF2B5EF4-FFF2-40B4-BE49-F238E27FC236}">
                  <a16:creationId xmlns:a16="http://schemas.microsoft.com/office/drawing/2014/main" id="{5DF1A15E-12B3-4078-9D59-923A142BD754}"/>
                </a:ext>
              </a:extLst>
            </p:cNvPr>
            <p:cNvGrpSpPr>
              <a:grpSpLocks/>
            </p:cNvGrpSpPr>
            <p:nvPr/>
          </p:nvGrpSpPr>
          <p:grpSpPr bwMode="auto">
            <a:xfrm>
              <a:off x="2428" y="9351"/>
              <a:ext cx="5831" cy="3987"/>
              <a:chOff x="3094" y="10137"/>
              <a:chExt cx="5831" cy="3987"/>
            </a:xfrm>
          </p:grpSpPr>
          <p:grpSp>
            <p:nvGrpSpPr>
              <p:cNvPr id="8" name="组合 7">
                <a:extLst>
                  <a:ext uri="{FF2B5EF4-FFF2-40B4-BE49-F238E27FC236}">
                    <a16:creationId xmlns:a16="http://schemas.microsoft.com/office/drawing/2014/main" id="{2580FDD2-AE06-41AB-94BC-2E2B36B5DDFE}"/>
                  </a:ext>
                </a:extLst>
              </p:cNvPr>
              <p:cNvGrpSpPr>
                <a:grpSpLocks/>
              </p:cNvGrpSpPr>
              <p:nvPr/>
            </p:nvGrpSpPr>
            <p:grpSpPr bwMode="auto">
              <a:xfrm>
                <a:off x="3094" y="10137"/>
                <a:ext cx="1766" cy="780"/>
                <a:chOff x="5071" y="6900"/>
                <a:chExt cx="1766" cy="780"/>
              </a:xfrm>
            </p:grpSpPr>
            <p:sp>
              <p:nvSpPr>
                <p:cNvPr id="26" name="文本框 132">
                  <a:extLst>
                    <a:ext uri="{FF2B5EF4-FFF2-40B4-BE49-F238E27FC236}">
                      <a16:creationId xmlns:a16="http://schemas.microsoft.com/office/drawing/2014/main" id="{CAC57FF3-3915-4C7E-A822-D4253B15AD9E}"/>
                    </a:ext>
                  </a:extLst>
                </p:cNvPr>
                <p:cNvSpPr txBox="1">
                  <a:spLocks noChangeArrowheads="1"/>
                </p:cNvSpPr>
                <p:nvPr/>
              </p:nvSpPr>
              <p:spPr bwMode="auto">
                <a:xfrm>
                  <a:off x="5217" y="7056"/>
                  <a:ext cx="162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盗窃</a:t>
                  </a:r>
                </a:p>
              </p:txBody>
            </p:sp>
            <p:sp>
              <p:nvSpPr>
                <p:cNvPr id="27" name="椭圆 26">
                  <a:extLst>
                    <a:ext uri="{FF2B5EF4-FFF2-40B4-BE49-F238E27FC236}">
                      <a16:creationId xmlns:a16="http://schemas.microsoft.com/office/drawing/2014/main" id="{763B2220-5B47-4C72-80E1-4B7FFF4A6770}"/>
                    </a:ext>
                  </a:extLst>
                </p:cNvPr>
                <p:cNvSpPr>
                  <a:spLocks noChangeArrowheads="1"/>
                </p:cNvSpPr>
                <p:nvPr/>
              </p:nvSpPr>
              <p:spPr bwMode="auto">
                <a:xfrm>
                  <a:off x="5071" y="6900"/>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grpSp>
          <p:grpSp>
            <p:nvGrpSpPr>
              <p:cNvPr id="9" name="组合 8">
                <a:extLst>
                  <a:ext uri="{FF2B5EF4-FFF2-40B4-BE49-F238E27FC236}">
                    <a16:creationId xmlns:a16="http://schemas.microsoft.com/office/drawing/2014/main" id="{5433B09F-7DE9-40C3-BE91-C7215B2EC9AF}"/>
                  </a:ext>
                </a:extLst>
              </p:cNvPr>
              <p:cNvGrpSpPr>
                <a:grpSpLocks/>
              </p:cNvGrpSpPr>
              <p:nvPr/>
            </p:nvGrpSpPr>
            <p:grpSpPr bwMode="auto">
              <a:xfrm>
                <a:off x="7020" y="10137"/>
                <a:ext cx="1905" cy="780"/>
                <a:chOff x="6657" y="7368"/>
                <a:chExt cx="1905" cy="780"/>
              </a:xfrm>
            </p:grpSpPr>
            <p:sp>
              <p:nvSpPr>
                <p:cNvPr id="24" name="椭圆 23">
                  <a:extLst>
                    <a:ext uri="{FF2B5EF4-FFF2-40B4-BE49-F238E27FC236}">
                      <a16:creationId xmlns:a16="http://schemas.microsoft.com/office/drawing/2014/main" id="{7940494F-E191-422D-80A6-F1AD0EC2EAE1}"/>
                    </a:ext>
                  </a:extLst>
                </p:cNvPr>
                <p:cNvSpPr>
                  <a:spLocks noChangeArrowheads="1"/>
                </p:cNvSpPr>
                <p:nvPr/>
              </p:nvSpPr>
              <p:spPr bwMode="auto">
                <a:xfrm>
                  <a:off x="6657" y="7368"/>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5" name="文本框 136">
                  <a:extLst>
                    <a:ext uri="{FF2B5EF4-FFF2-40B4-BE49-F238E27FC236}">
                      <a16:creationId xmlns:a16="http://schemas.microsoft.com/office/drawing/2014/main" id="{9AC677E6-8618-4F6B-B251-7672361FB90A}"/>
                    </a:ext>
                  </a:extLst>
                </p:cNvPr>
                <p:cNvSpPr txBox="1">
                  <a:spLocks noChangeArrowheads="1"/>
                </p:cNvSpPr>
                <p:nvPr/>
              </p:nvSpPr>
              <p:spPr bwMode="auto">
                <a:xfrm>
                  <a:off x="6837" y="7524"/>
                  <a:ext cx="1725"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地震</a:t>
                  </a:r>
                </a:p>
              </p:txBody>
            </p:sp>
          </p:grpSp>
          <p:grpSp>
            <p:nvGrpSpPr>
              <p:cNvPr id="10" name="组合 9">
                <a:extLst>
                  <a:ext uri="{FF2B5EF4-FFF2-40B4-BE49-F238E27FC236}">
                    <a16:creationId xmlns:a16="http://schemas.microsoft.com/office/drawing/2014/main" id="{DF72F98D-C2B0-4675-B52B-18D171B8D50F}"/>
                  </a:ext>
                </a:extLst>
              </p:cNvPr>
              <p:cNvGrpSpPr>
                <a:grpSpLocks/>
              </p:cNvGrpSpPr>
              <p:nvPr/>
            </p:nvGrpSpPr>
            <p:grpSpPr bwMode="auto">
              <a:xfrm>
                <a:off x="5220" y="11541"/>
                <a:ext cx="1865" cy="780"/>
                <a:chOff x="5217" y="7836"/>
                <a:chExt cx="1865" cy="780"/>
              </a:xfrm>
            </p:grpSpPr>
            <p:sp>
              <p:nvSpPr>
                <p:cNvPr id="22" name="椭圆 21">
                  <a:extLst>
                    <a:ext uri="{FF2B5EF4-FFF2-40B4-BE49-F238E27FC236}">
                      <a16:creationId xmlns:a16="http://schemas.microsoft.com/office/drawing/2014/main" id="{560A9018-B1C6-4AC8-AED9-679702A4E969}"/>
                    </a:ext>
                  </a:extLst>
                </p:cNvPr>
                <p:cNvSpPr>
                  <a:spLocks noChangeArrowheads="1"/>
                </p:cNvSpPr>
                <p:nvPr/>
              </p:nvSpPr>
              <p:spPr bwMode="auto">
                <a:xfrm>
                  <a:off x="5217" y="7836"/>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3" name="文本框 139">
                  <a:extLst>
                    <a:ext uri="{FF2B5EF4-FFF2-40B4-BE49-F238E27FC236}">
                      <a16:creationId xmlns:a16="http://schemas.microsoft.com/office/drawing/2014/main" id="{DCF1F412-54EF-46F6-8EE1-880BF268BA53}"/>
                    </a:ext>
                  </a:extLst>
                </p:cNvPr>
                <p:cNvSpPr txBox="1">
                  <a:spLocks noChangeArrowheads="1"/>
                </p:cNvSpPr>
                <p:nvPr/>
              </p:nvSpPr>
              <p:spPr bwMode="auto">
                <a:xfrm>
                  <a:off x="5462" y="8008"/>
                  <a:ext cx="1620"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警报</a:t>
                  </a:r>
                </a:p>
              </p:txBody>
            </p:sp>
          </p:grpSp>
          <p:grpSp>
            <p:nvGrpSpPr>
              <p:cNvPr id="11" name="组合 10">
                <a:extLst>
                  <a:ext uri="{FF2B5EF4-FFF2-40B4-BE49-F238E27FC236}">
                    <a16:creationId xmlns:a16="http://schemas.microsoft.com/office/drawing/2014/main" id="{F0254490-DF69-4A58-9D0C-2C9D82EC337A}"/>
                  </a:ext>
                </a:extLst>
              </p:cNvPr>
              <p:cNvGrpSpPr>
                <a:grpSpLocks/>
              </p:cNvGrpSpPr>
              <p:nvPr/>
            </p:nvGrpSpPr>
            <p:grpSpPr bwMode="auto">
              <a:xfrm>
                <a:off x="3192" y="13329"/>
                <a:ext cx="2475" cy="795"/>
                <a:chOff x="3057" y="9552"/>
                <a:chExt cx="2475" cy="795"/>
              </a:xfrm>
            </p:grpSpPr>
            <p:sp>
              <p:nvSpPr>
                <p:cNvPr id="20" name="椭圆 19">
                  <a:extLst>
                    <a:ext uri="{FF2B5EF4-FFF2-40B4-BE49-F238E27FC236}">
                      <a16:creationId xmlns:a16="http://schemas.microsoft.com/office/drawing/2014/main" id="{96ED8386-2D3A-4090-9113-364A6E871841}"/>
                    </a:ext>
                  </a:extLst>
                </p:cNvPr>
                <p:cNvSpPr>
                  <a:spLocks noChangeArrowheads="1"/>
                </p:cNvSpPr>
                <p:nvPr/>
              </p:nvSpPr>
              <p:spPr bwMode="auto">
                <a:xfrm>
                  <a:off x="3057" y="9552"/>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1" name="文本框 142">
                  <a:extLst>
                    <a:ext uri="{FF2B5EF4-FFF2-40B4-BE49-F238E27FC236}">
                      <a16:creationId xmlns:a16="http://schemas.microsoft.com/office/drawing/2014/main" id="{288CF433-A157-43F3-B608-E892DA44479A}"/>
                    </a:ext>
                  </a:extLst>
                </p:cNvPr>
                <p:cNvSpPr txBox="1">
                  <a:spLocks noChangeArrowheads="1"/>
                </p:cNvSpPr>
                <p:nvPr/>
              </p:nvSpPr>
              <p:spPr bwMode="auto">
                <a:xfrm>
                  <a:off x="3057" y="9639"/>
                  <a:ext cx="2475" cy="708"/>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John</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打电话</a:t>
                  </a:r>
                </a:p>
              </p:txBody>
            </p:sp>
          </p:grpSp>
          <p:grpSp>
            <p:nvGrpSpPr>
              <p:cNvPr id="12" name="组合 11">
                <a:extLst>
                  <a:ext uri="{FF2B5EF4-FFF2-40B4-BE49-F238E27FC236}">
                    <a16:creationId xmlns:a16="http://schemas.microsoft.com/office/drawing/2014/main" id="{A263D666-0BB8-41BB-8407-8B822F8CDF49}"/>
                  </a:ext>
                </a:extLst>
              </p:cNvPr>
              <p:cNvGrpSpPr>
                <a:grpSpLocks/>
              </p:cNvGrpSpPr>
              <p:nvPr/>
            </p:nvGrpSpPr>
            <p:grpSpPr bwMode="auto">
              <a:xfrm>
                <a:off x="7147" y="13344"/>
                <a:ext cx="1749" cy="780"/>
                <a:chOff x="7132" y="9396"/>
                <a:chExt cx="1749" cy="780"/>
              </a:xfrm>
            </p:grpSpPr>
            <p:sp>
              <p:nvSpPr>
                <p:cNvPr id="18" name="椭圆 17">
                  <a:extLst>
                    <a:ext uri="{FF2B5EF4-FFF2-40B4-BE49-F238E27FC236}">
                      <a16:creationId xmlns:a16="http://schemas.microsoft.com/office/drawing/2014/main" id="{9ABE16C5-4472-416E-9954-03A6EAE1C264}"/>
                    </a:ext>
                  </a:extLst>
                </p:cNvPr>
                <p:cNvSpPr>
                  <a:spLocks noChangeArrowheads="1"/>
                </p:cNvSpPr>
                <p:nvPr/>
              </p:nvSpPr>
              <p:spPr bwMode="auto">
                <a:xfrm>
                  <a:off x="7197" y="9396"/>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19" name="文本框 145">
                  <a:extLst>
                    <a:ext uri="{FF2B5EF4-FFF2-40B4-BE49-F238E27FC236}">
                      <a16:creationId xmlns:a16="http://schemas.microsoft.com/office/drawing/2014/main" id="{0290D58C-A6AD-4064-90DD-4E48AD00FBA6}"/>
                    </a:ext>
                  </a:extLst>
                </p:cNvPr>
                <p:cNvSpPr txBox="1">
                  <a:spLocks noChangeArrowheads="1"/>
                </p:cNvSpPr>
                <p:nvPr/>
              </p:nvSpPr>
              <p:spPr bwMode="auto">
                <a:xfrm>
                  <a:off x="7132" y="9537"/>
                  <a:ext cx="1749" cy="54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Mary</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打电话</a:t>
                  </a:r>
                </a:p>
              </p:txBody>
            </p:sp>
          </p:grpSp>
          <p:cxnSp>
            <p:nvCxnSpPr>
              <p:cNvPr id="13" name="直线 146">
                <a:extLst>
                  <a:ext uri="{FF2B5EF4-FFF2-40B4-BE49-F238E27FC236}">
                    <a16:creationId xmlns:a16="http://schemas.microsoft.com/office/drawing/2014/main" id="{27F84396-8EB0-4624-909A-BA5A9CA8D583}"/>
                  </a:ext>
                </a:extLst>
              </p:cNvPr>
              <p:cNvCxnSpPr>
                <a:cxnSpLocks noChangeShapeType="1"/>
              </p:cNvCxnSpPr>
              <p:nvPr/>
            </p:nvCxnSpPr>
            <p:spPr bwMode="auto">
              <a:xfrm>
                <a:off x="3961" y="10917"/>
                <a:ext cx="1440" cy="78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直线 147">
                <a:extLst>
                  <a:ext uri="{FF2B5EF4-FFF2-40B4-BE49-F238E27FC236}">
                    <a16:creationId xmlns:a16="http://schemas.microsoft.com/office/drawing/2014/main" id="{F08EC482-28ED-415A-98AF-C809000F529E}"/>
                  </a:ext>
                </a:extLst>
              </p:cNvPr>
              <p:cNvCxnSpPr>
                <a:cxnSpLocks noChangeShapeType="1"/>
              </p:cNvCxnSpPr>
              <p:nvPr/>
            </p:nvCxnSpPr>
            <p:spPr bwMode="auto">
              <a:xfrm flipH="1">
                <a:off x="6660" y="10917"/>
                <a:ext cx="1080" cy="78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直线 148">
                <a:extLst>
                  <a:ext uri="{FF2B5EF4-FFF2-40B4-BE49-F238E27FC236}">
                    <a16:creationId xmlns:a16="http://schemas.microsoft.com/office/drawing/2014/main" id="{9D7E75EE-5530-450B-A67E-70B7017A5868}"/>
                  </a:ext>
                </a:extLst>
              </p:cNvPr>
              <p:cNvCxnSpPr>
                <a:cxnSpLocks noChangeShapeType="1"/>
              </p:cNvCxnSpPr>
              <p:nvPr/>
            </p:nvCxnSpPr>
            <p:spPr bwMode="auto">
              <a:xfrm flipH="1">
                <a:off x="3960" y="12249"/>
                <a:ext cx="1620" cy="109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直线 149">
                <a:extLst>
                  <a:ext uri="{FF2B5EF4-FFF2-40B4-BE49-F238E27FC236}">
                    <a16:creationId xmlns:a16="http://schemas.microsoft.com/office/drawing/2014/main" id="{9AC54757-599E-4732-9691-7EED8B1FA609}"/>
                  </a:ext>
                </a:extLst>
              </p:cNvPr>
              <p:cNvCxnSpPr>
                <a:cxnSpLocks noChangeShapeType="1"/>
              </p:cNvCxnSpPr>
              <p:nvPr/>
            </p:nvCxnSpPr>
            <p:spPr bwMode="auto">
              <a:xfrm>
                <a:off x="6492" y="12249"/>
                <a:ext cx="1620" cy="109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7" name="文本框 150">
              <a:extLst>
                <a:ext uri="{FF2B5EF4-FFF2-40B4-BE49-F238E27FC236}">
                  <a16:creationId xmlns:a16="http://schemas.microsoft.com/office/drawing/2014/main" id="{FC500979-4E4C-47F1-9A9F-D731B43FA302}"/>
                </a:ext>
              </a:extLst>
            </p:cNvPr>
            <p:cNvSpPr txBox="1">
              <a:spLocks noChangeArrowheads="1"/>
            </p:cNvSpPr>
            <p:nvPr/>
          </p:nvSpPr>
          <p:spPr bwMode="auto">
            <a:xfrm>
              <a:off x="3818" y="13714"/>
              <a:ext cx="3831" cy="46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宋体" panose="02010600030101010101" pitchFamily="2" charset="-122"/>
                </a:rPr>
                <a:t> </a:t>
              </a:r>
              <a:r>
                <a:rPr lang="zh-CN" sz="2000" kern="100" dirty="0">
                  <a:effectLst/>
                  <a:latin typeface="Times New Roman" panose="02020603050405020304" pitchFamily="18" charset="0"/>
                  <a:ea typeface="宋体" panose="02010600030101010101" pitchFamily="2" charset="-122"/>
                </a:rPr>
                <a:t>一个贝叶斯网示例</a:t>
              </a:r>
            </a:p>
          </p:txBody>
        </p:sp>
      </p:grpSp>
      <p:sp>
        <p:nvSpPr>
          <p:cNvPr id="33" name="标题 1">
            <a:extLst>
              <a:ext uri="{FF2B5EF4-FFF2-40B4-BE49-F238E27FC236}">
                <a16:creationId xmlns:a16="http://schemas.microsoft.com/office/drawing/2014/main" id="{99E637F8-B01A-4AA7-80EA-7951C05EFAC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1.</a:t>
            </a:r>
            <a:r>
              <a:rPr lang="zh-CN" altLang="en-US" b="1" dirty="0">
                <a:solidFill>
                  <a:srgbClr val="0000FF"/>
                </a:solidFill>
                <a:latin typeface="黑体" panose="02010609060101010101" pitchFamily="49" charset="-122"/>
                <a:ea typeface="黑体" panose="02010609060101010101" pitchFamily="49" charset="-122"/>
              </a:rPr>
              <a:t>贝叶斯网的定义</a:t>
            </a:r>
            <a:endParaRPr lang="zh-CN" altLang="en-US" dirty="0"/>
          </a:p>
        </p:txBody>
      </p:sp>
    </p:spTree>
    <p:extLst>
      <p:ext uri="{BB962C8B-B14F-4D97-AF65-F5344CB8AC3E}">
        <p14:creationId xmlns:p14="http://schemas.microsoft.com/office/powerpoint/2010/main" val="18158374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1" y="1531713"/>
                <a:ext cx="1143562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贝叶斯网的梯度上升训练</a:t>
                </a:r>
                <a:endParaRPr lang="zh-CN" altLang="zh-CN" sz="2400" kern="100" dirty="0">
                  <a:effectLst/>
                  <a:latin typeface="微软雅黑" panose="020B0503020204020204" pitchFamily="34" charset="-122"/>
                  <a:ea typeface="微软雅黑" panose="020B0503020204020204" pitchFamily="34" charset="-122"/>
                </a:endParaRPr>
              </a:p>
              <a:p>
                <a:pPr marL="0" indent="0" fontAlgn="ctr">
                  <a:lnSpc>
                    <a:spcPct val="100000"/>
                  </a:lnSpc>
                  <a:buNone/>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现在引入变量</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𝒀</m:t>
                        </m:r>
                      </m:e>
                      <m:sub>
                        <m:r>
                          <a:rPr lang="en-US" altLang="zh-CN" sz="2400" b="1" i="1" smtClean="0">
                            <a:latin typeface="Cambria Math" panose="02040503050406030204" pitchFamily="18" charset="0"/>
                          </a:rPr>
                          <m:t>𝒊</m:t>
                        </m:r>
                      </m:sub>
                    </m:sSub>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𝑼</m:t>
                        </m:r>
                      </m:e>
                      <m:sub>
                        <m:r>
                          <a:rPr lang="en-US" altLang="zh-CN" sz="2400" b="1" i="1" smtClean="0">
                            <a:latin typeface="Cambria Math" panose="02040503050406030204" pitchFamily="18" charset="0"/>
                          </a:rPr>
                          <m:t>𝒊</m:t>
                        </m:r>
                      </m:sub>
                    </m:sSub>
                    <m:r>
                      <a:rPr lang="en-US" altLang="zh-CN" sz="2400" b="1" i="1">
                        <a:latin typeface="Cambria Math" panose="02040503050406030204" pitchFamily="18" charset="0"/>
                      </a:rPr>
                      <m:t>=</m:t>
                    </m:r>
                    <m:r>
                      <a:rPr lang="en-US" altLang="zh-CN" sz="2400" b="1" i="1">
                        <a:latin typeface="Cambria Math" panose="02040503050406030204" pitchFamily="18" charset="0"/>
                      </a:rPr>
                      <m:t>𝑷𝒂𝒓𝒆𝒏𝒕𝒔</m:t>
                    </m:r>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𝒀</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值，方法是通过在其可能的值</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𝒚</m:t>
                        </m:r>
                      </m:e>
                      <m:sub>
                        <m:r>
                          <a:rPr lang="en-US" altLang="zh-CN" sz="2400" b="1" i="1" smtClean="0">
                            <a:latin typeface="Cambria Math" panose="02040503050406030204" pitchFamily="18" charset="0"/>
                          </a:rPr>
                          <m:t>𝒊</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𝒋</m:t>
                            </m:r>
                          </m:e>
                          <m:sup>
                            <m:r>
                              <a:rPr lang="en-US" altLang="zh-CN" sz="2400" b="1" i="1" smtClean="0">
                                <a:latin typeface="Cambria Math" panose="02040503050406030204" pitchFamily="18" charset="0"/>
                              </a:rPr>
                              <m:t>′</m:t>
                            </m:r>
                          </m:sup>
                        </m:sSup>
                      </m:sub>
                    </m:sSub>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𝒖</m:t>
                        </m:r>
                      </m:e>
                      <m:sub>
                        <m:r>
                          <a:rPr lang="en-US" altLang="zh-CN" sz="2400" b="1" i="1">
                            <a:latin typeface="Cambria Math" panose="02040503050406030204" pitchFamily="18" charset="0"/>
                          </a:rPr>
                          <m:t>𝒊</m:t>
                        </m:r>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𝒌</m:t>
                            </m:r>
                          </m:e>
                          <m:sup>
                            <m:r>
                              <a:rPr lang="pt-BR" altLang="zh-CN" sz="2400" b="1" i="1">
                                <a:latin typeface="Cambria Math" panose="02040503050406030204" pitchFamily="18" charset="0"/>
                              </a:rPr>
                              <m:t>′</m:t>
                            </m:r>
                          </m:sup>
                        </m:sSup>
                      </m:sub>
                    </m:sSub>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上求和。</a:t>
                </a:r>
              </a:p>
              <a:p>
                <a:pPr marL="0" indent="0" fontAlgn="ctr">
                  <a:lnSpc>
                    <a:spcPct val="100000"/>
                  </a:lnSpc>
                  <a:spcBef>
                    <a:spcPts val="1800"/>
                  </a:spcBef>
                  <a:buNone/>
                </a:pPr>
                <a14:m>
                  <m:oMathPara xmlns:m="http://schemas.openxmlformats.org/officeDocument/2006/math">
                    <m:oMathParaPr>
                      <m:jc m:val="centerGroup"/>
                    </m:oMathParaPr>
                    <m:oMath xmlns:m="http://schemas.openxmlformats.org/officeDocument/2006/math">
                      <m:f>
                        <m:fPr>
                          <m:ctrlPr>
                            <a:rPr lang="zh-CN" altLang="zh-CN" sz="2000" b="1" i="1">
                              <a:latin typeface="Cambria Math" panose="02040503050406030204" pitchFamily="18" charset="0"/>
                            </a:rPr>
                          </m:ctrlPr>
                        </m:fPr>
                        <m:num>
                          <m:r>
                            <a:rPr lang="pt-BR" altLang="zh-CN" sz="2000" b="1" i="1">
                              <a:latin typeface="Cambria Math" panose="02040503050406030204" pitchFamily="18" charset="0"/>
                            </a:rPr>
                            <m:t>𝝏</m:t>
                          </m:r>
                          <m:func>
                            <m:funcPr>
                              <m:ctrlPr>
                                <a:rPr lang="zh-CN" altLang="zh-CN" sz="2000" b="1" i="1">
                                  <a:latin typeface="Cambria Math" panose="02040503050406030204" pitchFamily="18" charset="0"/>
                                </a:rPr>
                              </m:ctrlPr>
                            </m:funcPr>
                            <m:fName>
                              <m:r>
                                <a:rPr lang="en-US" altLang="zh-CN" sz="2000" b="1" i="1">
                                  <a:latin typeface="Cambria Math" panose="02040503050406030204" pitchFamily="18" charset="0"/>
                                </a:rPr>
                                <m:t>𝒍𝒏</m:t>
                              </m:r>
                            </m:fName>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e>
                          </m:func>
                          <m:d>
                            <m:dPr>
                              <m:ctrlPr>
                                <a:rPr lang="zh-CN" altLang="zh-CN" sz="2000" b="1" i="1">
                                  <a:latin typeface="Cambria Math" panose="02040503050406030204" pitchFamily="18" charset="0"/>
                                </a:rPr>
                              </m:ctrlPr>
                            </m:dPr>
                            <m:e>
                              <m:r>
                                <a:rPr lang="en-US" altLang="zh-CN" sz="2000" b="1" i="1">
                                  <a:latin typeface="Cambria Math" panose="02040503050406030204" pitchFamily="18" charset="0"/>
                                </a:rPr>
                                <m:t>𝑫</m:t>
                              </m:r>
                            </m:e>
                          </m:d>
                        </m:num>
                        <m:den>
                          <m:r>
                            <a:rPr lang="pt-BR"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b="1" i="1">
                                  <a:latin typeface="Cambria Math" panose="02040503050406030204" pitchFamily="18" charset="0"/>
                                </a:rPr>
                                <m:t>𝒊𝒋𝒌</m:t>
                              </m:r>
                            </m:sub>
                          </m:sSub>
                        </m:den>
                      </m:f>
                      <m:r>
                        <m:rPr>
                          <m:aln/>
                        </m:rPr>
                        <a:rPr lang="pt-BR" altLang="zh-CN" sz="2000" b="1" i="1">
                          <a:latin typeface="Cambria Math" panose="02040503050406030204" pitchFamily="18" charset="0"/>
                        </a:rPr>
                        <m:t>=</m:t>
                      </m:r>
                      <m:nary>
                        <m:naryPr>
                          <m:chr m:val="∑"/>
                          <m:supHide m:val="on"/>
                          <m:ctrlPr>
                            <a:rPr lang="zh-CN" altLang="zh-CN" sz="2000" b="1" i="1">
                              <a:latin typeface="Cambria Math" panose="02040503050406030204" pitchFamily="18" charset="0"/>
                            </a:rPr>
                          </m:ctrlPr>
                        </m:naryPr>
                        <m:sub>
                          <m:r>
                            <a:rPr lang="en-US" altLang="zh-CN" sz="2000" b="1" i="1">
                              <a:latin typeface="Cambria Math" panose="02040503050406030204" pitchFamily="18" charset="0"/>
                            </a:rPr>
                            <m:t>𝒅</m:t>
                          </m:r>
                          <m:r>
                            <a:rPr lang="zh-CN" altLang="zh-CN" sz="2000" b="1" i="1">
                              <a:latin typeface="Cambria Math" panose="02040503050406030204" pitchFamily="18" charset="0"/>
                            </a:rPr>
                            <m:t>∈</m:t>
                          </m:r>
                          <m:r>
                            <a:rPr lang="en-US" altLang="zh-CN" sz="2000" b="1" i="1">
                              <a:latin typeface="Cambria Math" panose="02040503050406030204" pitchFamily="18" charset="0"/>
                            </a:rPr>
                            <m:t>𝑫</m:t>
                          </m:r>
                        </m:sub>
                        <m:sup/>
                        <m:e>
                          <m:f>
                            <m:fPr>
                              <m:ctrlPr>
                                <a:rPr lang="zh-CN" altLang="zh-CN" sz="2000" b="1" i="1">
                                  <a:latin typeface="Cambria Math" panose="02040503050406030204" pitchFamily="18" charset="0"/>
                                </a:rPr>
                              </m:ctrlPr>
                            </m:fPr>
                            <m:num>
                              <m:r>
                                <a:rPr lang="pt-BR" altLang="zh-CN" sz="2000" b="1" i="1">
                                  <a:latin typeface="Cambria Math" panose="02040503050406030204" pitchFamily="18" charset="0"/>
                                </a:rPr>
                                <m:t>𝟏</m:t>
                              </m:r>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a:latin typeface="Cambria Math" panose="02040503050406030204" pitchFamily="18" charset="0"/>
                                    </a:rPr>
                                  </m:ctrlPr>
                                </m:dPr>
                                <m:e>
                                  <m:r>
                                    <a:rPr lang="en-US" altLang="zh-CN" sz="2000" b="1" i="1">
                                      <a:latin typeface="Cambria Math" panose="02040503050406030204" pitchFamily="18" charset="0"/>
                                    </a:rPr>
                                    <m:t>𝒅</m:t>
                                  </m:r>
                                </m:e>
                              </m:d>
                            </m:den>
                          </m:f>
                        </m:e>
                      </m:nary>
                      <m:f>
                        <m:fPr>
                          <m:ctrlPr>
                            <a:rPr lang="zh-CN" altLang="zh-CN" sz="2000" b="1" i="1">
                              <a:latin typeface="Cambria Math" panose="02040503050406030204" pitchFamily="18" charset="0"/>
                            </a:rPr>
                          </m:ctrlPr>
                        </m:fPr>
                        <m:num>
                          <m:r>
                            <a:rPr lang="pt-BR" altLang="zh-CN" sz="2000" b="1" i="1">
                              <a:latin typeface="Cambria Math" panose="02040503050406030204" pitchFamily="18" charset="0"/>
                            </a:rPr>
                            <m:t>𝝏</m:t>
                          </m:r>
                        </m:num>
                        <m:den>
                          <m:r>
                            <a:rPr lang="pt-BR"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b="1" i="1">
                                  <a:latin typeface="Cambria Math" panose="02040503050406030204" pitchFamily="18" charset="0"/>
                                </a:rPr>
                                <m:t>𝒊𝒋𝒌</m:t>
                              </m:r>
                            </m:sub>
                          </m:sSub>
                        </m:den>
                      </m:f>
                      <m:nary>
                        <m:naryPr>
                          <m:chr m:val="∑"/>
                          <m:supHide m:val="on"/>
                          <m:ctrlPr>
                            <a:rPr lang="zh-CN" altLang="zh-CN" sz="2000" b="1" i="1">
                              <a:latin typeface="Cambria Math" panose="02040503050406030204" pitchFamily="18" charset="0"/>
                            </a:rPr>
                          </m:ctrlPr>
                        </m:naryPr>
                        <m:sub>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𝒋</m:t>
                              </m:r>
                            </m:e>
                            <m:sup>
                              <m:r>
                                <a:rPr lang="pt-BR" altLang="zh-CN" sz="2000" b="1" i="1">
                                  <a:latin typeface="Cambria Math" panose="02040503050406030204" pitchFamily="18" charset="0"/>
                                </a:rPr>
                                <m:t>′</m:t>
                              </m:r>
                            </m:sup>
                          </m:sSup>
                          <m:r>
                            <a:rPr lang="pt-BR" altLang="zh-CN" sz="2000" b="1" i="1">
                              <a:latin typeface="Cambria Math" panose="02040503050406030204" pitchFamily="18" charset="0"/>
                            </a:rPr>
                            <m:t>,</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𝒌</m:t>
                              </m:r>
                            </m:e>
                            <m:sup>
                              <m:r>
                                <a:rPr lang="pt-BR" altLang="zh-CN" sz="2000" b="1" i="1">
                                  <a:latin typeface="Cambria Math" panose="02040503050406030204" pitchFamily="18" charset="0"/>
                                </a:rPr>
                                <m:t>′</m:t>
                              </m:r>
                            </m:sup>
                          </m:sSup>
                        </m:sub>
                        <m:sup/>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a:latin typeface="Cambria Math" panose="02040503050406030204" pitchFamily="18" charset="0"/>
                                </a:rPr>
                              </m:ctrlPr>
                            </m:dPr>
                            <m:e>
                              <m:r>
                                <a:rPr lang="en-US" altLang="zh-CN" sz="2000" b="1" i="1">
                                  <a:latin typeface="Cambria Math" panose="02040503050406030204" pitchFamily="18" charset="0"/>
                                </a:rPr>
                                <m:t>𝒅</m:t>
                              </m:r>
                            </m:e>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𝒋</m:t>
                                      </m:r>
                                    </m:e>
                                    <m:sup>
                                      <m:r>
                                        <a:rPr lang="pt-BR" altLang="zh-CN" sz="2000" b="1" i="1">
                                          <a:latin typeface="Cambria Math" panose="02040503050406030204" pitchFamily="18" charset="0"/>
                                        </a:rPr>
                                        <m:t>′</m:t>
                                      </m:r>
                                    </m:sup>
                                  </m:sSup>
                                </m:sub>
                              </m:sSub>
                              <m:r>
                                <a:rPr lang="pt-BR"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𝒖</m:t>
                                  </m:r>
                                </m:e>
                                <m:sub>
                                  <m:r>
                                    <a:rPr lang="en-US" altLang="zh-CN" sz="2000" b="1" i="1">
                                      <a:latin typeface="Cambria Math" panose="02040503050406030204" pitchFamily="18" charset="0"/>
                                    </a:rPr>
                                    <m:t>𝒊</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𝒌</m:t>
                                      </m:r>
                                    </m:e>
                                    <m:sup>
                                      <m:r>
                                        <a:rPr lang="pt-BR" altLang="zh-CN" sz="2000" b="1" i="1">
                                          <a:latin typeface="Cambria Math" panose="02040503050406030204" pitchFamily="18" charset="0"/>
                                        </a:rPr>
                                        <m:t>′</m:t>
                                      </m:r>
                                    </m:sup>
                                  </m:sSup>
                                </m:sub>
                              </m:sSub>
                            </m:e>
                          </m:d>
                        </m:e>
                      </m:nary>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a:latin typeface="Cambria Math" panose="02040503050406030204" pitchFamily="18" charset="0"/>
                            </a:rPr>
                          </m:ctrlPr>
                        </m:d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𝒋</m:t>
                                  </m:r>
                                </m:e>
                                <m:sup>
                                  <m:r>
                                    <a:rPr lang="pt-BR" altLang="zh-CN" sz="2000" b="1" i="1">
                                      <a:latin typeface="Cambria Math" panose="02040503050406030204" pitchFamily="18" charset="0"/>
                                    </a:rPr>
                                    <m:t>′</m:t>
                                  </m:r>
                                </m:sup>
                              </m:sSup>
                            </m:sub>
                          </m:sSub>
                          <m:r>
                            <a:rPr lang="pt-BR"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𝒖</m:t>
                              </m:r>
                            </m:e>
                            <m:sub>
                              <m:r>
                                <a:rPr lang="en-US" altLang="zh-CN" sz="2000" b="1" i="1">
                                  <a:latin typeface="Cambria Math" panose="02040503050406030204" pitchFamily="18" charset="0"/>
                                </a:rPr>
                                <m:t>𝒊</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𝒌</m:t>
                                  </m:r>
                                </m:e>
                                <m:sup>
                                  <m:r>
                                    <a:rPr lang="pt-BR" altLang="zh-CN" sz="2000" b="1" i="1">
                                      <a:latin typeface="Cambria Math" panose="02040503050406030204" pitchFamily="18" charset="0"/>
                                    </a:rPr>
                                    <m:t>′</m:t>
                                  </m:r>
                                </m:sup>
                              </m:sSup>
                            </m:sub>
                          </m:sSub>
                        </m:e>
                      </m:d>
                      <m:r>
                        <m:rPr>
                          <m:aln/>
                        </m:rPr>
                        <a:rPr lang="pt-BR" altLang="zh-CN" sz="2000" b="1" i="1" smtClean="0">
                          <a:latin typeface="Cambria Math" panose="02040503050406030204" pitchFamily="18" charset="0"/>
                        </a:rPr>
                        <m:t>=</m:t>
                      </m:r>
                      <m:nary>
                        <m:naryPr>
                          <m:chr m:val="∑"/>
                          <m:supHide m:val="on"/>
                          <m:ctrlPr>
                            <a:rPr lang="zh-CN" altLang="zh-CN" sz="2000" b="1" i="1">
                              <a:latin typeface="Cambria Math" panose="02040503050406030204" pitchFamily="18" charset="0"/>
                            </a:rPr>
                          </m:ctrlPr>
                        </m:naryPr>
                        <m:sub>
                          <m:r>
                            <a:rPr lang="en-US" altLang="zh-CN" sz="2000" b="1" i="1">
                              <a:latin typeface="Cambria Math" panose="02040503050406030204" pitchFamily="18" charset="0"/>
                            </a:rPr>
                            <m:t>𝒅</m:t>
                          </m:r>
                          <m:r>
                            <a:rPr lang="zh-CN" altLang="zh-CN" sz="2000" b="1" i="1">
                              <a:latin typeface="Cambria Math" panose="02040503050406030204" pitchFamily="18" charset="0"/>
                            </a:rPr>
                            <m:t>∈</m:t>
                          </m:r>
                          <m:r>
                            <a:rPr lang="en-US" altLang="zh-CN" sz="2000" b="1" i="1">
                              <a:latin typeface="Cambria Math" panose="02040503050406030204" pitchFamily="18" charset="0"/>
                            </a:rPr>
                            <m:t>𝑫</m:t>
                          </m:r>
                        </m:sub>
                        <m:sup/>
                        <m:e>
                          <m:f>
                            <m:fPr>
                              <m:ctrlPr>
                                <a:rPr lang="zh-CN" altLang="zh-CN" sz="2000" b="1" i="1">
                                  <a:latin typeface="Cambria Math" panose="02040503050406030204" pitchFamily="18" charset="0"/>
                                </a:rPr>
                              </m:ctrlPr>
                            </m:fPr>
                            <m:num>
                              <m:r>
                                <a:rPr lang="pt-BR" altLang="zh-CN" sz="2000" b="1" i="1">
                                  <a:latin typeface="Cambria Math" panose="02040503050406030204" pitchFamily="18" charset="0"/>
                                </a:rPr>
                                <m:t>𝟏</m:t>
                              </m:r>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a:latin typeface="Cambria Math" panose="02040503050406030204" pitchFamily="18" charset="0"/>
                                    </a:rPr>
                                  </m:ctrlPr>
                                </m:dPr>
                                <m:e>
                                  <m:r>
                                    <a:rPr lang="en-US" altLang="zh-CN" sz="2000" b="1" i="1">
                                      <a:latin typeface="Cambria Math" panose="02040503050406030204" pitchFamily="18" charset="0"/>
                                    </a:rPr>
                                    <m:t>𝒅</m:t>
                                  </m:r>
                                </m:e>
                              </m:d>
                            </m:den>
                          </m:f>
                        </m:e>
                      </m:nary>
                      <m:f>
                        <m:fPr>
                          <m:ctrlPr>
                            <a:rPr lang="zh-CN" altLang="zh-CN" sz="2000" b="1" i="1">
                              <a:latin typeface="Cambria Math" panose="02040503050406030204" pitchFamily="18" charset="0"/>
                            </a:rPr>
                          </m:ctrlPr>
                        </m:fPr>
                        <m:num>
                          <m:r>
                            <a:rPr lang="pt-BR" altLang="zh-CN" sz="2000" b="1" i="1">
                              <a:latin typeface="Cambria Math" panose="02040503050406030204" pitchFamily="18" charset="0"/>
                            </a:rPr>
                            <m:t>𝝏</m:t>
                          </m:r>
                        </m:num>
                        <m:den>
                          <m:r>
                            <a:rPr lang="pt-BR"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b="1" i="1">
                                  <a:latin typeface="Cambria Math" panose="02040503050406030204" pitchFamily="18" charset="0"/>
                                </a:rPr>
                                <m:t>𝒊𝒋𝒌</m:t>
                              </m:r>
                            </m:sub>
                          </m:sSub>
                        </m:den>
                      </m:f>
                      <m:nary>
                        <m:naryPr>
                          <m:chr m:val="∑"/>
                          <m:supHide m:val="on"/>
                          <m:ctrlPr>
                            <a:rPr lang="zh-CN" altLang="zh-CN" sz="2000" b="1" i="1">
                              <a:latin typeface="Cambria Math" panose="02040503050406030204" pitchFamily="18" charset="0"/>
                            </a:rPr>
                          </m:ctrlPr>
                        </m:naryPr>
                        <m:sub>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𝒋</m:t>
                              </m:r>
                            </m:e>
                            <m:sup>
                              <m:r>
                                <a:rPr lang="pt-BR" altLang="zh-CN" sz="2000" b="1" i="1">
                                  <a:latin typeface="Cambria Math" panose="02040503050406030204" pitchFamily="18" charset="0"/>
                                </a:rPr>
                                <m:t>′</m:t>
                              </m:r>
                            </m:sup>
                          </m:sSup>
                          <m:r>
                            <a:rPr lang="pt-BR" altLang="zh-CN" sz="2000" b="1" i="1">
                              <a:latin typeface="Cambria Math" panose="02040503050406030204" pitchFamily="18" charset="0"/>
                            </a:rPr>
                            <m:t>,</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𝒌</m:t>
                              </m:r>
                            </m:e>
                            <m:sup>
                              <m:r>
                                <a:rPr lang="pt-BR" altLang="zh-CN" sz="2000" b="1" i="1">
                                  <a:latin typeface="Cambria Math" panose="02040503050406030204" pitchFamily="18" charset="0"/>
                                </a:rPr>
                                <m:t>′</m:t>
                              </m:r>
                            </m:sup>
                          </m:sSup>
                        </m:sub>
                        <m:sup/>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a:latin typeface="Cambria Math" panose="02040503050406030204" pitchFamily="18" charset="0"/>
                                </a:rPr>
                              </m:ctrlPr>
                            </m:dPr>
                            <m:e>
                              <m:r>
                                <a:rPr lang="en-US" altLang="zh-CN" sz="2000" b="1" i="1">
                                  <a:latin typeface="Cambria Math" panose="02040503050406030204" pitchFamily="18" charset="0"/>
                                </a:rPr>
                                <m:t>𝒅</m:t>
                              </m:r>
                            </m:e>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𝒋</m:t>
                                      </m:r>
                                    </m:e>
                                    <m:sup>
                                      <m:r>
                                        <a:rPr lang="pt-BR" altLang="zh-CN" sz="2000" b="1" i="1">
                                          <a:latin typeface="Cambria Math" panose="02040503050406030204" pitchFamily="18" charset="0"/>
                                        </a:rPr>
                                        <m:t>′</m:t>
                                      </m:r>
                                    </m:sup>
                                  </m:sSup>
                                </m:sub>
                              </m:sSub>
                              <m:r>
                                <a:rPr lang="pt-BR" altLang="zh-CN" sz="2000" b="1" i="1">
                                  <a:latin typeface="Cambria Math" panose="02040503050406030204" pitchFamily="18" charset="0"/>
                                </a:rPr>
                                <m:t>,</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𝒖</m:t>
                                  </m:r>
                                </m:e>
                                <m:sub>
                                  <m:r>
                                    <a:rPr lang="en-US" altLang="zh-CN" sz="2000" b="1" i="1">
                                      <a:latin typeface="Cambria Math" panose="02040503050406030204" pitchFamily="18" charset="0"/>
                                    </a:rPr>
                                    <m:t>𝒊</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𝒌</m:t>
                                      </m:r>
                                    </m:e>
                                    <m:sup>
                                      <m:r>
                                        <a:rPr lang="pt-BR" altLang="zh-CN" sz="2000" b="1" i="1">
                                          <a:latin typeface="Cambria Math" panose="02040503050406030204" pitchFamily="18" charset="0"/>
                                        </a:rPr>
                                        <m:t>′</m:t>
                                      </m:r>
                                    </m:sup>
                                  </m:sSup>
                                </m:sub>
                              </m:sSub>
                            </m:e>
                          </m:d>
                        </m:e>
                      </m:nary>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a:latin typeface="Cambria Math" panose="02040503050406030204" pitchFamily="18" charset="0"/>
                            </a:rPr>
                          </m:ctrlPr>
                        </m:d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𝒚</m:t>
                              </m:r>
                            </m:e>
                            <m:sub>
                              <m:r>
                                <a:rPr lang="en-US" altLang="zh-CN" sz="2000" b="1" i="1">
                                  <a:latin typeface="Cambria Math" panose="02040503050406030204" pitchFamily="18" charset="0"/>
                                </a:rPr>
                                <m:t>𝒊</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𝒋</m:t>
                                  </m:r>
                                </m:e>
                                <m:sup>
                                  <m:r>
                                    <a:rPr lang="pt-BR" altLang="zh-CN" sz="2000" b="1" i="1">
                                      <a:latin typeface="Cambria Math" panose="02040503050406030204" pitchFamily="18" charset="0"/>
                                    </a:rPr>
                                    <m:t>′</m:t>
                                  </m:r>
                                </m:sup>
                              </m:sSup>
                            </m:sub>
                          </m:sSub>
                        </m:e>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𝒖</m:t>
                              </m:r>
                            </m:e>
                            <m:sub>
                              <m:r>
                                <a:rPr lang="en-US" altLang="zh-CN" sz="2000" b="1" i="1">
                                  <a:latin typeface="Cambria Math" panose="02040503050406030204" pitchFamily="18" charset="0"/>
                                </a:rPr>
                                <m:t>𝒊</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𝒌</m:t>
                                  </m:r>
                                </m:e>
                                <m:sup>
                                  <m:r>
                                    <a:rPr lang="pt-BR" altLang="zh-CN" sz="2000" b="1" i="1">
                                      <a:latin typeface="Cambria Math" panose="02040503050406030204" pitchFamily="18" charset="0"/>
                                    </a:rPr>
                                    <m:t>′</m:t>
                                  </m:r>
                                </m:sup>
                              </m:sSup>
                            </m:sub>
                          </m:sSub>
                        </m:e>
                      </m:d>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a:latin typeface="Cambria Math" panose="02040503050406030204" pitchFamily="18" charset="0"/>
                            </a:rPr>
                          </m:ctrlPr>
                        </m:dPr>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𝒖</m:t>
                              </m:r>
                            </m:e>
                            <m:sub>
                              <m:r>
                                <a:rPr lang="en-US" altLang="zh-CN" sz="2000" b="1" i="1">
                                  <a:latin typeface="Cambria Math" panose="02040503050406030204" pitchFamily="18" charset="0"/>
                                </a:rPr>
                                <m:t>𝒊</m:t>
                              </m:r>
                              <m:sSup>
                                <m:sSupPr>
                                  <m:ctrlPr>
                                    <a:rPr lang="zh-CN" altLang="zh-CN" sz="2000" b="1" i="1">
                                      <a:latin typeface="Cambria Math" panose="02040503050406030204" pitchFamily="18" charset="0"/>
                                    </a:rPr>
                                  </m:ctrlPr>
                                </m:sSupPr>
                                <m:e>
                                  <m:r>
                                    <a:rPr lang="en-US" altLang="zh-CN" sz="2000" b="1" i="1">
                                      <a:latin typeface="Cambria Math" panose="02040503050406030204" pitchFamily="18" charset="0"/>
                                    </a:rPr>
                                    <m:t>𝒌</m:t>
                                  </m:r>
                                </m:e>
                                <m:sup>
                                  <m:r>
                                    <a:rPr lang="pt-BR" altLang="zh-CN" sz="2000" b="1" i="1">
                                      <a:latin typeface="Cambria Math" panose="02040503050406030204" pitchFamily="18" charset="0"/>
                                    </a:rPr>
                                    <m:t>′</m:t>
                                  </m:r>
                                </m:sup>
                              </m:sSup>
                            </m:sub>
                          </m:sSub>
                        </m:e>
                      </m:d>
                    </m:oMath>
                  </m:oMathPara>
                </a14:m>
                <a:endParaRPr lang="en-US" altLang="zh-CN" sz="2000" b="1" dirty="0">
                  <a:latin typeface="Times New Roman" panose="02020603050405020304" pitchFamily="18" charset="0"/>
                </a:endParaRPr>
              </a:p>
              <a:p>
                <a:pPr marL="0" indent="0" fontAlgn="ctr">
                  <a:lnSpc>
                    <a:spcPct val="100000"/>
                  </a:lnSpc>
                  <a:spcBef>
                    <a:spcPts val="1800"/>
                  </a:spcBef>
                  <a:buNone/>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最后一步来自于概率的乘法公式。现在考虑最后一行最右边的求和项。给定了在</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𝒘</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𝒊𝒋𝒌</m:t>
                        </m:r>
                      </m:sub>
                    </m:sSub>
                    <m:r>
                      <a:rPr lang="en-US" altLang="zh-CN" sz="2400" b="1" i="1" kern="100">
                        <a:solidFill>
                          <a:srgbClr val="000000"/>
                        </a:solidFill>
                        <a:latin typeface="Cambria Math" panose="02040503050406030204" pitchFamily="18" charset="0"/>
                        <a:ea typeface="Cambria Math" panose="020405030504060302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rPr>
                      <m:t>𝑷</m:t>
                    </m:r>
                    <m:r>
                      <a:rPr lang="en-US" altLang="zh-CN" sz="2400" b="1" i="1" kern="100" baseline="-25000">
                        <a:solidFill>
                          <a:srgbClr val="000000"/>
                        </a:solidFill>
                        <a:effectLst/>
                        <a:latin typeface="Cambria Math" panose="02040503050406030204" pitchFamily="18" charset="0"/>
                        <a:ea typeface="宋体" panose="02010600030101010101" pitchFamily="2" charset="-122"/>
                      </a:rPr>
                      <m:t>𝒉</m:t>
                    </m:r>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𝒚</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𝒊𝒋</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𝒖</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𝒊𝒌</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在此求和中惟一</a:t>
                </a:r>
                <a14:m>
                  <m:oMath xmlns:m="http://schemas.openxmlformats.org/officeDocument/2006/math">
                    <m:f>
                      <m:fPr>
                        <m:ctrlPr>
                          <a:rPr lang="zh-CN" altLang="zh-CN" sz="2400" b="1" i="1" kern="100">
                            <a:solidFill>
                              <a:srgbClr val="000000"/>
                            </a:solidFill>
                            <a:effectLst/>
                            <a:latin typeface="Cambria Math" panose="02040503050406030204" pitchFamily="18" charset="0"/>
                            <a:ea typeface="Cambria Math" panose="02040503050406030204" pitchFamily="18" charset="0"/>
                          </a:rPr>
                        </m:ctrlPr>
                      </m:fPr>
                      <m:num>
                        <m:r>
                          <a:rPr lang="en-US" altLang="zh-CN" sz="2400" b="1" i="1" kern="100">
                            <a:solidFill>
                              <a:srgbClr val="000000"/>
                            </a:solidFill>
                            <a:effectLst/>
                            <a:latin typeface="Cambria Math" panose="02040503050406030204" pitchFamily="18" charset="0"/>
                            <a:ea typeface="宋体" panose="02010600030101010101" pitchFamily="2" charset="-122"/>
                          </a:rPr>
                          <m:t>𝝏</m:t>
                        </m:r>
                      </m:num>
                      <m:den>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𝒘</m:t>
                            </m:r>
                          </m:e>
                          <m:sub>
                            <m:r>
                              <a:rPr lang="en-US" altLang="zh-CN" sz="2400" b="1" i="1" kern="100">
                                <a:solidFill>
                                  <a:srgbClr val="000000"/>
                                </a:solidFill>
                                <a:effectLst/>
                                <a:latin typeface="Cambria Math" panose="02040503050406030204" pitchFamily="18" charset="0"/>
                                <a:ea typeface="宋体" panose="02010600030101010101" pitchFamily="2" charset="-122"/>
                              </a:rPr>
                              <m:t>𝒊𝒋𝒌</m:t>
                            </m:r>
                          </m:sub>
                        </m:sSub>
                      </m:den>
                    </m:f>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不等于</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0 </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的项是</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𝒋</m:t>
                    </m:r>
                    <m:r>
                      <a:rPr lang="en-US" altLang="zh-CN" sz="2400" b="1" i="1" kern="100" baseline="300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𝒋</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𝒌</m:t>
                    </m:r>
                    <m:r>
                      <a:rPr lang="en-US" altLang="zh-CN" sz="2400" b="1" i="1" kern="100" baseline="300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𝒌</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的项，因此：</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fontAlgn="ctr">
                  <a:lnSpc>
                    <a:spcPct val="100000"/>
                  </a:lnSpc>
                  <a:spcBef>
                    <a:spcPts val="1800"/>
                  </a:spcBef>
                  <a:buNone/>
                </a:pPr>
                <a:endPar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1" y="1531713"/>
                <a:ext cx="11435629" cy="5117283"/>
              </a:xfrm>
              <a:prstGeom prst="rect">
                <a:avLst/>
              </a:prstGeom>
              <a:blipFill>
                <a:blip r:embed="rId3"/>
                <a:stretch>
                  <a:fillRect l="-853" r="-3465"/>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883121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05770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贝叶斯网的梯度上升训练</a:t>
                </a:r>
                <a:endParaRPr lang="zh-CN" altLang="zh-CN" sz="2400" kern="100" dirty="0">
                  <a:effectLst/>
                  <a:latin typeface="微软雅黑" panose="020B0503020204020204" pitchFamily="34" charset="-122"/>
                  <a:ea typeface="微软雅黑" panose="020B0503020204020204" pitchFamily="34" charset="-122"/>
                </a:endParaRPr>
              </a:p>
              <a:p>
                <a:pPr marL="0" indent="0" algn="ctr">
                  <a:lnSpc>
                    <a:spcPct val="100000"/>
                  </a:lnSpc>
                  <a:buNone/>
                </a:pPr>
                <a14:m>
                  <m:oMathPara xmlns:m="http://schemas.openxmlformats.org/officeDocument/2006/math">
                    <m:oMathParaPr>
                      <m:jc m:val="centerGroup"/>
                    </m:oMathParaPr>
                    <m:oMath xmlns:m="http://schemas.openxmlformats.org/officeDocument/2006/math">
                      <m:f>
                        <m:fPr>
                          <m:ctrlPr>
                            <a:rPr lang="zh-CN" altLang="zh-CN" sz="2000" b="1" i="1" kern="100" smtClean="0">
                              <a:solidFill>
                                <a:srgbClr val="000000"/>
                              </a:solidFill>
                              <a:effectLst/>
                              <a:latin typeface="Cambria Math" panose="02040503050406030204" pitchFamily="18" charset="0"/>
                              <a:ea typeface="Cambria Math" panose="02040503050406030204" pitchFamily="18" charset="0"/>
                            </a:rPr>
                          </m:ctrlPr>
                        </m:fPr>
                        <m:num>
                          <m:r>
                            <a:rPr lang="en-US" altLang="zh-CN" sz="2000" b="1" i="1" kern="100">
                              <a:solidFill>
                                <a:srgbClr val="000000"/>
                              </a:solidFill>
                              <a:effectLst/>
                              <a:latin typeface="Cambria Math" panose="02040503050406030204" pitchFamily="18" charset="0"/>
                              <a:ea typeface="宋体" panose="02010600030101010101" pitchFamily="2" charset="-122"/>
                            </a:rPr>
                            <m:t>𝝏</m:t>
                          </m:r>
                          <m:func>
                            <m:funcPr>
                              <m:ctrlPr>
                                <a:rPr lang="zh-CN" altLang="zh-CN" sz="2000" b="1" i="1" kern="100">
                                  <a:solidFill>
                                    <a:srgbClr val="000000"/>
                                  </a:solidFill>
                                  <a:effectLst/>
                                  <a:latin typeface="Cambria Math" panose="02040503050406030204" pitchFamily="18" charset="0"/>
                                  <a:ea typeface="Cambria Math" panose="02040503050406030204" pitchFamily="18" charset="0"/>
                                </a:rPr>
                              </m:ctrlPr>
                            </m:funcPr>
                            <m:fName>
                              <m:r>
                                <a:rPr lang="en-US" altLang="zh-CN" sz="2000" b="1" i="1" kern="100">
                                  <a:solidFill>
                                    <a:srgbClr val="000000"/>
                                  </a:solidFill>
                                  <a:effectLst/>
                                  <a:latin typeface="Cambria Math" panose="02040503050406030204" pitchFamily="18" charset="0"/>
                                  <a:ea typeface="宋体" panose="02010600030101010101" pitchFamily="2" charset="-122"/>
                                </a:rPr>
                                <m:t>𝒍𝒏</m:t>
                              </m:r>
                            </m:fName>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e>
                          </m:func>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r>
                                <a:rPr lang="en-US" altLang="zh-CN" sz="2000" b="1" i="1" kern="100">
                                  <a:solidFill>
                                    <a:srgbClr val="000000"/>
                                  </a:solidFill>
                                  <a:effectLst/>
                                  <a:latin typeface="Cambria Math" panose="02040503050406030204" pitchFamily="18" charset="0"/>
                                  <a:ea typeface="宋体" panose="02010600030101010101" pitchFamily="2" charset="-122"/>
                                </a:rPr>
                                <m:t>𝑫</m:t>
                              </m:r>
                            </m:e>
                          </m:d>
                        </m:num>
                        <m:den>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𝒘</m:t>
                              </m:r>
                            </m:e>
                            <m:sub>
                              <m:r>
                                <a:rPr lang="en-US" altLang="zh-CN" sz="2000" b="1" i="1" kern="100">
                                  <a:solidFill>
                                    <a:srgbClr val="000000"/>
                                  </a:solidFill>
                                  <a:effectLst/>
                                  <a:latin typeface="Cambria Math" panose="02040503050406030204" pitchFamily="18" charset="0"/>
                                  <a:ea typeface="宋体" panose="02010600030101010101" pitchFamily="2" charset="-122"/>
                                </a:rPr>
                                <m:t>𝒊𝒋𝒌</m:t>
                              </m:r>
                            </m:sub>
                          </m:sSub>
                        </m:den>
                      </m:f>
                      <m:r>
                        <m:rPr>
                          <m:aln/>
                        </m:rPr>
                        <a:rPr lang="en-US" altLang="zh-CN" sz="2000" b="1" i="1" kern="100">
                          <a:solidFill>
                            <a:srgbClr val="000000"/>
                          </a:solidFill>
                          <a:effectLst/>
                          <a:latin typeface="Cambria Math" panose="02040503050406030204" pitchFamily="18" charset="0"/>
                          <a:ea typeface="宋体" panose="02010600030101010101" pitchFamily="2" charset="-122"/>
                        </a:rPr>
                        <m:t>=</m:t>
                      </m:r>
                      <m:nary>
                        <m:naryPr>
                          <m:chr m:val="∑"/>
                          <m:supHide m:val="on"/>
                          <m:ctrlPr>
                            <a:rPr lang="zh-CN" altLang="zh-CN" sz="2000" b="1" i="1" kern="100">
                              <a:solidFill>
                                <a:srgbClr val="000000"/>
                              </a:solidFill>
                              <a:effectLst/>
                              <a:latin typeface="Cambria Math" panose="02040503050406030204" pitchFamily="18" charset="0"/>
                              <a:ea typeface="Cambria Math" panose="02040503050406030204" pitchFamily="18" charset="0"/>
                            </a:rPr>
                          </m:ctrlPr>
                        </m:naryPr>
                        <m:sub>
                          <m:r>
                            <a:rPr lang="en-US" altLang="zh-CN" sz="2000" b="1" i="1" kern="100">
                              <a:solidFill>
                                <a:srgbClr val="000000"/>
                              </a:solidFill>
                              <a:effectLst/>
                              <a:latin typeface="Cambria Math" panose="02040503050406030204" pitchFamily="18" charset="0"/>
                              <a:ea typeface="宋体" panose="02010600030101010101" pitchFamily="2" charset="-122"/>
                            </a:rPr>
                            <m:t>𝒅</m:t>
                          </m:r>
                          <m:r>
                            <a:rPr lang="zh-CN" altLang="zh-CN" sz="2000" b="1"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a:solidFill>
                                <a:srgbClr val="000000"/>
                              </a:solidFill>
                              <a:effectLst/>
                              <a:latin typeface="Cambria Math" panose="02040503050406030204" pitchFamily="18" charset="0"/>
                              <a:ea typeface="宋体" panose="02010600030101010101" pitchFamily="2" charset="-122"/>
                            </a:rPr>
                            <m:t>𝑫</m:t>
                          </m:r>
                        </m:sub>
                        <m:sup/>
                        <m:e>
                          <m:f>
                            <m:fPr>
                              <m:ctrlPr>
                                <a:rPr lang="zh-CN" altLang="zh-CN" sz="2000" b="1" i="1" kern="100">
                                  <a:solidFill>
                                    <a:srgbClr val="000000"/>
                                  </a:solidFill>
                                  <a:effectLst/>
                                  <a:latin typeface="Cambria Math" panose="02040503050406030204" pitchFamily="18" charset="0"/>
                                  <a:ea typeface="Cambria Math" panose="02040503050406030204" pitchFamily="18" charset="0"/>
                                </a:rPr>
                              </m:ctrlPr>
                            </m:fPr>
                            <m:num>
                              <m:r>
                                <a:rPr lang="en-US" altLang="zh-CN" sz="2000" b="1" i="1" kern="100">
                                  <a:solidFill>
                                    <a:srgbClr val="000000"/>
                                  </a:solidFill>
                                  <a:effectLst/>
                                  <a:latin typeface="Cambria Math" panose="02040503050406030204" pitchFamily="18" charset="0"/>
                                  <a:ea typeface="宋体" panose="02010600030101010101" pitchFamily="2" charset="-122"/>
                                </a:rPr>
                                <m:t>𝟏</m:t>
                              </m:r>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r>
                                    <a:rPr lang="en-US" altLang="zh-CN" sz="2000" b="1" i="1" kern="100">
                                      <a:solidFill>
                                        <a:srgbClr val="000000"/>
                                      </a:solidFill>
                                      <a:effectLst/>
                                      <a:latin typeface="Cambria Math" panose="02040503050406030204" pitchFamily="18" charset="0"/>
                                      <a:ea typeface="宋体" panose="02010600030101010101" pitchFamily="2" charset="-122"/>
                                    </a:rPr>
                                    <m:t>𝒅</m:t>
                                  </m:r>
                                </m:e>
                              </m:d>
                            </m:den>
                          </m:f>
                        </m:e>
                      </m:nary>
                      <m:f>
                        <m:fPr>
                          <m:ctrlPr>
                            <a:rPr lang="zh-CN" altLang="zh-CN" sz="2000" b="1" i="1" kern="100">
                              <a:solidFill>
                                <a:srgbClr val="000000"/>
                              </a:solidFill>
                              <a:effectLst/>
                              <a:latin typeface="Cambria Math" panose="02040503050406030204" pitchFamily="18" charset="0"/>
                              <a:ea typeface="Cambria Math" panose="02040503050406030204" pitchFamily="18" charset="0"/>
                            </a:rPr>
                          </m:ctrlPr>
                        </m:fPr>
                        <m:num>
                          <m:r>
                            <a:rPr lang="en-US" altLang="zh-CN" sz="2000" b="1" i="1" kern="100">
                              <a:solidFill>
                                <a:srgbClr val="000000"/>
                              </a:solidFill>
                              <a:effectLst/>
                              <a:latin typeface="Cambria Math" panose="02040503050406030204" pitchFamily="18" charset="0"/>
                              <a:ea typeface="宋体" panose="02010600030101010101" pitchFamily="2" charset="-122"/>
                            </a:rPr>
                            <m:t>𝝏</m:t>
                          </m:r>
                        </m:num>
                        <m:den>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𝒘</m:t>
                              </m:r>
                            </m:e>
                            <m:sub>
                              <m:r>
                                <a:rPr lang="en-US" altLang="zh-CN" sz="2000" b="1" i="1" kern="100">
                                  <a:solidFill>
                                    <a:srgbClr val="000000"/>
                                  </a:solidFill>
                                  <a:effectLst/>
                                  <a:latin typeface="Cambria Math" panose="02040503050406030204" pitchFamily="18" charset="0"/>
                                  <a:ea typeface="宋体" panose="02010600030101010101" pitchFamily="2" charset="-122"/>
                                </a:rPr>
                                <m:t>𝒊𝒋𝒌</m:t>
                              </m:r>
                            </m:sub>
                          </m:sSub>
                        </m:den>
                      </m:f>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r>
                            <a:rPr lang="en-US" altLang="zh-CN" sz="2000" b="1" i="1" kern="100">
                              <a:solidFill>
                                <a:srgbClr val="000000"/>
                              </a:solidFill>
                              <a:effectLst/>
                              <a:latin typeface="Cambria Math" panose="02040503050406030204" pitchFamily="18" charset="0"/>
                              <a:ea typeface="宋体" panose="02010600030101010101" pitchFamily="2" charset="-122"/>
                            </a:rPr>
                            <m:t>𝒅</m:t>
                          </m:r>
                        </m:e>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𝒚</m:t>
                              </m:r>
                            </m:e>
                            <m:sub>
                              <m:r>
                                <a:rPr lang="en-US" altLang="zh-CN" sz="2000" b="1" i="1" kern="100">
                                  <a:solidFill>
                                    <a:srgbClr val="000000"/>
                                  </a:solidFill>
                                  <a:effectLst/>
                                  <a:latin typeface="Cambria Math" panose="02040503050406030204" pitchFamily="18" charset="0"/>
                                  <a:ea typeface="宋体" panose="02010600030101010101" pitchFamily="2" charset="-122"/>
                                </a:rPr>
                                <m:t>𝒊𝒋</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d>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𝒚</m:t>
                              </m:r>
                            </m:e>
                            <m:sub>
                              <m:r>
                                <a:rPr lang="en-US" altLang="zh-CN" sz="2000" b="1" i="1" kern="100">
                                  <a:solidFill>
                                    <a:srgbClr val="000000"/>
                                  </a:solidFill>
                                  <a:effectLst/>
                                  <a:latin typeface="Cambria Math" panose="02040503050406030204" pitchFamily="18" charset="0"/>
                                  <a:ea typeface="宋体" panose="02010600030101010101" pitchFamily="2" charset="-122"/>
                                </a:rPr>
                                <m:t>𝒊𝒋</m:t>
                              </m:r>
                            </m:sub>
                          </m:sSub>
                        </m:e>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d>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d>
                    </m:oMath>
                  </m:oMathPara>
                </a14:m>
                <a:endParaRPr lang="en-US" altLang="zh-CN" sz="2000" b="1" i="1" kern="100" dirty="0">
                  <a:solidFill>
                    <a:srgbClr val="000000"/>
                  </a:solidFill>
                  <a:effectLst/>
                  <a:latin typeface="Cambria Math" panose="02040503050406030204" pitchFamily="18" charset="0"/>
                  <a:ea typeface="宋体" panose="02010600030101010101" pitchFamily="2" charset="-122"/>
                </a:endParaRPr>
              </a:p>
              <a:p>
                <a:pPr marL="0" indent="0" algn="ctr">
                  <a:lnSpc>
                    <a:spcPct val="100000"/>
                  </a:lnSpc>
                  <a:buNone/>
                </a:pPr>
                <a14:m>
                  <m:oMathPara xmlns:m="http://schemas.openxmlformats.org/officeDocument/2006/math">
                    <m:oMathParaPr>
                      <m:jc m:val="centerGroup"/>
                    </m:oMathParaPr>
                    <m:oMath xmlns:m="http://schemas.openxmlformats.org/officeDocument/2006/math">
                      <m:r>
                        <a:rPr lang="en-US" altLang="zh-CN" sz="2000" b="1" i="1" kern="100" smtClean="0">
                          <a:solidFill>
                            <a:srgbClr val="000000"/>
                          </a:solidFill>
                          <a:effectLst/>
                          <a:latin typeface="Cambria Math" panose="02040503050406030204" pitchFamily="18" charset="0"/>
                          <a:ea typeface="宋体" panose="02010600030101010101" pitchFamily="2" charset="-122"/>
                        </a:rPr>
                        <m:t>         </m:t>
                      </m:r>
                      <m:r>
                        <m:rPr>
                          <m:aln/>
                        </m:rPr>
                        <a:rPr lang="en-US" altLang="zh-CN" sz="2000" b="1" i="1" kern="100">
                          <a:solidFill>
                            <a:srgbClr val="000000"/>
                          </a:solidFill>
                          <a:effectLst/>
                          <a:latin typeface="Cambria Math" panose="02040503050406030204" pitchFamily="18" charset="0"/>
                          <a:ea typeface="宋体" panose="02010600030101010101" pitchFamily="2" charset="-122"/>
                        </a:rPr>
                        <m:t>=</m:t>
                      </m:r>
                      <m:nary>
                        <m:naryPr>
                          <m:chr m:val="∑"/>
                          <m:supHide m:val="on"/>
                          <m:ctrlPr>
                            <a:rPr lang="zh-CN" altLang="zh-CN" sz="2000" b="1" i="1" kern="100">
                              <a:solidFill>
                                <a:srgbClr val="000000"/>
                              </a:solidFill>
                              <a:effectLst/>
                              <a:latin typeface="Cambria Math" panose="02040503050406030204" pitchFamily="18" charset="0"/>
                              <a:ea typeface="Cambria Math" panose="02040503050406030204" pitchFamily="18" charset="0"/>
                            </a:rPr>
                          </m:ctrlPr>
                        </m:naryPr>
                        <m:sub>
                          <m:r>
                            <a:rPr lang="en-US" altLang="zh-CN" sz="2000" b="1" i="1" kern="100">
                              <a:solidFill>
                                <a:srgbClr val="000000"/>
                              </a:solidFill>
                              <a:effectLst/>
                              <a:latin typeface="Cambria Math" panose="02040503050406030204" pitchFamily="18" charset="0"/>
                              <a:ea typeface="宋体" panose="02010600030101010101" pitchFamily="2" charset="-122"/>
                            </a:rPr>
                            <m:t>𝒅</m:t>
                          </m:r>
                          <m:r>
                            <a:rPr lang="zh-CN" altLang="zh-CN" sz="2000" b="1"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a:solidFill>
                                <a:srgbClr val="000000"/>
                              </a:solidFill>
                              <a:effectLst/>
                              <a:latin typeface="Cambria Math" panose="02040503050406030204" pitchFamily="18" charset="0"/>
                              <a:ea typeface="宋体" panose="02010600030101010101" pitchFamily="2" charset="-122"/>
                            </a:rPr>
                            <m:t>𝑫</m:t>
                          </m:r>
                        </m:sub>
                        <m:sup/>
                        <m:e>
                          <m:f>
                            <m:fPr>
                              <m:ctrlPr>
                                <a:rPr lang="zh-CN" altLang="zh-CN" sz="2000" b="1" i="1" kern="100">
                                  <a:solidFill>
                                    <a:srgbClr val="000000"/>
                                  </a:solidFill>
                                  <a:effectLst/>
                                  <a:latin typeface="Cambria Math" panose="02040503050406030204" pitchFamily="18" charset="0"/>
                                  <a:ea typeface="Cambria Math" panose="02040503050406030204" pitchFamily="18" charset="0"/>
                                </a:rPr>
                              </m:ctrlPr>
                            </m:fPr>
                            <m:num>
                              <m:r>
                                <a:rPr lang="en-US" altLang="zh-CN" sz="2000" b="1" i="1" kern="100">
                                  <a:solidFill>
                                    <a:srgbClr val="000000"/>
                                  </a:solidFill>
                                  <a:effectLst/>
                                  <a:latin typeface="Cambria Math" panose="02040503050406030204" pitchFamily="18" charset="0"/>
                                  <a:ea typeface="宋体" panose="02010600030101010101" pitchFamily="2" charset="-122"/>
                                </a:rPr>
                                <m:t>𝟏</m:t>
                              </m:r>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r>
                                    <a:rPr lang="en-US" altLang="zh-CN" sz="2000" b="1" i="1" kern="100">
                                      <a:solidFill>
                                        <a:srgbClr val="000000"/>
                                      </a:solidFill>
                                      <a:effectLst/>
                                      <a:latin typeface="Cambria Math" panose="02040503050406030204" pitchFamily="18" charset="0"/>
                                      <a:ea typeface="宋体" panose="02010600030101010101" pitchFamily="2" charset="-122"/>
                                    </a:rPr>
                                    <m:t>𝒅</m:t>
                                  </m:r>
                                </m:e>
                              </m:d>
                            </m:den>
                          </m:f>
                        </m:e>
                      </m:nary>
                      <m:f>
                        <m:fPr>
                          <m:ctrlPr>
                            <a:rPr lang="zh-CN" altLang="zh-CN" sz="2000" b="1" i="1" kern="100">
                              <a:solidFill>
                                <a:srgbClr val="000000"/>
                              </a:solidFill>
                              <a:effectLst/>
                              <a:latin typeface="Cambria Math" panose="02040503050406030204" pitchFamily="18" charset="0"/>
                              <a:ea typeface="Cambria Math" panose="02040503050406030204" pitchFamily="18" charset="0"/>
                            </a:rPr>
                          </m:ctrlPr>
                        </m:fPr>
                        <m:num>
                          <m:r>
                            <a:rPr lang="en-US" altLang="zh-CN" sz="2000" b="1" i="1" kern="100">
                              <a:solidFill>
                                <a:srgbClr val="000000"/>
                              </a:solidFill>
                              <a:effectLst/>
                              <a:latin typeface="Cambria Math" panose="02040503050406030204" pitchFamily="18" charset="0"/>
                              <a:ea typeface="宋体" panose="02010600030101010101" pitchFamily="2" charset="-122"/>
                            </a:rPr>
                            <m:t>𝝏</m:t>
                          </m:r>
                        </m:num>
                        <m:den>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𝒘</m:t>
                              </m:r>
                            </m:e>
                            <m:sub>
                              <m:r>
                                <a:rPr lang="en-US" altLang="zh-CN" sz="2000" b="1" i="1" kern="100">
                                  <a:solidFill>
                                    <a:srgbClr val="000000"/>
                                  </a:solidFill>
                                  <a:effectLst/>
                                  <a:latin typeface="Cambria Math" panose="02040503050406030204" pitchFamily="18" charset="0"/>
                                  <a:ea typeface="宋体" panose="02010600030101010101" pitchFamily="2" charset="-122"/>
                                </a:rPr>
                                <m:t>𝒊𝒋𝒌</m:t>
                              </m:r>
                            </m:sub>
                          </m:sSub>
                        </m:den>
                      </m:f>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r>
                            <m:rPr>
                              <m:nor/>
                            </m:rPr>
                            <a:rPr lang="en-US" altLang="zh-CN" sz="2000" b="1" kern="100">
                              <a:solidFill>
                                <a:srgbClr val="000000"/>
                              </a:solidFill>
                              <a:effectLst/>
                              <a:latin typeface="Times New Roman" panose="02020603050405020304" pitchFamily="18" charset="0"/>
                              <a:ea typeface="宋体" panose="02010600030101010101" pitchFamily="2" charset="-122"/>
                            </a:rPr>
                            <m:t>d</m:t>
                          </m:r>
                        </m:e>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𝒚</m:t>
                              </m:r>
                            </m:e>
                            <m:sub>
                              <m:r>
                                <a:rPr lang="en-US" altLang="zh-CN" sz="2000" b="1" i="1" kern="100">
                                  <a:solidFill>
                                    <a:srgbClr val="000000"/>
                                  </a:solidFill>
                                  <a:effectLst/>
                                  <a:latin typeface="Cambria Math" panose="02040503050406030204" pitchFamily="18" charset="0"/>
                                  <a:ea typeface="宋体" panose="02010600030101010101" pitchFamily="2" charset="-122"/>
                                </a:rPr>
                                <m:t>𝒊𝒋</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d>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𝒘</m:t>
                          </m:r>
                        </m:e>
                        <m:sub>
                          <m:r>
                            <a:rPr lang="en-US" altLang="zh-CN" sz="2000" b="1" i="1" kern="100">
                              <a:solidFill>
                                <a:srgbClr val="000000"/>
                              </a:solidFill>
                              <a:effectLst/>
                              <a:latin typeface="Cambria Math" panose="02040503050406030204" pitchFamily="18" charset="0"/>
                              <a:ea typeface="宋体" panose="02010600030101010101" pitchFamily="2" charset="-122"/>
                            </a:rPr>
                            <m:t>𝒊𝒋𝒌</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oMath>
                    <m:oMath xmlns:m="http://schemas.openxmlformats.org/officeDocument/2006/math">
                      <m:r>
                        <m:rPr>
                          <m:aln/>
                        </m:rPr>
                        <a:rPr lang="en-US" altLang="zh-CN" sz="2000" b="1" i="1" kern="100">
                          <a:solidFill>
                            <a:srgbClr val="000000"/>
                          </a:solidFill>
                          <a:effectLst/>
                          <a:latin typeface="Cambria Math" panose="02040503050406030204" pitchFamily="18" charset="0"/>
                          <a:ea typeface="宋体" panose="02010600030101010101" pitchFamily="2" charset="-122"/>
                        </a:rPr>
                        <m:t>=</m:t>
                      </m:r>
                      <m:nary>
                        <m:naryPr>
                          <m:chr m:val="∑"/>
                          <m:supHide m:val="on"/>
                          <m:ctrlPr>
                            <a:rPr lang="zh-CN" altLang="zh-CN" sz="2000" b="1" i="1" kern="100">
                              <a:solidFill>
                                <a:srgbClr val="000000"/>
                              </a:solidFill>
                              <a:effectLst/>
                              <a:latin typeface="Cambria Math" panose="02040503050406030204" pitchFamily="18" charset="0"/>
                              <a:ea typeface="Cambria Math" panose="02040503050406030204" pitchFamily="18" charset="0"/>
                            </a:rPr>
                          </m:ctrlPr>
                        </m:naryPr>
                        <m:sub>
                          <m:r>
                            <a:rPr lang="en-US" altLang="zh-CN" sz="2000" b="1" i="1" kern="100">
                              <a:solidFill>
                                <a:srgbClr val="000000"/>
                              </a:solidFill>
                              <a:effectLst/>
                              <a:latin typeface="Cambria Math" panose="02040503050406030204" pitchFamily="18" charset="0"/>
                              <a:ea typeface="宋体" panose="02010600030101010101" pitchFamily="2" charset="-122"/>
                            </a:rPr>
                            <m:t>𝒅</m:t>
                          </m:r>
                          <m:r>
                            <a:rPr lang="zh-CN" altLang="zh-CN" sz="2000" b="1"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a:solidFill>
                                <a:srgbClr val="000000"/>
                              </a:solidFill>
                              <a:effectLst/>
                              <a:latin typeface="Cambria Math" panose="02040503050406030204" pitchFamily="18" charset="0"/>
                              <a:ea typeface="宋体" panose="02010600030101010101" pitchFamily="2" charset="-122"/>
                            </a:rPr>
                            <m:t>𝑫</m:t>
                          </m:r>
                        </m:sub>
                        <m:sup/>
                        <m:e>
                          <m:f>
                            <m:fPr>
                              <m:ctrlPr>
                                <a:rPr lang="zh-CN" altLang="zh-CN" sz="2000" b="1" i="1" kern="100">
                                  <a:solidFill>
                                    <a:srgbClr val="000000"/>
                                  </a:solidFill>
                                  <a:effectLst/>
                                  <a:latin typeface="Cambria Math" panose="02040503050406030204" pitchFamily="18" charset="0"/>
                                  <a:ea typeface="Cambria Math" panose="02040503050406030204" pitchFamily="18" charset="0"/>
                                </a:rPr>
                              </m:ctrlPr>
                            </m:fPr>
                            <m:num>
                              <m:r>
                                <a:rPr lang="en-US" altLang="zh-CN" sz="2000" b="1" i="1" kern="100">
                                  <a:solidFill>
                                    <a:srgbClr val="000000"/>
                                  </a:solidFill>
                                  <a:effectLst/>
                                  <a:latin typeface="Cambria Math" panose="02040503050406030204" pitchFamily="18" charset="0"/>
                                  <a:ea typeface="宋体" panose="02010600030101010101" pitchFamily="2" charset="-122"/>
                                </a:rPr>
                                <m:t>𝟏</m:t>
                              </m:r>
                            </m:num>
                            <m:den>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r>
                                    <a:rPr lang="en-US" altLang="zh-CN" sz="2000" b="1" i="1" kern="100">
                                      <a:solidFill>
                                        <a:srgbClr val="000000"/>
                                      </a:solidFill>
                                      <a:effectLst/>
                                      <a:latin typeface="Cambria Math" panose="02040503050406030204" pitchFamily="18" charset="0"/>
                                      <a:ea typeface="宋体" panose="02010600030101010101" pitchFamily="2" charset="-122"/>
                                    </a:rPr>
                                    <m:t>𝒅</m:t>
                                  </m:r>
                                </m:e>
                              </m:d>
                            </m:den>
                          </m:f>
                        </m:e>
                      </m:nary>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r>
                        <m:rPr>
                          <m:nor/>
                        </m:rPr>
                        <a:rPr lang="en-US" altLang="zh-CN" sz="2000" b="1" kern="100">
                          <a:solidFill>
                            <a:srgbClr val="000000"/>
                          </a:solidFill>
                          <a:effectLst/>
                          <a:latin typeface="Times New Roman" panose="02020603050405020304" pitchFamily="18" charset="0"/>
                          <a:ea typeface="宋体" panose="02010600030101010101" pitchFamily="2" charset="-122"/>
                        </a:rPr>
                        <m:t>d</m:t>
                      </m:r>
                      <m:r>
                        <a:rPr lang="en-US" altLang="zh-CN" sz="2000" b="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𝒚</m:t>
                          </m:r>
                        </m:e>
                        <m:sub>
                          <m:r>
                            <a:rPr lang="en-US" altLang="zh-CN" sz="2000" b="1" i="1" kern="100">
                              <a:solidFill>
                                <a:srgbClr val="000000"/>
                              </a:solidFill>
                              <a:effectLst/>
                              <a:latin typeface="Cambria Math" panose="02040503050406030204" pitchFamily="18" charset="0"/>
                              <a:ea typeface="宋体" panose="02010600030101010101" pitchFamily="2" charset="-122"/>
                            </a:rPr>
                            <m:t>𝒊𝒋</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𝑷</m:t>
                          </m:r>
                        </m:e>
                        <m:sub>
                          <m:r>
                            <a:rPr lang="en-US" altLang="zh-CN" sz="2000" b="1" i="1">
                              <a:latin typeface="Cambria Math" panose="02040503050406030204" pitchFamily="18" charset="0"/>
                            </a:rPr>
                            <m:t>𝒉</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oMath>
                  </m:oMathPara>
                </a14:m>
                <a:endParaRPr lang="zh-CN" altLang="zh-CN" sz="2000" b="1" kern="100" dirty="0">
                  <a:effectLst/>
                  <a:latin typeface="Times New Roman" panose="02020603050405020304" pitchFamily="18" charset="0"/>
                  <a:ea typeface="宋体" panose="02010600030101010101" pitchFamily="2" charset="-122"/>
                </a:endParaRPr>
              </a:p>
              <a:p>
                <a:pPr indent="304800" algn="just">
                  <a:lnSpc>
                    <a:spcPct val="100000"/>
                  </a:lnSpc>
                  <a:spcAft>
                    <a:spcPts val="1800"/>
                  </a:spcAft>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应用贝叶斯公式来重写可</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𝑷</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𝒉</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𝒅</m:t>
                    </m:r>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𝒚</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𝒊𝒋</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𝒖</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𝒊𝒌</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可得：</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00000"/>
                  </a:lnSpc>
                  <a:spcBef>
                    <a:spcPts val="2400"/>
                  </a:spcBef>
                  <a:buNone/>
                </a:pPr>
                <a14:m>
                  <m:oMathPara xmlns:m="http://schemas.openxmlformats.org/officeDocument/2006/math">
                    <m:oMathParaPr>
                      <m:jc m:val="left"/>
                    </m:oMathParaPr>
                    <m:oMath xmlns:m="http://schemas.openxmlformats.org/officeDocument/2006/math">
                      <m:f>
                        <m:fPr>
                          <m:ctrlPr>
                            <a:rPr lang="zh-CN" altLang="zh-CN" sz="2000" b="1" i="1" kern="100">
                              <a:solidFill>
                                <a:srgbClr val="000000"/>
                              </a:solidFill>
                              <a:effectLst/>
                              <a:latin typeface="Cambria Math" panose="02040503050406030204" pitchFamily="18" charset="0"/>
                              <a:ea typeface="Cambria Math" panose="02040503050406030204" pitchFamily="18" charset="0"/>
                            </a:rPr>
                          </m:ctrlPr>
                        </m:fPr>
                        <m:num>
                          <m:r>
                            <a:rPr lang="en-US" altLang="zh-CN" sz="2000" b="1" i="1" kern="100">
                              <a:solidFill>
                                <a:srgbClr val="000000"/>
                              </a:solidFill>
                              <a:effectLst/>
                              <a:latin typeface="Cambria Math" panose="02040503050406030204" pitchFamily="18" charset="0"/>
                              <a:ea typeface="宋体" panose="02010600030101010101" pitchFamily="2" charset="-122"/>
                            </a:rPr>
                            <m:t>𝝏</m:t>
                          </m:r>
                          <m:func>
                            <m:funcPr>
                              <m:ctrlPr>
                                <a:rPr lang="zh-CN" altLang="zh-CN" sz="2000" b="1" i="1" kern="100">
                                  <a:solidFill>
                                    <a:srgbClr val="000000"/>
                                  </a:solidFill>
                                  <a:effectLst/>
                                  <a:latin typeface="Cambria Math" panose="02040503050406030204" pitchFamily="18" charset="0"/>
                                  <a:ea typeface="Cambria Math" panose="02040503050406030204" pitchFamily="18" charset="0"/>
                                </a:rPr>
                              </m:ctrlPr>
                            </m:funcPr>
                            <m:fName>
                              <m:r>
                                <a:rPr lang="en-US" altLang="zh-CN" sz="2000" b="1" i="1" kern="100">
                                  <a:solidFill>
                                    <a:srgbClr val="000000"/>
                                  </a:solidFill>
                                  <a:effectLst/>
                                  <a:latin typeface="Cambria Math" panose="02040503050406030204" pitchFamily="18" charset="0"/>
                                  <a:ea typeface="宋体" panose="02010600030101010101" pitchFamily="2" charset="-122"/>
                                </a:rPr>
                                <m:t>𝒍𝒏</m:t>
                              </m:r>
                            </m:fName>
                            <m:e>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e>
                          </m:func>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r>
                                <a:rPr lang="en-US" altLang="zh-CN" sz="2000" b="1" i="1" kern="100">
                                  <a:solidFill>
                                    <a:srgbClr val="000000"/>
                                  </a:solidFill>
                                  <a:effectLst/>
                                  <a:latin typeface="Cambria Math" panose="02040503050406030204" pitchFamily="18" charset="0"/>
                                  <a:ea typeface="宋体" panose="02010600030101010101" pitchFamily="2" charset="-122"/>
                                </a:rPr>
                                <m:t>𝑫</m:t>
                              </m:r>
                            </m:e>
                          </m:d>
                        </m:num>
                        <m:den>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𝒘</m:t>
                              </m:r>
                            </m:e>
                            <m:sub>
                              <m:r>
                                <a:rPr lang="en-US" altLang="zh-CN" sz="2000" b="1" i="1" kern="100">
                                  <a:solidFill>
                                    <a:srgbClr val="000000"/>
                                  </a:solidFill>
                                  <a:effectLst/>
                                  <a:latin typeface="Cambria Math" panose="02040503050406030204" pitchFamily="18" charset="0"/>
                                  <a:ea typeface="宋体" panose="02010600030101010101" pitchFamily="2" charset="-122"/>
                                </a:rPr>
                                <m:t>𝒊𝒋𝒌</m:t>
                              </m:r>
                            </m:sub>
                          </m:sSub>
                        </m:den>
                      </m:f>
                      <m:r>
                        <m:rPr>
                          <m:aln/>
                        </m:rPr>
                        <a:rPr lang="en-US" altLang="zh-CN" sz="2000" b="1" i="1" kern="100">
                          <a:solidFill>
                            <a:srgbClr val="000000"/>
                          </a:solidFill>
                          <a:effectLst/>
                          <a:latin typeface="Cambria Math" panose="02040503050406030204" pitchFamily="18" charset="0"/>
                          <a:ea typeface="宋体" panose="02010600030101010101" pitchFamily="2" charset="-122"/>
                        </a:rPr>
                        <m:t>=</m:t>
                      </m:r>
                      <m:nary>
                        <m:naryPr>
                          <m:chr m:val="∑"/>
                          <m:supHide m:val="on"/>
                          <m:ctrlPr>
                            <a:rPr lang="zh-CN" altLang="zh-CN" sz="2000" b="1" i="1" kern="100">
                              <a:solidFill>
                                <a:srgbClr val="000000"/>
                              </a:solidFill>
                              <a:effectLst/>
                              <a:latin typeface="Cambria Math" panose="02040503050406030204" pitchFamily="18" charset="0"/>
                              <a:ea typeface="Cambria Math" panose="02040503050406030204" pitchFamily="18" charset="0"/>
                            </a:rPr>
                          </m:ctrlPr>
                        </m:naryPr>
                        <m:sub>
                          <m:r>
                            <a:rPr lang="en-US" altLang="zh-CN" sz="2000" b="1" i="1" kern="100">
                              <a:solidFill>
                                <a:srgbClr val="000000"/>
                              </a:solidFill>
                              <a:effectLst/>
                              <a:latin typeface="Cambria Math" panose="02040503050406030204" pitchFamily="18" charset="0"/>
                              <a:ea typeface="宋体" panose="02010600030101010101" pitchFamily="2" charset="-122"/>
                            </a:rPr>
                            <m:t>𝒅</m:t>
                          </m:r>
                          <m:r>
                            <a:rPr lang="zh-CN" altLang="zh-CN" sz="2000" b="1"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a:solidFill>
                                <a:srgbClr val="000000"/>
                              </a:solidFill>
                              <a:effectLst/>
                              <a:latin typeface="Cambria Math" panose="02040503050406030204" pitchFamily="18" charset="0"/>
                              <a:ea typeface="宋体" panose="02010600030101010101" pitchFamily="2" charset="-122"/>
                            </a:rPr>
                            <m:t>𝑫</m:t>
                          </m:r>
                        </m:sub>
                        <m:sup/>
                        <m:e>
                          <m:f>
                            <m:fPr>
                              <m:ctrlPr>
                                <a:rPr lang="zh-CN" altLang="zh-CN" sz="2000" b="1" i="1" kern="100">
                                  <a:solidFill>
                                    <a:srgbClr val="000000"/>
                                  </a:solidFill>
                                  <a:effectLst/>
                                  <a:latin typeface="Cambria Math" panose="02040503050406030204" pitchFamily="18" charset="0"/>
                                  <a:ea typeface="Cambria Math" panose="02040503050406030204" pitchFamily="18" charset="0"/>
                                </a:rPr>
                              </m:ctrlPr>
                            </m:fPr>
                            <m:num>
                              <m:r>
                                <a:rPr lang="en-US" altLang="zh-CN" sz="2000" b="1" i="1" kern="100">
                                  <a:solidFill>
                                    <a:srgbClr val="000000"/>
                                  </a:solidFill>
                                  <a:effectLst/>
                                  <a:latin typeface="Cambria Math" panose="02040503050406030204" pitchFamily="18" charset="0"/>
                                  <a:ea typeface="宋体" panose="02010600030101010101" pitchFamily="2" charset="-122"/>
                                </a:rPr>
                                <m:t>𝟏</m:t>
                              </m:r>
                            </m:num>
                            <m:den>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r>
                                    <a:rPr lang="en-US" altLang="zh-CN" sz="2000" b="1" i="1" kern="100">
                                      <a:solidFill>
                                        <a:srgbClr val="000000"/>
                                      </a:solidFill>
                                      <a:effectLst/>
                                      <a:latin typeface="Cambria Math" panose="02040503050406030204" pitchFamily="18" charset="0"/>
                                      <a:ea typeface="宋体" panose="02010600030101010101" pitchFamily="2" charset="-122"/>
                                    </a:rPr>
                                    <m:t>𝒅</m:t>
                                  </m:r>
                                </m:e>
                              </m:d>
                            </m:den>
                          </m:f>
                        </m:e>
                      </m:nary>
                      <m:f>
                        <m:fPr>
                          <m:ctrlPr>
                            <a:rPr lang="zh-CN" altLang="zh-CN" sz="2000" b="1" i="1" kern="100">
                              <a:solidFill>
                                <a:srgbClr val="000000"/>
                              </a:solidFill>
                              <a:effectLst/>
                              <a:latin typeface="Cambria Math" panose="02040503050406030204" pitchFamily="18" charset="0"/>
                              <a:ea typeface="Cambria Math" panose="02040503050406030204" pitchFamily="18" charset="0"/>
                            </a:rPr>
                          </m:ctrlPr>
                        </m:fPr>
                        <m:num>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𝒚</m:t>
                                  </m:r>
                                </m:e>
                                <m:sub>
                                  <m:r>
                                    <a:rPr lang="en-US" altLang="zh-CN" sz="2000" b="1" i="1" kern="100">
                                      <a:solidFill>
                                        <a:srgbClr val="000000"/>
                                      </a:solidFill>
                                      <a:effectLst/>
                                      <a:latin typeface="Cambria Math" panose="02040503050406030204" pitchFamily="18" charset="0"/>
                                      <a:ea typeface="宋体" panose="02010600030101010101" pitchFamily="2" charset="-122"/>
                                    </a:rPr>
                                    <m:t>𝒊𝒋</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e>
                              <m:r>
                                <a:rPr lang="en-US" altLang="zh-CN" sz="2000" b="1" i="1" kern="100">
                                  <a:solidFill>
                                    <a:srgbClr val="000000"/>
                                  </a:solidFill>
                                  <a:effectLst/>
                                  <a:latin typeface="Cambria Math" panose="02040503050406030204" pitchFamily="18" charset="0"/>
                                  <a:ea typeface="宋体" panose="02010600030101010101" pitchFamily="2" charset="-122"/>
                                </a:rPr>
                                <m:t>𝒅</m:t>
                              </m:r>
                            </m:e>
                          </m:d>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r>
                                <a:rPr lang="en-US" altLang="zh-CN" sz="2000" b="1" i="1" kern="100">
                                  <a:solidFill>
                                    <a:srgbClr val="000000"/>
                                  </a:solidFill>
                                  <a:effectLst/>
                                  <a:latin typeface="Cambria Math" panose="02040503050406030204" pitchFamily="18" charset="0"/>
                                  <a:ea typeface="宋体" panose="02010600030101010101" pitchFamily="2" charset="-122"/>
                                </a:rPr>
                                <m:t>𝒅</m:t>
                              </m:r>
                            </m:e>
                          </m:d>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d>
                        </m:num>
                        <m:den>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𝒚</m:t>
                                  </m:r>
                                </m:e>
                                <m:sub>
                                  <m:r>
                                    <a:rPr lang="en-US" altLang="zh-CN" sz="2000" b="1" i="1" kern="100">
                                      <a:solidFill>
                                        <a:srgbClr val="000000"/>
                                      </a:solidFill>
                                      <a:effectLst/>
                                      <a:latin typeface="Cambria Math" panose="02040503050406030204" pitchFamily="18" charset="0"/>
                                      <a:ea typeface="宋体" panose="02010600030101010101" pitchFamily="2" charset="-122"/>
                                    </a:rPr>
                                    <m:t>𝒊𝒋</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d>
                        </m:den>
                      </m:f>
                    </m:oMath>
                  </m:oMathPara>
                </a14:m>
                <a:endParaRPr lang="en-US" altLang="zh-CN" sz="2000" b="1" i="1" kern="100" dirty="0">
                  <a:solidFill>
                    <a:srgbClr val="000000"/>
                  </a:solidFill>
                  <a:effectLst/>
                  <a:latin typeface="Cambria Math" panose="02040503050406030204" pitchFamily="18" charset="0"/>
                  <a:ea typeface="宋体" panose="02010600030101010101" pitchFamily="2" charset="-122"/>
                </a:endParaRPr>
              </a:p>
              <a:p>
                <a:pPr indent="0" algn="just">
                  <a:lnSpc>
                    <a:spcPct val="100000"/>
                  </a:lnSpc>
                  <a:spcBef>
                    <a:spcPts val="2400"/>
                  </a:spcBef>
                  <a:buNone/>
                </a:pPr>
                <a14:m>
                  <m:oMathPara xmlns:m="http://schemas.openxmlformats.org/officeDocument/2006/math">
                    <m:oMathParaPr>
                      <m:jc m:val="centerGroup"/>
                    </m:oMathParaPr>
                    <m:oMath xmlns:m="http://schemas.openxmlformats.org/officeDocument/2006/math">
                      <m:r>
                        <m:rPr>
                          <m:aln/>
                        </m:rPr>
                        <a:rPr lang="en-US" altLang="zh-CN" sz="2000" b="1" i="1" kern="100">
                          <a:solidFill>
                            <a:srgbClr val="000000"/>
                          </a:solidFill>
                          <a:effectLst/>
                          <a:latin typeface="Cambria Math" panose="02040503050406030204" pitchFamily="18" charset="0"/>
                          <a:ea typeface="宋体" panose="02010600030101010101" pitchFamily="2" charset="-122"/>
                        </a:rPr>
                        <m:t>=</m:t>
                      </m:r>
                      <m:nary>
                        <m:naryPr>
                          <m:chr m:val="∑"/>
                          <m:supHide m:val="on"/>
                          <m:ctrlPr>
                            <a:rPr lang="zh-CN" altLang="zh-CN" sz="2000" b="1" i="1" kern="100">
                              <a:solidFill>
                                <a:srgbClr val="000000"/>
                              </a:solidFill>
                              <a:effectLst/>
                              <a:latin typeface="Cambria Math" panose="02040503050406030204" pitchFamily="18" charset="0"/>
                              <a:ea typeface="Cambria Math" panose="02040503050406030204" pitchFamily="18" charset="0"/>
                            </a:rPr>
                          </m:ctrlPr>
                        </m:naryPr>
                        <m:sub>
                          <m:r>
                            <a:rPr lang="en-US" altLang="zh-CN" sz="2000" b="1" i="1" kern="100">
                              <a:solidFill>
                                <a:srgbClr val="000000"/>
                              </a:solidFill>
                              <a:effectLst/>
                              <a:latin typeface="Cambria Math" panose="02040503050406030204" pitchFamily="18" charset="0"/>
                              <a:ea typeface="宋体" panose="02010600030101010101" pitchFamily="2" charset="-122"/>
                            </a:rPr>
                            <m:t>𝒅</m:t>
                          </m:r>
                          <m:r>
                            <a:rPr lang="zh-CN" altLang="zh-CN" sz="2000" b="1"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a:solidFill>
                                <a:srgbClr val="000000"/>
                              </a:solidFill>
                              <a:effectLst/>
                              <a:latin typeface="Cambria Math" panose="02040503050406030204" pitchFamily="18" charset="0"/>
                              <a:ea typeface="宋体" panose="02010600030101010101" pitchFamily="2" charset="-122"/>
                            </a:rPr>
                            <m:t>𝑫</m:t>
                          </m:r>
                        </m:sub>
                        <m:sup/>
                        <m:e>
                          <m:f>
                            <m:fPr>
                              <m:ctrlPr>
                                <a:rPr lang="zh-CN" altLang="zh-CN" sz="2000" b="1" i="1" kern="100">
                                  <a:solidFill>
                                    <a:srgbClr val="000000"/>
                                  </a:solidFill>
                                  <a:effectLst/>
                                  <a:latin typeface="Cambria Math" panose="02040503050406030204" pitchFamily="18" charset="0"/>
                                  <a:ea typeface="Cambria Math" panose="02040503050406030204" pitchFamily="18" charset="0"/>
                                </a:rPr>
                              </m:ctrlPr>
                            </m:fPr>
                            <m:num>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𝒚</m:t>
                                      </m:r>
                                    </m:e>
                                    <m:sub>
                                      <m:r>
                                        <a:rPr lang="en-US" altLang="zh-CN" sz="2000" b="1" i="1" kern="100">
                                          <a:solidFill>
                                            <a:srgbClr val="000000"/>
                                          </a:solidFill>
                                          <a:effectLst/>
                                          <a:latin typeface="Cambria Math" panose="02040503050406030204" pitchFamily="18" charset="0"/>
                                          <a:ea typeface="宋体" panose="02010600030101010101" pitchFamily="2" charset="-122"/>
                                        </a:rPr>
                                        <m:t>𝒊𝒋</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e>
                                  <m:r>
                                    <a:rPr lang="en-US" altLang="zh-CN" sz="2000" b="1" i="1" kern="100">
                                      <a:solidFill>
                                        <a:srgbClr val="000000"/>
                                      </a:solidFill>
                                      <a:effectLst/>
                                      <a:latin typeface="Cambria Math" panose="02040503050406030204" pitchFamily="18" charset="0"/>
                                      <a:ea typeface="宋体" panose="02010600030101010101" pitchFamily="2" charset="-122"/>
                                    </a:rPr>
                                    <m:t>𝒅</m:t>
                                  </m:r>
                                </m:e>
                              </m:d>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d>
                            </m:num>
                            <m:den>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𝒚</m:t>
                                      </m:r>
                                    </m:e>
                                    <m:sub>
                                      <m:r>
                                        <a:rPr lang="en-US" altLang="zh-CN" sz="2000" b="1" i="1" kern="100">
                                          <a:solidFill>
                                            <a:srgbClr val="000000"/>
                                          </a:solidFill>
                                          <a:effectLst/>
                                          <a:latin typeface="Cambria Math" panose="02040503050406030204" pitchFamily="18" charset="0"/>
                                          <a:ea typeface="宋体" panose="02010600030101010101" pitchFamily="2" charset="-122"/>
                                        </a:rPr>
                                        <m:t>𝒊𝒋</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d>
                            </m:den>
                          </m:f>
                        </m:e>
                      </m:nary>
                      <m:r>
                        <m:rPr>
                          <m:aln/>
                        </m:rPr>
                        <a:rPr lang="en-US" altLang="zh-CN" sz="2000" b="1" i="1" kern="100">
                          <a:solidFill>
                            <a:srgbClr val="000000"/>
                          </a:solidFill>
                          <a:effectLst/>
                          <a:latin typeface="Cambria Math" panose="02040503050406030204" pitchFamily="18" charset="0"/>
                          <a:ea typeface="宋体" panose="02010600030101010101" pitchFamily="2" charset="-122"/>
                        </a:rPr>
                        <m:t>=</m:t>
                      </m:r>
                      <m:nary>
                        <m:naryPr>
                          <m:chr m:val="∑"/>
                          <m:supHide m:val="on"/>
                          <m:ctrlPr>
                            <a:rPr lang="zh-CN" altLang="zh-CN" sz="2000" b="1" i="1" kern="100">
                              <a:solidFill>
                                <a:srgbClr val="000000"/>
                              </a:solidFill>
                              <a:effectLst/>
                              <a:latin typeface="Cambria Math" panose="02040503050406030204" pitchFamily="18" charset="0"/>
                              <a:ea typeface="Cambria Math" panose="02040503050406030204" pitchFamily="18" charset="0"/>
                            </a:rPr>
                          </m:ctrlPr>
                        </m:naryPr>
                        <m:sub>
                          <m:r>
                            <a:rPr lang="en-US" altLang="zh-CN" sz="2000" b="1" i="1" kern="100">
                              <a:solidFill>
                                <a:srgbClr val="000000"/>
                              </a:solidFill>
                              <a:effectLst/>
                              <a:latin typeface="Cambria Math" panose="02040503050406030204" pitchFamily="18" charset="0"/>
                              <a:ea typeface="宋体" panose="02010600030101010101" pitchFamily="2" charset="-122"/>
                            </a:rPr>
                            <m:t>𝒅</m:t>
                          </m:r>
                          <m:r>
                            <a:rPr lang="zh-CN" altLang="zh-CN" sz="2000" b="1"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a:solidFill>
                                <a:srgbClr val="000000"/>
                              </a:solidFill>
                              <a:effectLst/>
                              <a:latin typeface="Cambria Math" panose="02040503050406030204" pitchFamily="18" charset="0"/>
                              <a:ea typeface="宋体" panose="02010600030101010101" pitchFamily="2" charset="-122"/>
                            </a:rPr>
                            <m:t>𝑫</m:t>
                          </m:r>
                        </m:sub>
                        <m:sup/>
                        <m:e>
                          <m:f>
                            <m:fPr>
                              <m:ctrlPr>
                                <a:rPr lang="zh-CN" altLang="zh-CN" sz="2000" b="1" i="1" kern="100">
                                  <a:solidFill>
                                    <a:srgbClr val="000000"/>
                                  </a:solidFill>
                                  <a:effectLst/>
                                  <a:latin typeface="Cambria Math" panose="02040503050406030204" pitchFamily="18" charset="0"/>
                                  <a:ea typeface="Cambria Math" panose="02040503050406030204" pitchFamily="18" charset="0"/>
                                </a:rPr>
                              </m:ctrlPr>
                            </m:fPr>
                            <m:num>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𝒚</m:t>
                                      </m:r>
                                    </m:e>
                                    <m:sub>
                                      <m:r>
                                        <a:rPr lang="en-US" altLang="zh-CN" sz="2000" b="1" i="1" kern="100">
                                          <a:solidFill>
                                            <a:srgbClr val="000000"/>
                                          </a:solidFill>
                                          <a:effectLst/>
                                          <a:latin typeface="Cambria Math" panose="02040503050406030204" pitchFamily="18" charset="0"/>
                                          <a:ea typeface="宋体" panose="02010600030101010101" pitchFamily="2" charset="-122"/>
                                        </a:rPr>
                                        <m:t>𝒊𝒋</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e>
                                  <m:r>
                                    <a:rPr lang="en-US" altLang="zh-CN" sz="2000" b="1" i="1" kern="100">
                                      <a:solidFill>
                                        <a:srgbClr val="000000"/>
                                      </a:solidFill>
                                      <a:effectLst/>
                                      <a:latin typeface="Cambria Math" panose="02040503050406030204" pitchFamily="18" charset="0"/>
                                      <a:ea typeface="宋体" panose="02010600030101010101" pitchFamily="2" charset="-122"/>
                                    </a:rPr>
                                    <m:t>𝒅</m:t>
                                  </m:r>
                                </m:e>
                              </m:d>
                            </m:num>
                            <m:den>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d>
                                <m:dPr>
                                  <m:ctrlPr>
                                    <a:rPr lang="zh-CN" altLang="zh-CN" sz="2000" b="1"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𝒚</m:t>
                                      </m:r>
                                    </m:e>
                                    <m:sub>
                                      <m:r>
                                        <a:rPr lang="en-US" altLang="zh-CN" sz="2000" b="1" i="1" kern="100">
                                          <a:solidFill>
                                            <a:srgbClr val="000000"/>
                                          </a:solidFill>
                                          <a:effectLst/>
                                          <a:latin typeface="Cambria Math" panose="02040503050406030204" pitchFamily="18" charset="0"/>
                                          <a:ea typeface="宋体" panose="02010600030101010101" pitchFamily="2" charset="-122"/>
                                        </a:rPr>
                                        <m:t>𝒊𝒋</m:t>
                                      </m:r>
                                    </m:sub>
                                  </m:sSub>
                                </m:e>
                                <m:e>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e>
                              </m:d>
                            </m:den>
                          </m:f>
                        </m:e>
                      </m:nary>
                      <m:r>
                        <m:rPr>
                          <m:aln/>
                        </m:rPr>
                        <a:rPr lang="en-US" altLang="zh-CN" sz="2000" b="1" i="1" kern="100">
                          <a:solidFill>
                            <a:srgbClr val="000000"/>
                          </a:solidFill>
                          <a:effectLst/>
                          <a:latin typeface="Cambria Math" panose="02040503050406030204" pitchFamily="18" charset="0"/>
                          <a:ea typeface="宋体" panose="02010600030101010101" pitchFamily="2" charset="-122"/>
                        </a:rPr>
                        <m:t>=</m:t>
                      </m:r>
                      <m:nary>
                        <m:naryPr>
                          <m:chr m:val="∑"/>
                          <m:supHide m:val="on"/>
                          <m:ctrlPr>
                            <a:rPr lang="zh-CN" altLang="zh-CN" sz="2000" b="1" i="1" kern="100">
                              <a:solidFill>
                                <a:srgbClr val="000000"/>
                              </a:solidFill>
                              <a:effectLst/>
                              <a:latin typeface="Cambria Math" panose="02040503050406030204" pitchFamily="18" charset="0"/>
                              <a:ea typeface="Cambria Math" panose="02040503050406030204" pitchFamily="18" charset="0"/>
                            </a:rPr>
                          </m:ctrlPr>
                        </m:naryPr>
                        <m:sub>
                          <m:r>
                            <a:rPr lang="en-US" altLang="zh-CN" sz="2000" b="1" i="1" kern="100">
                              <a:solidFill>
                                <a:srgbClr val="000000"/>
                              </a:solidFill>
                              <a:effectLst/>
                              <a:latin typeface="Cambria Math" panose="02040503050406030204" pitchFamily="18" charset="0"/>
                              <a:ea typeface="宋体" panose="02010600030101010101" pitchFamily="2" charset="-122"/>
                            </a:rPr>
                            <m:t>𝒅</m:t>
                          </m:r>
                          <m:r>
                            <a:rPr lang="zh-CN" altLang="zh-CN" sz="2000" b="1"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a:solidFill>
                                <a:srgbClr val="000000"/>
                              </a:solidFill>
                              <a:effectLst/>
                              <a:latin typeface="Cambria Math" panose="02040503050406030204" pitchFamily="18" charset="0"/>
                              <a:ea typeface="宋体" panose="02010600030101010101" pitchFamily="2" charset="-122"/>
                            </a:rPr>
                            <m:t>𝑫</m:t>
                          </m:r>
                        </m:sub>
                        <m:sup/>
                        <m:e>
                          <m:f>
                            <m:fPr>
                              <m:ctrlPr>
                                <a:rPr lang="zh-CN" altLang="zh-CN" sz="2000" b="1" i="1" kern="100">
                                  <a:solidFill>
                                    <a:srgbClr val="000000"/>
                                  </a:solidFill>
                                  <a:effectLst/>
                                  <a:latin typeface="Cambria Math" panose="02040503050406030204" pitchFamily="18" charset="0"/>
                                  <a:ea typeface="Cambria Math" panose="02040503050406030204" pitchFamily="18" charset="0"/>
                                </a:rPr>
                              </m:ctrlPr>
                            </m:fPr>
                            <m:num>
                              <m:sSub>
                                <m:sSubPr>
                                  <m:ctrlPr>
                                    <a:rPr lang="zh-CN" altLang="zh-CN" sz="2000" b="1" i="1" kern="100">
                                      <a:solidFill>
                                        <a:srgbClr val="000000"/>
                                      </a:solidFill>
                                      <a:latin typeface="Cambria Math" panose="02040503050406030204" pitchFamily="18" charset="0"/>
                                      <a:ea typeface="Cambria Math" panose="02040503050406030204" pitchFamily="18" charset="0"/>
                                    </a:rPr>
                                  </m:ctrlPr>
                                </m:sSubPr>
                                <m:e>
                                  <m:r>
                                    <a:rPr lang="en-US" altLang="zh-CN" sz="2000" b="1" i="1" kern="100">
                                      <a:solidFill>
                                        <a:srgbClr val="000000"/>
                                      </a:solidFill>
                                      <a:latin typeface="Cambria Math" panose="02040503050406030204" pitchFamily="18" charset="0"/>
                                      <a:ea typeface="宋体" panose="02010600030101010101" pitchFamily="2" charset="-122"/>
                                    </a:rPr>
                                    <m:t>𝑷</m:t>
                                  </m:r>
                                </m:e>
                                <m:sub>
                                  <m:r>
                                    <a:rPr lang="en-US" altLang="zh-CN" sz="2000" b="1" i="1" kern="100">
                                      <a:solidFill>
                                        <a:srgbClr val="000000"/>
                                      </a:solidFill>
                                      <a:latin typeface="Cambria Math" panose="02040503050406030204" pitchFamily="18" charset="0"/>
                                      <a:ea typeface="宋体" panose="02010600030101010101" pitchFamily="2" charset="-122"/>
                                    </a:rPr>
                                    <m:t>𝒉</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𝒚</m:t>
                                  </m:r>
                                </m:e>
                                <m:sub>
                                  <m:r>
                                    <a:rPr lang="en-US" altLang="zh-CN" sz="2000" b="1" i="1" kern="100">
                                      <a:solidFill>
                                        <a:srgbClr val="000000"/>
                                      </a:solidFill>
                                      <a:effectLst/>
                                      <a:latin typeface="Cambria Math" panose="02040503050406030204" pitchFamily="18" charset="0"/>
                                      <a:ea typeface="宋体" panose="02010600030101010101" pitchFamily="2" charset="-122"/>
                                    </a:rPr>
                                    <m:t>𝒊𝒋</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𝒖</m:t>
                                  </m:r>
                                </m:e>
                                <m:sub>
                                  <m:r>
                                    <a:rPr lang="en-US" altLang="zh-CN" sz="2000" b="1" i="1" kern="100">
                                      <a:solidFill>
                                        <a:srgbClr val="000000"/>
                                      </a:solidFill>
                                      <a:effectLst/>
                                      <a:latin typeface="Cambria Math" panose="02040503050406030204" pitchFamily="18" charset="0"/>
                                      <a:ea typeface="宋体" panose="02010600030101010101" pitchFamily="2" charset="-122"/>
                                    </a:rPr>
                                    <m:t>𝒊𝒌</m:t>
                                  </m:r>
                                </m:sub>
                              </m:sSub>
                              <m:r>
                                <a:rPr lang="en-US" altLang="zh-CN" sz="2000" b="1" i="1" kern="100">
                                  <a:solidFill>
                                    <a:srgbClr val="000000"/>
                                  </a:solidFill>
                                  <a:effectLst/>
                                  <a:latin typeface="Cambria Math" panose="02040503050406030204" pitchFamily="18" charset="0"/>
                                  <a:ea typeface="宋体" panose="02010600030101010101" pitchFamily="2" charset="-122"/>
                                </a:rPr>
                                <m:t>|</m:t>
                              </m:r>
                              <m:r>
                                <a:rPr lang="en-US" altLang="zh-CN" sz="2000" b="1" i="1" kern="100">
                                  <a:solidFill>
                                    <a:srgbClr val="000000"/>
                                  </a:solidFill>
                                  <a:effectLst/>
                                  <a:latin typeface="Cambria Math" panose="02040503050406030204" pitchFamily="18" charset="0"/>
                                  <a:ea typeface="宋体" panose="02010600030101010101" pitchFamily="2" charset="-122"/>
                                </a:rPr>
                                <m:t>𝒅</m:t>
                              </m:r>
                              <m:r>
                                <a:rPr lang="en-US" altLang="zh-CN" sz="2000" b="1" i="1" kern="100">
                                  <a:solidFill>
                                    <a:srgbClr val="000000"/>
                                  </a:solidFill>
                                  <a:effectLst/>
                                  <a:latin typeface="Cambria Math" panose="02040503050406030204" pitchFamily="18" charset="0"/>
                                  <a:ea typeface="宋体" panose="02010600030101010101" pitchFamily="2" charset="-122"/>
                                </a:rPr>
                                <m:t>)</m:t>
                              </m:r>
                            </m:num>
                            <m:den>
                              <m:sSub>
                                <m:sSubPr>
                                  <m:ctrlPr>
                                    <a:rPr lang="zh-CN" altLang="zh-CN" sz="2000" b="1" i="1" kern="100">
                                      <a:solidFill>
                                        <a:srgbClr val="000000"/>
                                      </a:solidFill>
                                      <a:effectLst/>
                                      <a:latin typeface="Cambria Math" panose="02040503050406030204" pitchFamily="18" charset="0"/>
                                      <a:ea typeface="Cambria Math" panose="02040503050406030204" pitchFamily="18" charset="0"/>
                                    </a:rPr>
                                  </m:ctrlPr>
                                </m:sSubPr>
                                <m:e>
                                  <m:r>
                                    <a:rPr lang="en-US" altLang="zh-CN" sz="2000" b="1" i="1" kern="100">
                                      <a:solidFill>
                                        <a:srgbClr val="000000"/>
                                      </a:solidFill>
                                      <a:effectLst/>
                                      <a:latin typeface="Cambria Math" panose="02040503050406030204" pitchFamily="18" charset="0"/>
                                      <a:ea typeface="宋体" panose="02010600030101010101" pitchFamily="2" charset="-122"/>
                                    </a:rPr>
                                    <m:t>𝒘</m:t>
                                  </m:r>
                                </m:e>
                                <m:sub>
                                  <m:r>
                                    <a:rPr lang="en-US" altLang="zh-CN" sz="2000" b="1" i="1" kern="100">
                                      <a:solidFill>
                                        <a:srgbClr val="000000"/>
                                      </a:solidFill>
                                      <a:effectLst/>
                                      <a:latin typeface="Cambria Math" panose="02040503050406030204" pitchFamily="18" charset="0"/>
                                      <a:ea typeface="宋体" panose="02010600030101010101" pitchFamily="2" charset="-122"/>
                                    </a:rPr>
                                    <m:t>𝒊𝒋𝒌</m:t>
                                  </m:r>
                                </m:sub>
                              </m:sSub>
                            </m:den>
                          </m:f>
                        </m:e>
                      </m:nary>
                    </m:oMath>
                  </m:oMathPara>
                </a14:m>
                <a:endParaRPr lang="zh-CN"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00000"/>
                  </a:lnSpc>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057709" cy="5117283"/>
              </a:xfrm>
              <a:prstGeom prst="rect">
                <a:avLst/>
              </a:prstGeom>
              <a:blipFill>
                <a:blip r:embed="rId3"/>
                <a:stretch>
                  <a:fillRect l="-882"/>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25307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05770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贝叶斯网的梯度上升训练</a:t>
                </a:r>
                <a:endParaRPr lang="zh-CN" altLang="zh-CN" sz="2400" kern="100" dirty="0">
                  <a:effectLst/>
                  <a:latin typeface="微软雅黑" panose="020B0503020204020204" pitchFamily="34" charset="-122"/>
                  <a:ea typeface="微软雅黑" panose="020B0503020204020204" pitchFamily="34" charset="-122"/>
                </a:endParaRPr>
              </a:p>
              <a:p>
                <a:pPr indent="0" algn="just" fontAlgn="ctr">
                  <a:lnSpc>
                    <a:spcPct val="150000"/>
                  </a:lnSpc>
                  <a:spcBef>
                    <a:spcPts val="600"/>
                  </a:spcBef>
                  <a:buNone/>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在描述梯度上升训练前还要考虑一个问题。确切地说，我们要求</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fontAlgn="ctr">
                  <a:lnSpc>
                    <a:spcPct val="150000"/>
                  </a:lnSpc>
                  <a:spcBef>
                    <a:spcPts val="600"/>
                  </a:spcBef>
                  <a:buFont typeface="+mj-lt"/>
                  <a:buAutoNum type="arabicParenBoth"/>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当权</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rPr>
                          <m:t>𝒘</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𝒊𝒋𝒌</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更新时，它们必须保持有效概率在区间</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之间</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fontAlgn="ctr">
                  <a:lnSpc>
                    <a:spcPct val="150000"/>
                  </a:lnSpc>
                  <a:spcBef>
                    <a:spcPts val="600"/>
                  </a:spcBef>
                  <a:buFont typeface="+mj-lt"/>
                  <a:buAutoNum type="arabicParenBoth"/>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对所有的</a:t>
                </a:r>
                <a:r>
                  <a:rPr lang="en-US" altLang="zh-CN" sz="24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nary>
                      <m:naryPr>
                        <m:chr m:val="∑"/>
                        <m:limLoc m:val="subSup"/>
                        <m:supHide m:val="on"/>
                        <m:ctrlPr>
                          <a:rPr lang="zh-CN" altLang="zh-CN" sz="2400" b="1" i="1" kern="100">
                            <a:solidFill>
                              <a:srgbClr val="000000"/>
                            </a:solidFill>
                            <a:effectLst/>
                            <a:latin typeface="Cambria Math" panose="02040503050406030204" pitchFamily="18" charset="0"/>
                            <a:ea typeface="Cambria Math" panose="02040503050406030204" pitchFamily="18" charset="0"/>
                          </a:rPr>
                        </m:ctrlPr>
                      </m:naryPr>
                      <m:sub>
                        <m:r>
                          <a:rPr lang="en-US" altLang="zh-CN" sz="2400" b="1" i="1" kern="100" smtClean="0">
                            <a:solidFill>
                              <a:srgbClr val="000000"/>
                            </a:solidFill>
                            <a:effectLst/>
                            <a:latin typeface="Cambria Math" panose="02040503050406030204" pitchFamily="18" charset="0"/>
                            <a:ea typeface="宋体" panose="02010600030101010101" pitchFamily="2" charset="-122"/>
                          </a:rPr>
                          <m:t>𝒋</m:t>
                        </m:r>
                      </m:sub>
                      <m:sup/>
                      <m:e>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rPr>
                              <m:t>𝒘</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𝒊𝒋𝒌</m:t>
                            </m:r>
                          </m:sub>
                        </m:sSub>
                      </m:e>
                    </m:nary>
                    <m:r>
                      <a:rPr lang="en-US" altLang="zh-CN" sz="2400" b="1" i="1" kern="100" smtClean="0">
                        <a:solidFill>
                          <a:srgbClr val="000000"/>
                        </a:solidFill>
                        <a:effectLst/>
                        <a:latin typeface="Cambria Math" panose="02040503050406030204" pitchFamily="18" charset="0"/>
                        <a:ea typeface="宋体" panose="02010600030101010101" pitchFamily="2" charset="-122"/>
                      </a:rPr>
                      <m:t>=</m:t>
                    </m:r>
                    <m:r>
                      <a:rPr lang="en-US" altLang="zh-CN" sz="2400" b="1" i="1" kern="100" smtClean="0">
                        <a:solidFill>
                          <a:srgbClr val="000000"/>
                        </a:solidFill>
                        <a:effectLst/>
                        <a:latin typeface="Cambria Math" panose="02040503050406030204" pitchFamily="18" charset="0"/>
                        <a:ea typeface="宋体" panose="02010600030101010101" pitchFamily="2" charset="-122"/>
                      </a:rPr>
                      <m:t>𝟏</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fontAlgn="ctr">
                  <a:lnSpc>
                    <a:spcPct val="150000"/>
                  </a:lnSpc>
                  <a:spcBef>
                    <a:spcPts val="600"/>
                  </a:spcBef>
                  <a:buNone/>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给定父节点</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𝑼</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的取值</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𝒖</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𝒊𝒌</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后，子结点变量</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𝒀</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的取值</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𝒚</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𝒊𝒋</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构成一个全概率空间）。</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057709" cy="5117283"/>
              </a:xfrm>
              <a:prstGeom prst="rect">
                <a:avLst/>
              </a:prstGeom>
              <a:blipFill>
                <a:blip r:embed="rId3"/>
                <a:stretch>
                  <a:fillRect l="-882"/>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018514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05770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贝叶斯网的梯度上升训练</a:t>
                </a:r>
                <a:endParaRPr lang="zh-CN" altLang="zh-CN" sz="2400" kern="100" dirty="0">
                  <a:effectLst/>
                  <a:latin typeface="微软雅黑" panose="020B0503020204020204" pitchFamily="34" charset="-122"/>
                  <a:ea typeface="微软雅黑" panose="020B0503020204020204" pitchFamily="34" charset="-122"/>
                </a:endParaRPr>
              </a:p>
              <a:p>
                <a:pPr indent="304800" algn="just">
                  <a:lnSpc>
                    <a:spcPct val="130000"/>
                  </a:lnSpc>
                  <a:spcBef>
                    <a:spcPts val="600"/>
                  </a:spcBef>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首先，用梯度上升来更新每个</a:t>
                </a:r>
                <a14:m>
                  <m:oMath xmlns:m="http://schemas.openxmlformats.org/officeDocument/2006/math">
                    <m:sSub>
                      <m:sSubPr>
                        <m:ctrlPr>
                          <a:rPr lang="zh-CN" altLang="zh-CN" sz="2400" b="1" i="1" kern="100">
                            <a:solidFill>
                              <a:srgbClr val="C00000"/>
                            </a:solidFill>
                            <a:effectLst/>
                            <a:latin typeface="Cambria Math" panose="02040503050406030204" pitchFamily="18" charset="0"/>
                            <a:ea typeface="Cambria Math" panose="02040503050406030204" pitchFamily="18" charset="0"/>
                          </a:rPr>
                        </m:ctrlPr>
                      </m:sSubPr>
                      <m:e>
                        <m:r>
                          <a:rPr lang="en-US" altLang="zh-CN" sz="2400" b="1" i="1" kern="100">
                            <a:solidFill>
                              <a:srgbClr val="C00000"/>
                            </a:solidFill>
                            <a:effectLst/>
                            <a:latin typeface="Cambria Math" panose="02040503050406030204" pitchFamily="18" charset="0"/>
                            <a:ea typeface="宋体" panose="02010600030101010101" pitchFamily="2" charset="-122"/>
                          </a:rPr>
                          <m:t>𝒘</m:t>
                        </m:r>
                      </m:e>
                      <m:sub>
                        <m:r>
                          <a:rPr lang="en-US" altLang="zh-CN" sz="2400" b="1" i="1" kern="100">
                            <a:solidFill>
                              <a:srgbClr val="C00000"/>
                            </a:solidFill>
                            <a:effectLst/>
                            <a:latin typeface="Cambria Math" panose="02040503050406030204" pitchFamily="18" charset="0"/>
                            <a:ea typeface="宋体" panose="02010600030101010101" pitchFamily="2" charset="-122"/>
                          </a:rPr>
                          <m:t>𝒊𝒋𝒌</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（可能需要进行推理过程，即用样本</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中的观测变量值作为证据，计算查询变量</a:t>
                </a:r>
                <a14:m>
                  <m:oMath xmlns:m="http://schemas.openxmlformats.org/officeDocument/2006/math">
                    <m:r>
                      <a:rPr lang="en-US" altLang="zh-CN" sz="2400" b="1" i="1" kern="100" dirty="0"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𝒚</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2400" b="1" i="1" kern="100" dirty="0" smtClean="0">
                        <a:solidFill>
                          <a:srgbClr val="000000"/>
                        </a:solidFill>
                        <a:effectLst/>
                        <a:latin typeface="Cambria Math" panose="02040503050406030204" pitchFamily="18" charset="0"/>
                        <a:ea typeface="微软雅黑" panose="020B0503020204020204" pitchFamily="34" charset="-122"/>
                        <a:cs typeface="Times New Roman" panose="02020603050405020304" pitchFamily="18" charset="0"/>
                      </a:rPr>
                      <m:t>𝒖</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取值</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𝒚</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𝒊𝒋</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𝒖</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𝒊𝒌</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的概率）：</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ctr">
                  <a:lnSpc>
                    <a:spcPct val="100000"/>
                  </a:lnSpc>
                  <a:spcBef>
                    <a:spcPts val="600"/>
                  </a:spcBef>
                  <a:buNone/>
                </a:pPr>
                <a14:m>
                  <m:oMathPara xmlns:m="http://schemas.openxmlformats.org/officeDocument/2006/math">
                    <m:oMathParaPr>
                      <m:jc m:val="centerGroup"/>
                    </m:oMathParaPr>
                    <m:oMath xmlns:m="http://schemas.openxmlformats.org/officeDocument/2006/math">
                      <m:sSubSup>
                        <m:sSubSup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SupPr>
                        <m:e>
                          <m:r>
                            <a:rPr lang="en-US" altLang="zh-CN" sz="2400" b="1" i="1" kern="100">
                              <a:solidFill>
                                <a:srgbClr val="000000"/>
                              </a:solidFill>
                              <a:effectLst/>
                              <a:latin typeface="Cambria Math" panose="02040503050406030204" pitchFamily="18" charset="0"/>
                              <a:ea typeface="宋体" panose="02010600030101010101" pitchFamily="2" charset="-122"/>
                            </a:rPr>
                            <m:t>𝒘</m:t>
                          </m:r>
                        </m:e>
                        <m:sub>
                          <m:r>
                            <a:rPr lang="en-US" altLang="zh-CN" sz="2400" b="1" i="1" kern="100">
                              <a:solidFill>
                                <a:srgbClr val="000000"/>
                              </a:solidFill>
                              <a:effectLst/>
                              <a:latin typeface="Cambria Math" panose="02040503050406030204" pitchFamily="18" charset="0"/>
                              <a:ea typeface="宋体" panose="02010600030101010101" pitchFamily="2" charset="-122"/>
                            </a:rPr>
                            <m:t>𝒊𝒋𝒌</m:t>
                          </m:r>
                        </m:sub>
                        <m:sup>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𝒕</m:t>
                          </m:r>
                          <m:r>
                            <a:rPr lang="en-US" altLang="zh-CN" sz="2400" b="1" i="1" kern="100">
                              <a:solidFill>
                                <a:srgbClr val="000000"/>
                              </a:solidFill>
                              <a:effectLst/>
                              <a:latin typeface="Cambria Math" panose="02040503050406030204" pitchFamily="18" charset="0"/>
                              <a:ea typeface="宋体" panose="02010600030101010101" pitchFamily="2" charset="-122"/>
                            </a:rPr>
                            <m:t>)</m:t>
                          </m:r>
                        </m:sup>
                      </m:sSubSup>
                      <m:r>
                        <a:rPr lang="en-US" altLang="zh-CN" sz="2400" b="1" i="1" kern="100">
                          <a:solidFill>
                            <a:srgbClr val="000000"/>
                          </a:solidFill>
                          <a:effectLst/>
                          <a:latin typeface="Cambria Math" panose="02040503050406030204" pitchFamily="18" charset="0"/>
                          <a:ea typeface="宋体" panose="02010600030101010101" pitchFamily="2" charset="-122"/>
                        </a:rPr>
                        <m:t>←</m:t>
                      </m:r>
                      <m:sSubSup>
                        <m:sSubSup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SupPr>
                        <m:e>
                          <m:r>
                            <a:rPr lang="en-US" altLang="zh-CN" sz="2400" b="1" i="1" kern="100">
                              <a:solidFill>
                                <a:srgbClr val="000000"/>
                              </a:solidFill>
                              <a:effectLst/>
                              <a:latin typeface="Cambria Math" panose="02040503050406030204" pitchFamily="18" charset="0"/>
                              <a:ea typeface="宋体" panose="02010600030101010101" pitchFamily="2" charset="-122"/>
                            </a:rPr>
                            <m:t>𝒘</m:t>
                          </m:r>
                        </m:e>
                        <m:sub>
                          <m:r>
                            <a:rPr lang="en-US" altLang="zh-CN" sz="2400" b="1" i="1" kern="100">
                              <a:solidFill>
                                <a:srgbClr val="000000"/>
                              </a:solidFill>
                              <a:effectLst/>
                              <a:latin typeface="Cambria Math" panose="02040503050406030204" pitchFamily="18" charset="0"/>
                              <a:ea typeface="宋体" panose="02010600030101010101" pitchFamily="2" charset="-122"/>
                            </a:rPr>
                            <m:t>𝒊𝒋𝒌</m:t>
                          </m:r>
                        </m:sub>
                        <m:sup>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𝒕</m:t>
                          </m:r>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𝟏</m:t>
                          </m:r>
                          <m:r>
                            <a:rPr lang="en-US" altLang="zh-CN" sz="2400" b="1" i="1" kern="100">
                              <a:solidFill>
                                <a:srgbClr val="000000"/>
                              </a:solidFill>
                              <a:effectLst/>
                              <a:latin typeface="Cambria Math" panose="02040503050406030204" pitchFamily="18" charset="0"/>
                              <a:ea typeface="宋体" panose="02010600030101010101" pitchFamily="2" charset="-122"/>
                            </a:rPr>
                            <m:t>)</m:t>
                          </m:r>
                        </m:sup>
                      </m:sSubSup>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𝜼</m:t>
                      </m:r>
                      <m:nary>
                        <m:naryPr>
                          <m:chr m:val="∑"/>
                          <m:supHide m:val="on"/>
                          <m:ctrlPr>
                            <a:rPr lang="zh-CN" altLang="zh-CN" sz="2400" b="1" i="1" kern="100">
                              <a:solidFill>
                                <a:srgbClr val="000000"/>
                              </a:solidFill>
                              <a:effectLst/>
                              <a:latin typeface="Cambria Math" panose="02040503050406030204" pitchFamily="18" charset="0"/>
                              <a:ea typeface="Cambria Math" panose="02040503050406030204" pitchFamily="18" charset="0"/>
                            </a:rPr>
                          </m:ctrlPr>
                        </m:naryPr>
                        <m:sub>
                          <m:r>
                            <a:rPr lang="en-US" altLang="zh-CN" sz="2400" b="1" i="1" kern="100">
                              <a:solidFill>
                                <a:srgbClr val="000000"/>
                              </a:solidFill>
                              <a:effectLst/>
                              <a:latin typeface="Cambria Math" panose="02040503050406030204" pitchFamily="18" charset="0"/>
                              <a:ea typeface="宋体" panose="02010600030101010101" pitchFamily="2" charset="-122"/>
                            </a:rPr>
                            <m:t>𝒅</m:t>
                          </m:r>
                          <m:r>
                            <a:rPr lang="zh-CN" altLang="zh-CN" sz="2400" b="1"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𝑫</m:t>
                          </m:r>
                        </m:sub>
                        <m:sup/>
                        <m:e>
                          <m:f>
                            <m:fPr>
                              <m:ctrlPr>
                                <a:rPr lang="zh-CN" altLang="zh-CN" sz="2400" b="1" i="1" kern="100">
                                  <a:solidFill>
                                    <a:srgbClr val="000000"/>
                                  </a:solidFill>
                                  <a:effectLst/>
                                  <a:latin typeface="Cambria Math" panose="02040503050406030204" pitchFamily="18" charset="0"/>
                                  <a:ea typeface="Cambria Math" panose="02040503050406030204" pitchFamily="18" charset="0"/>
                                </a:rPr>
                              </m:ctrlPr>
                            </m:fPr>
                            <m:num>
                              <m:sSub>
                                <m:sSubPr>
                                  <m:ctrlPr>
                                    <a:rPr lang="en-US" altLang="zh-CN" sz="2400" b="1" i="1" kern="100" smtClean="0">
                                      <a:solidFill>
                                        <a:srgbClr val="000000"/>
                                      </a:solidFill>
                                      <a:effectLst/>
                                      <a:latin typeface="Cambria Math" panose="02040503050406030204" pitchFamily="18" charset="0"/>
                                      <a:ea typeface="宋体" panose="02010600030101010101" pitchFamily="2" charset="-122"/>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rPr>
                                    <m:t>𝑷</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𝒉</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𝒚</m:t>
                                  </m:r>
                                </m:e>
                                <m:sub>
                                  <m:r>
                                    <a:rPr lang="en-US" altLang="zh-CN" sz="2400" b="1" i="1" kern="100">
                                      <a:solidFill>
                                        <a:srgbClr val="000000"/>
                                      </a:solidFill>
                                      <a:effectLst/>
                                      <a:latin typeface="Cambria Math" panose="02040503050406030204" pitchFamily="18" charset="0"/>
                                      <a:ea typeface="宋体" panose="02010600030101010101" pitchFamily="2" charset="-122"/>
                                    </a:rPr>
                                    <m:t>𝒊𝒋</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𝒖</m:t>
                                  </m:r>
                                </m:e>
                                <m:sub>
                                  <m:r>
                                    <a:rPr lang="en-US" altLang="zh-CN" sz="2400" b="1" i="1" kern="100">
                                      <a:solidFill>
                                        <a:srgbClr val="000000"/>
                                      </a:solidFill>
                                      <a:effectLst/>
                                      <a:latin typeface="Cambria Math" panose="02040503050406030204" pitchFamily="18" charset="0"/>
                                      <a:ea typeface="宋体" panose="02010600030101010101" pitchFamily="2" charset="-122"/>
                                    </a:rPr>
                                    <m:t>𝒊𝒌</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𝒅</m:t>
                              </m:r>
                              <m:r>
                                <a:rPr lang="en-US" altLang="zh-CN" sz="2400" b="1" i="1" kern="100">
                                  <a:solidFill>
                                    <a:srgbClr val="000000"/>
                                  </a:solidFill>
                                  <a:effectLst/>
                                  <a:latin typeface="Cambria Math" panose="02040503050406030204" pitchFamily="18" charset="0"/>
                                  <a:ea typeface="宋体" panose="02010600030101010101" pitchFamily="2" charset="-122"/>
                                </a:rPr>
                                <m:t>)</m:t>
                              </m:r>
                            </m:num>
                            <m:den>
                              <m:sSubSup>
                                <m:sSubSup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SupPr>
                                <m:e>
                                  <m:r>
                                    <a:rPr lang="en-US" altLang="zh-CN" sz="2400" b="1" i="1" kern="100">
                                      <a:solidFill>
                                        <a:srgbClr val="000000"/>
                                      </a:solidFill>
                                      <a:effectLst/>
                                      <a:latin typeface="Cambria Math" panose="02040503050406030204" pitchFamily="18" charset="0"/>
                                      <a:ea typeface="宋体" panose="02010600030101010101" pitchFamily="2" charset="-122"/>
                                    </a:rPr>
                                    <m:t>𝒘</m:t>
                                  </m:r>
                                </m:e>
                                <m:sub>
                                  <m:r>
                                    <a:rPr lang="en-US" altLang="zh-CN" sz="2400" b="1" i="1" kern="100">
                                      <a:solidFill>
                                        <a:srgbClr val="000000"/>
                                      </a:solidFill>
                                      <a:effectLst/>
                                      <a:latin typeface="Cambria Math" panose="02040503050406030204" pitchFamily="18" charset="0"/>
                                      <a:ea typeface="宋体" panose="02010600030101010101" pitchFamily="2" charset="-122"/>
                                    </a:rPr>
                                    <m:t>𝒊𝒋𝒌</m:t>
                                  </m:r>
                                </m:sub>
                                <m:sup>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𝒕</m:t>
                                  </m:r>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𝟏</m:t>
                                  </m:r>
                                  <m:r>
                                    <a:rPr lang="en-US" altLang="zh-CN" sz="2400" b="1" i="1" kern="100">
                                      <a:solidFill>
                                        <a:srgbClr val="000000"/>
                                      </a:solidFill>
                                      <a:effectLst/>
                                      <a:latin typeface="Cambria Math" panose="02040503050406030204" pitchFamily="18" charset="0"/>
                                      <a:ea typeface="宋体" panose="02010600030101010101" pitchFamily="2" charset="-122"/>
                                    </a:rPr>
                                    <m:t>)</m:t>
                                  </m:r>
                                </m:sup>
                              </m:sSubSup>
                            </m:den>
                          </m:f>
                        </m:e>
                      </m:nary>
                    </m:oMath>
                  </m:oMathPara>
                </a14:m>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30000"/>
                  </a:lnSpc>
                  <a:spcBef>
                    <a:spcPts val="600"/>
                  </a:spcBef>
                  <a:buNone/>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η</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是一小的常量，称为学习率。</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30000"/>
                  </a:lnSpc>
                  <a:spcBef>
                    <a:spcPts val="600"/>
                  </a:spcBef>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其次，将权值</a:t>
                </a:r>
                <a14:m>
                  <m:oMath xmlns:m="http://schemas.openxmlformats.org/officeDocument/2006/math">
                    <m:sSub>
                      <m:sSubPr>
                        <m:ctrlPr>
                          <a:rPr lang="zh-CN" altLang="zh-CN" sz="2400" b="1" i="1" kern="100">
                            <a:solidFill>
                              <a:srgbClr val="C00000"/>
                            </a:solidFill>
                            <a:effectLst/>
                            <a:latin typeface="Cambria Math" panose="02040503050406030204" pitchFamily="18" charset="0"/>
                            <a:ea typeface="Cambria Math" panose="02040503050406030204" pitchFamily="18" charset="0"/>
                          </a:rPr>
                        </m:ctrlPr>
                      </m:sSubPr>
                      <m:e>
                        <m:r>
                          <a:rPr lang="en-US" altLang="zh-CN" sz="2400" b="1" i="1" kern="100">
                            <a:solidFill>
                              <a:srgbClr val="C00000"/>
                            </a:solidFill>
                            <a:effectLst/>
                            <a:latin typeface="Cambria Math" panose="02040503050406030204" pitchFamily="18" charset="0"/>
                            <a:ea typeface="宋体" panose="02010600030101010101" pitchFamily="2" charset="-122"/>
                          </a:rPr>
                          <m:t>𝒘</m:t>
                        </m:r>
                      </m:e>
                      <m:sub>
                        <m:r>
                          <a:rPr lang="en-US" altLang="zh-CN" sz="2400" b="1" i="1" kern="100">
                            <a:solidFill>
                              <a:srgbClr val="C00000"/>
                            </a:solidFill>
                            <a:effectLst/>
                            <a:latin typeface="Cambria Math" panose="02040503050406030204" pitchFamily="18" charset="0"/>
                            <a:ea typeface="宋体" panose="02010600030101010101" pitchFamily="2" charset="-122"/>
                          </a:rPr>
                          <m:t>𝒊𝒋𝒌</m:t>
                        </m:r>
                      </m:sub>
                    </m:sSub>
                  </m:oMath>
                </a14:m>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归一化，以保证上面的限制得到满足。</a:t>
                </a:r>
              </a:p>
              <a:p>
                <a:pPr indent="0" algn="just">
                  <a:lnSpc>
                    <a:spcPct val="130000"/>
                  </a:lnSpc>
                  <a:spcBef>
                    <a:spcPts val="600"/>
                  </a:spcBef>
                  <a:buNone/>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上述过程将收敛到参数空间</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h</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的一个局部极大似然，因此该算法只保证寻找到局部最优解。替代梯度上升的一个算法是</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算法，用于估计含有隐含变量的参数，但它也只找局部最优解。</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00000"/>
                  </a:lnSpc>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057709" cy="5117283"/>
              </a:xfrm>
              <a:prstGeom prst="rect">
                <a:avLst/>
              </a:prstGeom>
              <a:blipFill>
                <a:blip r:embed="rId3"/>
                <a:stretch>
                  <a:fillRect l="-882" r="-3638" b="-5000"/>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5521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05770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4.3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——EM</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zh-CN" sz="2400" kern="100" dirty="0">
                  <a:effectLst/>
                  <a:latin typeface="微软雅黑" panose="020B0503020204020204" pitchFamily="34" charset="-122"/>
                  <a:ea typeface="微软雅黑" panose="020B0503020204020204" pitchFamily="34" charset="-122"/>
                </a:endParaRPr>
              </a:p>
              <a:p>
                <a:pPr algn="just">
                  <a:lnSpc>
                    <a:spcPct val="130000"/>
                  </a:lnSpc>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问题定义：</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考虑一个概率模型，其中所有观测变量联合起来记作</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，所有隐含变量记作</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。联合概率分布</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𝐩</m:t>
                    </m:r>
                    <m:r>
                      <a:rPr lang="en-US" altLang="zh-CN" sz="2400" b="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𝐗</m:t>
                    </m:r>
                    <m:r>
                      <a:rPr lang="en-US" altLang="zh-CN" sz="2400" b="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𝐙</m:t>
                    </m:r>
                    <m:r>
                      <a:rPr lang="en-US" altLang="zh-CN" sz="2400" b="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𝛉</m:t>
                    </m:r>
                    <m:r>
                      <a:rPr lang="en-US" altLang="zh-CN" sz="2400" b="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由一组参数</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𝛉</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控制。我们的目标是通过最大化似然函数估计</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𝛉</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，如下图所示。</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00000"/>
                  </a:lnSpc>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057709" cy="5117283"/>
              </a:xfrm>
              <a:prstGeom prst="rect">
                <a:avLst/>
              </a:prstGeom>
              <a:blipFill>
                <a:blip r:embed="rId3"/>
                <a:stretch>
                  <a:fillRect l="-882" r="-827"/>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5CE66BF1-3BF8-4FDF-93CD-30AC6E9BE65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409431" y="3825293"/>
            <a:ext cx="2634148" cy="2602227"/>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A146A86-B0F4-4990-80D5-6B733D0C80BC}"/>
                  </a:ext>
                </a:extLst>
              </p:cNvPr>
              <p:cNvSpPr txBox="1"/>
              <p:nvPr/>
            </p:nvSpPr>
            <p:spPr>
              <a:xfrm>
                <a:off x="4765479" y="5233115"/>
                <a:ext cx="3542580" cy="1015663"/>
              </a:xfrm>
              <a:prstGeom prst="rect">
                <a:avLst/>
              </a:prstGeom>
              <a:noFill/>
            </p:spPr>
            <p:txBody>
              <a:bodyPr wrap="square">
                <a:spAutoFit/>
              </a:bodyPr>
              <a:lstStyle/>
              <a:p>
                <a:pPr algn="ctr"/>
                <a:r>
                  <a:rPr lang="zh-CN"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4.1 </a:t>
                </a:r>
                <a:r>
                  <a:rPr lang="zh-CN"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概率图模型：</a:t>
                </a:r>
                <a:endParaRPr lang="en-US"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14:m>
                  <m:oMath xmlns:m="http://schemas.openxmlformats.org/officeDocument/2006/math">
                    <m:r>
                      <a:rPr lang="en-US" altLang="zh-CN" sz="2000" b="1" i="1" kern="100">
                        <a:effectLst/>
                        <a:latin typeface="Cambria Math" panose="02040503050406030204" pitchFamily="18" charset="0"/>
                        <a:ea typeface="宋体" panose="02010600030101010101" pitchFamily="2" charset="-122"/>
                      </a:rPr>
                      <m:t>𝒑</m:t>
                    </m:r>
                    <m:d>
                      <m:dPr>
                        <m:ctrlPr>
                          <a:rPr lang="zh-CN" altLang="zh-CN" sz="2000" b="1" i="1" kern="100">
                            <a:effectLst/>
                            <a:latin typeface="Cambria Math" panose="02040503050406030204" pitchFamily="18" charset="0"/>
                            <a:ea typeface="Cambria Math" panose="02040503050406030204" pitchFamily="18" charset="0"/>
                          </a:rPr>
                        </m:ctrlPr>
                      </m:dPr>
                      <m:e>
                        <m:r>
                          <a:rPr lang="en-US" altLang="zh-CN" sz="2000" b="1" i="1" kern="100">
                            <a:effectLst/>
                            <a:latin typeface="Cambria Math" panose="02040503050406030204" pitchFamily="18" charset="0"/>
                            <a:ea typeface="宋体" panose="02010600030101010101" pitchFamily="2" charset="-122"/>
                          </a:rPr>
                          <m:t>𝑿</m:t>
                        </m:r>
                        <m:r>
                          <a:rPr lang="en-US" altLang="zh-CN" sz="2000" b="1" i="1" kern="100">
                            <a:effectLst/>
                            <a:latin typeface="Cambria Math" panose="02040503050406030204" pitchFamily="18" charset="0"/>
                            <a:ea typeface="宋体" panose="02010600030101010101" pitchFamily="2" charset="-122"/>
                          </a:rPr>
                          <m:t>,</m:t>
                        </m:r>
                        <m:r>
                          <a:rPr lang="en-US" altLang="zh-CN" sz="2000" b="1" i="1" kern="100">
                            <a:effectLst/>
                            <a:latin typeface="Cambria Math" panose="02040503050406030204" pitchFamily="18" charset="0"/>
                            <a:ea typeface="宋体" panose="02010600030101010101" pitchFamily="2" charset="-122"/>
                          </a:rPr>
                          <m:t>𝒁</m:t>
                        </m:r>
                      </m:e>
                      <m:e>
                        <m:r>
                          <a:rPr lang="en-US" altLang="zh-CN" sz="2000" b="1" i="1" kern="100">
                            <a:effectLst/>
                            <a:latin typeface="Cambria Math" panose="02040503050406030204" pitchFamily="18" charset="0"/>
                            <a:ea typeface="宋体" panose="02010600030101010101" pitchFamily="2" charset="-122"/>
                          </a:rPr>
                          <m:t>𝛉</m:t>
                        </m:r>
                      </m:e>
                    </m:d>
                    <m:r>
                      <a:rPr lang="en-US" altLang="zh-CN" sz="2000" b="1" i="1" kern="100">
                        <a:effectLst/>
                        <a:latin typeface="Cambria Math" panose="02040503050406030204" pitchFamily="18" charset="0"/>
                        <a:ea typeface="宋体" panose="02010600030101010101" pitchFamily="2" charset="-122"/>
                      </a:rPr>
                      <m:t>=</m:t>
                    </m:r>
                    <m:r>
                      <a:rPr lang="en-US" altLang="zh-CN" sz="2000" b="1" i="1" kern="100">
                        <a:effectLst/>
                        <a:latin typeface="Cambria Math" panose="02040503050406030204" pitchFamily="18" charset="0"/>
                        <a:ea typeface="宋体" panose="02010600030101010101" pitchFamily="2" charset="-122"/>
                      </a:rPr>
                      <m:t>𝒑</m:t>
                    </m:r>
                    <m:d>
                      <m:dPr>
                        <m:ctrlPr>
                          <a:rPr lang="zh-CN" altLang="zh-CN" sz="2000" b="1" i="1" kern="100">
                            <a:effectLst/>
                            <a:latin typeface="Cambria Math" panose="02040503050406030204" pitchFamily="18" charset="0"/>
                            <a:ea typeface="Cambria Math" panose="02040503050406030204" pitchFamily="18" charset="0"/>
                          </a:rPr>
                        </m:ctrlPr>
                      </m:dPr>
                      <m:e>
                        <m:r>
                          <a:rPr lang="en-US" altLang="zh-CN" sz="2000" b="1" i="1" kern="100">
                            <a:effectLst/>
                            <a:latin typeface="Cambria Math" panose="02040503050406030204" pitchFamily="18" charset="0"/>
                            <a:ea typeface="宋体" panose="02010600030101010101" pitchFamily="2" charset="-122"/>
                          </a:rPr>
                          <m:t>𝒁</m:t>
                        </m:r>
                      </m:e>
                      <m:e>
                        <m:r>
                          <a:rPr lang="en-US" altLang="zh-CN" sz="2000" b="1" i="1" kern="100">
                            <a:effectLst/>
                            <a:latin typeface="Cambria Math" panose="02040503050406030204" pitchFamily="18" charset="0"/>
                            <a:ea typeface="宋体" panose="02010600030101010101" pitchFamily="2" charset="-122"/>
                          </a:rPr>
                          <m:t>𝛉</m:t>
                        </m:r>
                      </m:e>
                    </m:d>
                    <m:r>
                      <a:rPr lang="en-US" altLang="zh-CN" sz="2000" b="1" i="1" kern="100">
                        <a:effectLst/>
                        <a:latin typeface="Cambria Math" panose="02040503050406030204" pitchFamily="18" charset="0"/>
                        <a:ea typeface="宋体" panose="02010600030101010101" pitchFamily="2" charset="-122"/>
                      </a:rPr>
                      <m:t>𝒑</m:t>
                    </m:r>
                    <m:r>
                      <a:rPr lang="en-US" altLang="zh-CN" sz="2000" b="1" i="1" kern="100">
                        <a:effectLst/>
                        <a:latin typeface="Cambria Math" panose="02040503050406030204" pitchFamily="18" charset="0"/>
                        <a:ea typeface="宋体" panose="02010600030101010101" pitchFamily="2" charset="-122"/>
                      </a:rPr>
                      <m:t>(</m:t>
                    </m:r>
                    <m:r>
                      <a:rPr lang="en-US" altLang="zh-CN" sz="2000" b="1" i="1" kern="100">
                        <a:effectLst/>
                        <a:latin typeface="Cambria Math" panose="02040503050406030204" pitchFamily="18" charset="0"/>
                        <a:ea typeface="宋体" panose="02010600030101010101" pitchFamily="2" charset="-122"/>
                      </a:rPr>
                      <m:t>𝑿</m:t>
                    </m:r>
                    <m:r>
                      <a:rPr lang="en-US" altLang="zh-CN" sz="2000" b="1" i="1" kern="100">
                        <a:effectLst/>
                        <a:latin typeface="Cambria Math" panose="02040503050406030204" pitchFamily="18" charset="0"/>
                        <a:ea typeface="宋体" panose="02010600030101010101" pitchFamily="2" charset="-122"/>
                      </a:rPr>
                      <m:t>|</m:t>
                    </m:r>
                    <m:r>
                      <a:rPr lang="en-US" altLang="zh-CN" sz="2000" b="1" i="1" kern="100">
                        <a:effectLst/>
                        <a:latin typeface="Cambria Math" panose="02040503050406030204" pitchFamily="18" charset="0"/>
                        <a:ea typeface="宋体" panose="02010600030101010101" pitchFamily="2" charset="-122"/>
                      </a:rPr>
                      <m:t>𝒁</m:t>
                    </m:r>
                    <m:r>
                      <a:rPr lang="en-US" altLang="zh-CN" sz="2000" b="1" i="1" kern="100">
                        <a:effectLst/>
                        <a:latin typeface="Cambria Math" panose="02040503050406030204" pitchFamily="18" charset="0"/>
                        <a:ea typeface="宋体" panose="02010600030101010101" pitchFamily="2" charset="-122"/>
                      </a:rPr>
                      <m:t>,</m:t>
                    </m:r>
                    <m:r>
                      <a:rPr lang="en-US" altLang="zh-CN" sz="2000" b="1" i="1" kern="100">
                        <a:effectLst/>
                        <a:latin typeface="Cambria Math" panose="02040503050406030204" pitchFamily="18" charset="0"/>
                        <a:ea typeface="宋体" panose="02010600030101010101" pitchFamily="2" charset="-122"/>
                      </a:rPr>
                      <m:t>𝛉</m:t>
                    </m:r>
                    <m:r>
                      <a:rPr lang="en-US" altLang="zh-CN" sz="2000" b="1" kern="100">
                        <a:effectLst/>
                        <a:latin typeface="Cambria Math" panose="02040503050406030204" pitchFamily="18" charset="0"/>
                        <a:ea typeface="宋体" panose="02010600030101010101" pitchFamily="2" charset="-122"/>
                      </a:rPr>
                      <m:t>)</m:t>
                    </m:r>
                  </m:oMath>
                </a14:m>
                <a:r>
                  <a:rPr lang="zh-CN"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已知观测</a:t>
                </a:r>
                <a:r>
                  <a:rPr lang="en-US"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，估计模型参数</a:t>
                </a:r>
                <a14:m>
                  <m:oMath xmlns:m="http://schemas.openxmlformats.org/officeDocument/2006/math">
                    <m:r>
                      <a:rPr lang="en-US" altLang="zh-CN" sz="2000" b="1" i="1" kern="100">
                        <a:effectLst/>
                        <a:latin typeface="Cambria Math" panose="02040503050406030204" pitchFamily="18" charset="0"/>
                        <a:ea typeface="宋体" panose="02010600030101010101" pitchFamily="2" charset="-122"/>
                      </a:rPr>
                      <m:t>𝛉</m:t>
                    </m:r>
                  </m:oMath>
                </a14:m>
                <a:r>
                  <a:rPr lang="en-US" altLang="zh-CN" sz="20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0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AA146A86-B0F4-4990-80D5-6B733D0C80BC}"/>
                  </a:ext>
                </a:extLst>
              </p:cNvPr>
              <p:cNvSpPr txBox="1">
                <a:spLocks noRot="1" noChangeAspect="1" noMove="1" noResize="1" noEditPoints="1" noAdjustHandles="1" noChangeArrowheads="1" noChangeShapeType="1" noTextEdit="1"/>
              </p:cNvSpPr>
              <p:nvPr/>
            </p:nvSpPr>
            <p:spPr>
              <a:xfrm>
                <a:off x="4765479" y="5233115"/>
                <a:ext cx="3542580" cy="1015663"/>
              </a:xfrm>
              <a:prstGeom prst="rect">
                <a:avLst/>
              </a:prstGeom>
              <a:blipFill>
                <a:blip r:embed="rId5"/>
                <a:stretch>
                  <a:fillRect l="-3787" t="-2994" r="-5336" b="-95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97824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05770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4.3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——EM</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zh-CN" sz="2400" kern="100" dirty="0">
                  <a:effectLst/>
                  <a:latin typeface="微软雅黑" panose="020B0503020204020204" pitchFamily="34" charset="-122"/>
                  <a:ea typeface="微软雅黑" panose="020B0503020204020204" pitchFamily="34" charset="-122"/>
                </a:endParaRPr>
              </a:p>
              <a:p>
                <a:pPr>
                  <a:lnSpc>
                    <a:spcPct val="130000"/>
                  </a:lnSpc>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直接最优化似然</a:t>
                </a:r>
                <a14:m>
                  <m:oMath xmlns:m="http://schemas.openxmlformats.org/officeDocument/2006/math">
                    <m:r>
                      <a:rPr lang="en-US" altLang="zh-CN" sz="2400" b="1" i="1">
                        <a:latin typeface="Cambria Math" panose="02040503050406030204" pitchFamily="18" charset="0"/>
                      </a:rPr>
                      <m:t>𝐩</m:t>
                    </m:r>
                    <m:r>
                      <a:rPr lang="en-US" altLang="zh-CN" sz="2400" b="1">
                        <a:latin typeface="Cambria Math" panose="02040503050406030204" pitchFamily="18" charset="0"/>
                      </a:rPr>
                      <m:t>(</m:t>
                    </m:r>
                    <m:r>
                      <a:rPr lang="en-US" altLang="zh-CN" sz="2400" b="1" i="1">
                        <a:latin typeface="Cambria Math" panose="02040503050406030204" pitchFamily="18" charset="0"/>
                      </a:rPr>
                      <m:t>𝐗</m:t>
                    </m:r>
                    <m:r>
                      <a:rPr lang="en-US" altLang="zh-CN" sz="2400" b="1">
                        <a:latin typeface="Cambria Math" panose="02040503050406030204" pitchFamily="18" charset="0"/>
                      </a:rPr>
                      <m:t> | </m:t>
                    </m:r>
                    <m:r>
                      <a:rPr lang="en-US" altLang="zh-CN" sz="2400" b="1" i="1">
                        <a:latin typeface="Cambria Math" panose="02040503050406030204" pitchFamily="18" charset="0"/>
                      </a:rPr>
                      <m:t>𝛉</m:t>
                    </m:r>
                    <m:r>
                      <a:rPr lang="en-US" altLang="zh-CN" sz="2400" b="1">
                        <a:latin typeface="Cambria Math" panose="02040503050406030204" pitchFamily="18" charset="0"/>
                      </a:rPr>
                      <m:t>)</m:t>
                    </m:r>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比较困难，通常最优化完整数据似然函数</a:t>
                </a:r>
                <a14:m>
                  <m:oMath xmlns:m="http://schemas.openxmlformats.org/officeDocument/2006/math">
                    <m:r>
                      <a:rPr lang="en-US" altLang="zh-CN" sz="2400" b="1" i="1">
                        <a:latin typeface="Cambria Math" panose="02040503050406030204" pitchFamily="18" charset="0"/>
                      </a:rPr>
                      <m:t>𝐩</m:t>
                    </m:r>
                    <m:r>
                      <a:rPr lang="en-US" altLang="zh-CN" sz="2400" b="1">
                        <a:latin typeface="Cambria Math" panose="02040503050406030204" pitchFamily="18" charset="0"/>
                      </a:rPr>
                      <m:t>(</m:t>
                    </m:r>
                    <m:r>
                      <a:rPr lang="en-US" altLang="zh-CN" sz="2400" b="1" i="1">
                        <a:latin typeface="Cambria Math" panose="02040503050406030204" pitchFamily="18" charset="0"/>
                      </a:rPr>
                      <m:t>𝐗</m:t>
                    </m:r>
                    <m:r>
                      <a:rPr lang="en-US" altLang="zh-CN" sz="2400" b="1">
                        <a:latin typeface="Cambria Math" panose="02040503050406030204" pitchFamily="18" charset="0"/>
                      </a:rPr>
                      <m:t> , </m:t>
                    </m:r>
                    <m:r>
                      <a:rPr lang="en-US" altLang="zh-CN" sz="2400" b="1" i="1">
                        <a:latin typeface="Cambria Math" panose="02040503050406030204" pitchFamily="18" charset="0"/>
                      </a:rPr>
                      <m:t>𝐙</m:t>
                    </m:r>
                    <m:r>
                      <a:rPr lang="en-US" altLang="zh-CN" sz="2400" b="1">
                        <a:latin typeface="Cambria Math" panose="02040503050406030204" pitchFamily="18" charset="0"/>
                      </a:rPr>
                      <m:t> | </m:t>
                    </m:r>
                    <m:r>
                      <a:rPr lang="en-US" altLang="zh-CN" sz="2400" b="1" i="1">
                        <a:latin typeface="Cambria Math" panose="02040503050406030204" pitchFamily="18" charset="0"/>
                      </a:rPr>
                      <m:t>𝛉</m:t>
                    </m:r>
                    <m:r>
                      <a:rPr lang="en-US" altLang="zh-CN" sz="2400" b="1">
                        <a:latin typeface="Cambria Math" panose="02040503050406030204" pitchFamily="18" charset="0"/>
                      </a:rPr>
                      <m:t>)</m:t>
                    </m:r>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相对容易。为此，引入一个定义在隐含变量上的分布</a:t>
                </a:r>
                <a14:m>
                  <m:oMath xmlns:m="http://schemas.openxmlformats.org/officeDocument/2006/math">
                    <m:r>
                      <a:rPr lang="en-US" altLang="zh-CN" sz="2400" b="1" i="1">
                        <a:latin typeface="Cambria Math" panose="02040503050406030204" pitchFamily="18" charset="0"/>
                      </a:rPr>
                      <m:t>𝐪</m:t>
                    </m:r>
                    <m:r>
                      <a:rPr lang="en-US" altLang="zh-CN" sz="2400" b="1">
                        <a:latin typeface="Cambria Math" panose="02040503050406030204" pitchFamily="18" charset="0"/>
                      </a:rPr>
                      <m:t>(</m:t>
                    </m:r>
                    <m:r>
                      <a:rPr lang="en-US" altLang="zh-CN" sz="2400" b="1" i="1">
                        <a:latin typeface="Cambria Math" panose="02040503050406030204" pitchFamily="18" charset="0"/>
                      </a:rPr>
                      <m:t>𝐙</m:t>
                    </m:r>
                    <m:r>
                      <a:rPr lang="en-US" altLang="zh-CN" sz="2400" b="1">
                        <a:latin typeface="Cambria Math" panose="02040503050406030204" pitchFamily="18" charset="0"/>
                      </a:rPr>
                      <m:t>)</m:t>
                    </m:r>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。由以上预备知识可得，对任意的</a:t>
                </a:r>
                <a14:m>
                  <m:oMath xmlns:m="http://schemas.openxmlformats.org/officeDocument/2006/math">
                    <m:r>
                      <a:rPr lang="en-US" altLang="zh-CN" sz="2400" b="1" i="1">
                        <a:latin typeface="Cambria Math" panose="02040503050406030204" pitchFamily="18" charset="0"/>
                      </a:rPr>
                      <m:t>𝐪</m:t>
                    </m:r>
                    <m:r>
                      <a:rPr lang="en-US" altLang="zh-CN" sz="2400" b="1">
                        <a:latin typeface="Cambria Math" panose="02040503050406030204" pitchFamily="18" charset="0"/>
                      </a:rPr>
                      <m:t>(</m:t>
                    </m:r>
                    <m:r>
                      <a:rPr lang="en-US" altLang="zh-CN" sz="2400" b="1" i="1">
                        <a:latin typeface="Cambria Math" panose="02040503050406030204" pitchFamily="18" charset="0"/>
                      </a:rPr>
                      <m:t>𝐙</m:t>
                    </m:r>
                    <m:r>
                      <a:rPr lang="en-US" altLang="zh-CN" sz="2400" b="1">
                        <a:latin typeface="Cambria Math" panose="02040503050406030204" pitchFamily="18" charset="0"/>
                      </a:rPr>
                      <m:t>)</m:t>
                    </m:r>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，下面的分解成立</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𝒍𝒐𝒈</m:t>
                          </m:r>
                        </m:fName>
                        <m:e>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 | </m:t>
                          </m:r>
                          <m:r>
                            <a:rPr lang="en-US" altLang="zh-CN" sz="2400" b="1" i="1">
                              <a:latin typeface="Cambria Math" panose="02040503050406030204" pitchFamily="18" charset="0"/>
                            </a:rPr>
                            <m:t>𝜽</m:t>
                          </m:r>
                          <m:r>
                            <a:rPr lang="en-US" altLang="zh-CN" sz="2400" b="1" i="1">
                              <a:latin typeface="Cambria Math" panose="02040503050406030204" pitchFamily="18" charset="0"/>
                            </a:rPr>
                            <m:t>)</m:t>
                          </m:r>
                        </m:e>
                      </m:func>
                      <m:r>
                        <a:rPr lang="en-US" altLang="zh-CN" sz="2400" b="1" i="1">
                          <a:latin typeface="Cambria Math" panose="02040503050406030204" pitchFamily="18" charset="0"/>
                        </a:rPr>
                        <m:t>=</m:t>
                      </m:r>
                      <m:r>
                        <a:rPr lang="en-US" altLang="zh-CN" sz="2400" b="1" i="1">
                          <a:latin typeface="Cambria Math" panose="02040503050406030204" pitchFamily="18" charset="0"/>
                        </a:rPr>
                        <m:t>𝑬𝑳𝑩𝑶</m:t>
                      </m:r>
                      <m:r>
                        <a:rPr lang="en-US" altLang="zh-CN" sz="2400" b="1" i="1">
                          <a:latin typeface="Cambria Math" panose="02040503050406030204" pitchFamily="18" charset="0"/>
                        </a:rPr>
                        <m:t>(</m:t>
                      </m:r>
                      <m:r>
                        <a:rPr lang="en-US" altLang="zh-CN" sz="2400" b="1" i="1">
                          <a:latin typeface="Cambria Math" panose="02040503050406030204" pitchFamily="18" charset="0"/>
                        </a:rPr>
                        <m:t>𝒒</m:t>
                      </m:r>
                      <m:r>
                        <a:rPr lang="en-US" altLang="zh-CN" sz="2400" b="1" i="1">
                          <a:latin typeface="Cambria Math" panose="02040503050406030204" pitchFamily="18" charset="0"/>
                        </a:rPr>
                        <m:t>,</m:t>
                      </m:r>
                      <m:r>
                        <a:rPr lang="en-US" altLang="zh-CN" sz="2400" b="1" i="1">
                          <a:latin typeface="Cambria Math" panose="02040503050406030204" pitchFamily="18" charset="0"/>
                        </a:rPr>
                        <m:t>𝜽</m:t>
                      </m:r>
                      <m:r>
                        <a:rPr lang="en-US" altLang="zh-CN" sz="2400" b="1" i="1">
                          <a:latin typeface="Cambria Math" panose="02040503050406030204" pitchFamily="18" charset="0"/>
                        </a:rPr>
                        <m:t>)+</m:t>
                      </m:r>
                      <m:r>
                        <a:rPr lang="en-US" altLang="zh-CN" sz="2400" b="1" i="1">
                          <a:latin typeface="Cambria Math" panose="02040503050406030204" pitchFamily="18" charset="0"/>
                        </a:rPr>
                        <m:t>𝑲𝑳</m:t>
                      </m:r>
                      <m:r>
                        <a:rPr lang="en-US" altLang="zh-CN" sz="2400" b="1" i="1">
                          <a:latin typeface="Cambria Math" panose="02040503050406030204" pitchFamily="18" charset="0"/>
                        </a:rPr>
                        <m:t>(</m:t>
                      </m:r>
                      <m:r>
                        <a:rPr lang="en-US" altLang="zh-CN" sz="2400" b="1" i="1">
                          <a:latin typeface="Cambria Math" panose="02040503050406030204" pitchFamily="18" charset="0"/>
                        </a:rPr>
                        <m:t>𝒒</m:t>
                      </m:r>
                      <m:r>
                        <a:rPr lang="en-US" altLang="zh-CN" sz="2400" b="1" i="1">
                          <a:latin typeface="Cambria Math" panose="02040503050406030204" pitchFamily="18" charset="0"/>
                        </a:rPr>
                        <m:t> || </m:t>
                      </m:r>
                      <m:r>
                        <a:rPr lang="en-US" altLang="zh-CN" sz="2400" b="1" i="1">
                          <a:latin typeface="Cambria Math" panose="02040503050406030204" pitchFamily="18" charset="0"/>
                        </a:rPr>
                        <m:t>𝒑</m:t>
                      </m:r>
                      <m:r>
                        <a:rPr lang="en-US" altLang="zh-CN" sz="2400" b="1" i="1">
                          <a:latin typeface="Cambria Math" panose="02040503050406030204" pitchFamily="18" charset="0"/>
                        </a:rPr>
                        <m:t>) </m:t>
                      </m:r>
                    </m:oMath>
                  </m:oMathPara>
                </a14:m>
                <a:endParaRPr lang="zh-CN" altLang="zh-CN" sz="2400" i="1" dirty="0">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其中， </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00000"/>
                  </a:lnSpc>
                  <a:buNone/>
                </a:pPr>
                <a14:m>
                  <m:oMathPara xmlns:m="http://schemas.openxmlformats.org/officeDocument/2006/math">
                    <m:oMathParaPr>
                      <m:jc m:val="centerGroup"/>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𝑬𝑳𝑩𝑶</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nary>
                        <m:naryPr>
                          <m:chr m:val="∑"/>
                          <m:limLoc m:val="undOvr"/>
                          <m:supHide m:val="on"/>
                          <m:ctrlPr>
                            <a:rPr lang="zh-CN" altLang="zh-CN" sz="2400" b="1" i="1" kern="100">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rPr>
                            <m:t>𝒁</m:t>
                          </m:r>
                        </m:sub>
                        <m:sup/>
                        <m:e>
                          <m:r>
                            <a:rPr lang="en-US" altLang="zh-CN" sz="2400" b="1" i="1" kern="100">
                              <a:effectLst/>
                              <a:latin typeface="Cambria Math" panose="02040503050406030204" pitchFamily="18" charset="0"/>
                              <a:ea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𝒍𝒐𝒈</m:t>
                              </m:r>
                            </m:fName>
                            <m:e>
                              <m:d>
                                <m:dPr>
                                  <m:begChr m:val="{"/>
                                  <m:endChr m:val="}"/>
                                  <m:ctrlPr>
                                    <a:rPr lang="zh-CN" altLang="zh-CN" sz="2400" b="1" i="1" kern="100">
                                      <a:effectLst/>
                                      <a:latin typeface="Cambria Math" panose="02040503050406030204" pitchFamily="18" charset="0"/>
                                      <a:ea typeface="Cambria Math" panose="02040503050406030204" pitchFamily="18" charset="0"/>
                                    </a:rPr>
                                  </m:ctrlPr>
                                </m:dPr>
                                <m:e>
                                  <m:f>
                                    <m:fPr>
                                      <m:ctrlPr>
                                        <a:rPr lang="zh-CN" altLang="zh-CN" sz="2400" b="1" i="1" kern="100">
                                          <a:effectLst/>
                                          <a:latin typeface="Cambria Math" panose="02040503050406030204" pitchFamily="18" charset="0"/>
                                          <a:ea typeface="Cambria Math" panose="02040503050406030204" pitchFamily="18" charset="0"/>
                                        </a:rPr>
                                      </m:ctrlPr>
                                    </m:fPr>
                                    <m:num>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num>
                                    <m:den>
                                      <m:r>
                                        <a:rPr lang="en-US" altLang="zh-CN" sz="2400" b="1" i="1" kern="100">
                                          <a:effectLst/>
                                          <a:latin typeface="Cambria Math" panose="02040503050406030204" pitchFamily="18" charset="0"/>
                                          <a:ea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m:t>
                                      </m:r>
                                    </m:den>
                                  </m:f>
                                </m:e>
                              </m:d>
                            </m:e>
                          </m:func>
                        </m:e>
                      </m:nary>
                      <m:r>
                        <a:rPr lang="en-US" altLang="zh-CN" sz="2400" b="1" i="1" kern="100">
                          <a:effectLst/>
                          <a:latin typeface="Cambria Math" panose="02040503050406030204" pitchFamily="18" charset="0"/>
                          <a:ea typeface="宋体" panose="02010600030101010101" pitchFamily="2" charset="-122"/>
                        </a:rPr>
                        <m:t>  </m:t>
                      </m:r>
                    </m:oMath>
                  </m:oMathPara>
                </a14:m>
                <a:endParaRPr lang="zh-CN" altLang="zh-CN" sz="2400"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𝑲𝑳</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pHide m:val="on"/>
                          <m:ctrlPr>
                            <a:rPr lang="zh-CN" altLang="zh-CN" sz="2400" b="1" i="1">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sub>
                        <m:sup/>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400" b="1" i="1">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𝒍𝒐𝒈</m:t>
                              </m:r>
                            </m:fName>
                            <m:e>
                              <m:d>
                                <m:dPr>
                                  <m:begChr m:val="{"/>
                                  <m:endChr m:val="}"/>
                                  <m:ctrlPr>
                                    <a:rPr lang="zh-CN" altLang="zh-CN" sz="2400" b="1" i="1">
                                      <a:effectLst/>
                                      <a:latin typeface="Cambria Math" panose="02040503050406030204" pitchFamily="18" charset="0"/>
                                      <a:ea typeface="Cambria Math" panose="02040503050406030204" pitchFamily="18" charset="0"/>
                                    </a:rPr>
                                  </m:ctrlPr>
                                </m:dPr>
                                <m:e>
                                  <m:f>
                                    <m:fPr>
                                      <m:ctrlPr>
                                        <a:rPr lang="zh-CN" altLang="zh-CN" sz="2400" b="1" i="1">
                                          <a:effectLst/>
                                          <a:latin typeface="Cambria Math" panose="02040503050406030204" pitchFamily="18" charset="0"/>
                                          <a:ea typeface="Cambria Math" panose="02040503050406030204" pitchFamily="18" charset="0"/>
                                        </a:rPr>
                                      </m:ctrlPr>
                                    </m:fPr>
                                    <m:num>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𝜽</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den>
                                  </m:f>
                                </m:e>
                              </m:d>
                            </m:e>
                          </m:func>
                        </m:e>
                      </m:nary>
                    </m:oMath>
                  </m:oMathPara>
                </a14:m>
                <a:endParaRPr lang="zh-CN"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057709" cy="5117283"/>
              </a:xfrm>
              <a:prstGeom prst="rect">
                <a:avLst/>
              </a:prstGeom>
              <a:blipFill>
                <a:blip r:embed="rId3"/>
                <a:stretch>
                  <a:fillRect l="-882" r="-3583"/>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983877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05770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4.3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——EM</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zh-CN" sz="2400" kern="100" dirty="0">
                  <a:effectLst/>
                  <a:latin typeface="微软雅黑" panose="020B0503020204020204" pitchFamily="34" charset="-122"/>
                  <a:ea typeface="微软雅黑" panose="020B0503020204020204" pitchFamily="34" charset="-122"/>
                </a:endParaRPr>
              </a:p>
              <a:p>
                <a:pPr>
                  <a:lnSpc>
                    <a:spcPct val="13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最大化对数边际似然</a:t>
                </a:r>
                <a14:m>
                  <m:oMath xmlns:m="http://schemas.openxmlformats.org/officeDocument/2006/math">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𝒍𝒐𝒈</m:t>
                        </m:r>
                      </m:fName>
                      <m:e>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𝒙</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e>
                    </m:func>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的过程可以转化为最大化下界</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的过程。这又可分解为两个步骤</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(1)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寻找近似分布</a:t>
                </a:r>
                <a14:m>
                  <m:oMath xmlns:m="http://schemas.openxmlformats.org/officeDocument/2006/math">
                    <m:r>
                      <a:rPr lang="en-US" altLang="zh-CN" sz="2400" b="1"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𝒒</m:t>
                    </m:r>
                    <m:r>
                      <a:rPr lang="en-US" altLang="zh-CN" sz="2400" b="1"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𝒛</m:t>
                    </m:r>
                    <m:r>
                      <a:rPr lang="en-US" altLang="zh-CN" sz="2400" b="1"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提升</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𝑬𝑳𝑩𝑶</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𝒙</m:t>
                    </m:r>
                    <m:r>
                      <a:rPr lang="en-US" altLang="zh-CN" sz="2400" b="1" i="1" kern="100">
                        <a:effectLst/>
                        <a:latin typeface="Cambria Math" panose="02040503050406030204" pitchFamily="18" charset="0"/>
                        <a:ea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，使得</a:t>
                </a:r>
                <a14:m>
                  <m:oMath xmlns:m="http://schemas.openxmlformats.org/officeDocument/2006/math">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𝒍𝒐𝒈</m:t>
                        </m:r>
                      </m:fName>
                      <m:e>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𝒙</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e>
                    </m:func>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𝑬𝑳𝑩𝑶</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𝒙</m:t>
                    </m:r>
                    <m:r>
                      <a:rPr lang="en-US" altLang="zh-CN" sz="2400" b="1" i="1" kern="100">
                        <a:effectLst/>
                        <a:latin typeface="Cambria Math" panose="02040503050406030204" pitchFamily="18" charset="0"/>
                        <a:ea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(2)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寻找参数</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𝜽</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最大化</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𝑬𝑳𝑩𝑶</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𝒙</m:t>
                    </m:r>
                    <m:r>
                      <a:rPr lang="en-US" altLang="zh-CN" sz="2400" b="1" i="1" kern="100">
                        <a:effectLst/>
                        <a:latin typeface="Cambria Math" panose="02040503050406030204" pitchFamily="18" charset="0"/>
                        <a:ea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oMath>
                </a14:m>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重复以上两个步骤，直到收敛为止。这就是期望最大化</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(Expectation Maximum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endParaRPr lang="zh-CN"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057709" cy="5117283"/>
              </a:xfrm>
              <a:prstGeom prst="rect">
                <a:avLst/>
              </a:prstGeom>
              <a:blipFill>
                <a:blip r:embed="rId3"/>
                <a:stretch>
                  <a:fillRect l="-882" r="-3638"/>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665950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05770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4.3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——EM</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zh-CN" sz="2400" kern="100" dirty="0">
                  <a:effectLst/>
                  <a:latin typeface="微软雅黑" panose="020B0503020204020204" pitchFamily="34" charset="-122"/>
                  <a:ea typeface="微软雅黑" panose="020B0503020204020204" pitchFamily="34" charset="-122"/>
                </a:endParaRPr>
              </a:p>
              <a:p>
                <a:pPr marL="0" indent="-342900">
                  <a:lnSpc>
                    <a:spcPct val="13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在步骤（</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）中，当</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与后验概率分布</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𝛉</m:t>
                    </m:r>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相等时，使得</a:t>
                </a:r>
                <a14:m>
                  <m:oMath xmlns:m="http://schemas.openxmlformats.org/officeDocument/2006/math">
                    <m:r>
                      <a:rPr lang="en-US" altLang="zh-CN" sz="2400" b="1"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𝑲𝑳</m:t>
                    </m:r>
                    <m:r>
                      <a:rPr lang="en-US" altLang="zh-CN" sz="2400" b="1"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err="1">
                        <a:effectLst/>
                        <a:latin typeface="Cambria Math" panose="02040503050406030204" pitchFamily="18" charset="0"/>
                        <a:ea typeface="微软雅黑" panose="020B0503020204020204" pitchFamily="34" charset="-122"/>
                        <a:cs typeface="Times New Roman" panose="02020603050405020304" pitchFamily="18" charset="0"/>
                      </a:rPr>
                      <m:t>𝒒</m:t>
                    </m:r>
                    <m:r>
                      <a:rPr lang="en-US" altLang="zh-CN" sz="2400" b="1" i="1" kern="100" dirty="0" err="1">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err="1">
                        <a:effectLst/>
                        <a:latin typeface="Cambria Math" panose="02040503050406030204" pitchFamily="18" charset="0"/>
                        <a:ea typeface="微软雅黑" panose="020B0503020204020204" pitchFamily="34" charset="-122"/>
                        <a:cs typeface="Times New Roman" panose="02020603050405020304" pitchFamily="18" charset="0"/>
                      </a:rPr>
                      <m:t>𝒑</m:t>
                    </m:r>
                    <m:r>
                      <a:rPr lang="en-US" altLang="zh-CN" sz="2400" b="1" i="1" kern="100" dirty="0">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effectLst/>
                        <a:latin typeface="Cambria Math" panose="02040503050406030204" pitchFamily="18" charset="0"/>
                        <a:ea typeface="微软雅黑" panose="020B0503020204020204" pitchFamily="34" charset="-122"/>
                        <a:cs typeface="Times New Roman" panose="02020603050405020304" pitchFamily="18" charset="0"/>
                      </a:rPr>
                      <m:t>𝟎</m:t>
                    </m:r>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从而使</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等于数据似然，对应的操作是</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rPr>
                        </m:ctrlPr>
                      </m:dPr>
                      <m:e>
                        <m:r>
                          <a:rPr lang="en-US" altLang="zh-CN" sz="2400" b="1" i="1" kern="100">
                            <a:effectLst/>
                            <a:latin typeface="Cambria Math" panose="02040503050406030204" pitchFamily="18" charset="0"/>
                            <a:ea typeface="宋体" panose="02010600030101010101" pitchFamily="2" charset="-122"/>
                          </a:rPr>
                          <m:t>𝒁</m:t>
                        </m:r>
                      </m:e>
                    </m:d>
                    <m:r>
                      <a:rPr lang="en-US" altLang="zh-CN" sz="2400" b="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 , </m:t>
                    </m:r>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𝜽</m:t>
                        </m:r>
                      </m:e>
                      <m:sup>
                        <m:r>
                          <a:rPr lang="zh-CN" altLang="zh-CN" sz="2400" b="1" i="1" kern="100">
                            <a:effectLst/>
                            <a:latin typeface="Cambria Math" panose="02040503050406030204" pitchFamily="18" charset="0"/>
                            <a:ea typeface="宋体" panose="02010600030101010101" pitchFamily="2" charset="-122"/>
                          </a:rPr>
                          <m:t>旧</m:t>
                        </m:r>
                      </m:sup>
                    </m:sSup>
                    <m:r>
                      <a:rPr lang="en-US" altLang="zh-CN" sz="2400" b="1" i="1" kern="100">
                        <a:effectLst/>
                        <a:latin typeface="Cambria Math" panose="02040503050406030204" pitchFamily="18" charset="0"/>
                        <a:ea typeface="宋体" panose="02010600030101010101" pitchFamily="2" charset="-122"/>
                      </a:rPr>
                      <m:t>)</m:t>
                    </m:r>
                  </m:oMath>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0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于是，</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变为：</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l">
                  <a:lnSpc>
                    <a:spcPct val="100000"/>
                  </a:lnSpc>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zh-CN" sz="2400" b="1" i="1" kern="100">
                              <a:effectLst/>
                              <a:latin typeface="Cambria Math" panose="02040503050406030204" pitchFamily="18" charset="0"/>
                              <a:ea typeface="Cambria Math" panose="02040503050406030204" pitchFamily="18" charset="0"/>
                            </a:rPr>
                          </m:ctrlPr>
                        </m:mPr>
                        <m:mr>
                          <m:e>
                            <m:r>
                              <a:rPr lang="en-US" altLang="zh-CN" sz="2400" b="1" i="1" kern="100">
                                <a:effectLst/>
                                <a:latin typeface="Cambria Math" panose="02040503050406030204" pitchFamily="18" charset="0"/>
                                <a:ea typeface="宋体" panose="02010600030101010101" pitchFamily="2" charset="-122"/>
                              </a:rPr>
                              <m:t>𝑬𝑳𝑩𝑶</m:t>
                            </m:r>
                            <m:d>
                              <m:dPr>
                                <m:ctrlPr>
                                  <a:rPr lang="zh-CN" altLang="zh-CN" sz="2400" b="1" i="1" kern="100">
                                    <a:effectLst/>
                                    <a:latin typeface="Cambria Math" panose="02040503050406030204" pitchFamily="18" charset="0"/>
                                    <a:ea typeface="Cambria Math" panose="02040503050406030204" pitchFamily="18" charset="0"/>
                                  </a:rPr>
                                </m:ctrlPr>
                              </m:dPr>
                              <m:e>
                                <m:r>
                                  <a:rPr lang="en-US" altLang="zh-CN" sz="2400" b="1" i="1" kern="100">
                                    <a:effectLst/>
                                    <a:latin typeface="Cambria Math" panose="02040503050406030204" pitchFamily="18" charset="0"/>
                                    <a:ea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𝒙</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𝜽</m:t>
                                </m:r>
                              </m:e>
                            </m:d>
                            <m:r>
                              <a:rPr lang="en-US" altLang="zh-CN" sz="2400" b="1" i="1" kern="100">
                                <a:effectLst/>
                                <a:latin typeface="Cambria Math" panose="02040503050406030204" pitchFamily="18" charset="0"/>
                                <a:ea typeface="宋体" panose="02010600030101010101" pitchFamily="2" charset="-122"/>
                              </a:rPr>
                              <m:t>=</m:t>
                            </m:r>
                            <m:nary>
                              <m:naryPr>
                                <m:chr m:val="∑"/>
                                <m:limLoc m:val="undOvr"/>
                                <m:supHide m:val="on"/>
                                <m:ctrlPr>
                                  <a:rPr lang="zh-CN" altLang="zh-CN" sz="2400" b="1" i="1" kern="100">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rPr>
                                  <m:t>𝒁</m:t>
                                </m:r>
                              </m:sub>
                              <m:sup/>
                              <m:e>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𝜽</m:t>
                                    </m:r>
                                  </m:e>
                                  <m:sup>
                                    <m:r>
                                      <a:rPr lang="zh-CN" altLang="zh-CN" sz="2400" b="1" i="1" kern="100">
                                        <a:effectLst/>
                                        <a:latin typeface="Cambria Math" panose="02040503050406030204" pitchFamily="18" charset="0"/>
                                        <a:ea typeface="宋体" panose="02010600030101010101" pitchFamily="2" charset="-122"/>
                                      </a:rPr>
                                      <m:t>旧</m:t>
                                    </m:r>
                                  </m:sup>
                                </m:sSup>
                                <m:r>
                                  <a:rPr lang="en-US" altLang="zh-CN" sz="2400" b="1" i="1" kern="100">
                                    <a:effectLst/>
                                    <a:latin typeface="Cambria Math" panose="02040503050406030204" pitchFamily="18" charset="0"/>
                                    <a:ea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𝒍𝒐𝒈</m:t>
                                    </m:r>
                                  </m:fName>
                                  <m:e>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e>
                                </m:func>
                              </m:e>
                            </m:nary>
                          </m:e>
                        </m:mr>
                        <m:mr>
                          <m:e>
                            <m:r>
                              <a:rPr lang="en-US" altLang="zh-CN" sz="2400" b="1" kern="100" smtClean="0">
                                <a:effectLst/>
                                <a:latin typeface="Cambria Math" panose="02040503050406030204" pitchFamily="18" charset="0"/>
                                <a:ea typeface="微软雅黑" panose="020B0503020204020204" pitchFamily="34" charset="-122"/>
                                <a:cs typeface="微软雅黑" panose="020B0503020204020204" pitchFamily="34" charset="-122"/>
                              </a:rPr>
                              <m:t>                                            </m:t>
                            </m:r>
                            <m:r>
                              <a:rPr lang="zh-CN" altLang="en-US" sz="2400" b="1" i="1" kern="100">
                                <a:effectLst/>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supHide m:val="on"/>
                                <m:ctrlPr>
                                  <a:rPr lang="zh-CN" altLang="zh-CN" sz="2400" b="1" i="1" kern="100">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rPr>
                                  <m:t>𝒁</m:t>
                                </m:r>
                              </m:sub>
                              <m:sup/>
                              <m:e>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𝜽</m:t>
                                    </m:r>
                                  </m:e>
                                  <m:sup>
                                    <m:r>
                                      <a:rPr lang="zh-CN" altLang="zh-CN" sz="2400" b="1" i="1" kern="100">
                                        <a:effectLst/>
                                        <a:latin typeface="Cambria Math" panose="02040503050406030204" pitchFamily="18" charset="0"/>
                                        <a:ea typeface="宋体" panose="02010600030101010101" pitchFamily="2" charset="-122"/>
                                      </a:rPr>
                                      <m:t>旧</m:t>
                                    </m:r>
                                  </m:sup>
                                </m:sSup>
                                <m:r>
                                  <a:rPr lang="en-US" altLang="zh-CN" sz="2400" b="1" i="1" kern="100">
                                    <a:effectLst/>
                                    <a:latin typeface="Cambria Math" panose="02040503050406030204" pitchFamily="18" charset="0"/>
                                    <a:ea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𝒍𝒐𝒈</m:t>
                                    </m:r>
                                  </m:fName>
                                  <m:e>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𝜽</m:t>
                                        </m:r>
                                      </m:e>
                                      <m:sup>
                                        <m:r>
                                          <a:rPr lang="zh-CN" altLang="zh-CN" sz="2400" b="1" i="1" kern="100">
                                            <a:effectLst/>
                                            <a:latin typeface="Cambria Math" panose="02040503050406030204" pitchFamily="18" charset="0"/>
                                            <a:ea typeface="宋体" panose="02010600030101010101" pitchFamily="2" charset="-122"/>
                                          </a:rPr>
                                          <m:t>旧</m:t>
                                        </m:r>
                                      </m:sup>
                                    </m:sSup>
                                    <m:r>
                                      <a:rPr lang="en-US" altLang="zh-CN" sz="2400" b="1" i="1" kern="100">
                                        <a:effectLst/>
                                        <a:latin typeface="Cambria Math" panose="02040503050406030204" pitchFamily="18" charset="0"/>
                                        <a:ea typeface="宋体" panose="02010600030101010101" pitchFamily="2" charset="-122"/>
                                      </a:rPr>
                                      <m:t>)</m:t>
                                    </m:r>
                                  </m:e>
                                </m:func>
                              </m:e>
                            </m:nary>
                          </m:e>
                        </m:mr>
                      </m:m>
                      <m:r>
                        <a:rPr lang="en-US" altLang="zh-CN" sz="2400" b="1" i="1" kern="100">
                          <a:effectLst/>
                          <a:latin typeface="Cambria Math" panose="02040503050406030204" pitchFamily="18" charset="0"/>
                          <a:ea typeface="宋体" panose="02010600030101010101" pitchFamily="2" charset="-122"/>
                        </a:rPr>
                        <m:t>          </m:t>
                      </m:r>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400" b="1" kern="100">
                          <a:effectLst/>
                          <a:latin typeface="Cambria Math" panose="02040503050406030204" pitchFamily="18" charset="0"/>
                          <a:ea typeface="宋体" panose="02010600030101010101" pitchFamily="2" charset="-122"/>
                        </a:rPr>
                        <m:t>                                               =</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latin typeface="Cambria Math" panose="02040503050406030204" pitchFamily="18" charset="0"/>
                              <a:ea typeface="宋体" panose="02010600030101010101" pitchFamily="2" charset="-122"/>
                            </a:rPr>
                            <m:t>𝒑</m:t>
                          </m:r>
                          <m:r>
                            <a:rPr lang="en-US" altLang="zh-CN" sz="2400" b="1" i="1" kern="100">
                              <a:latin typeface="Cambria Math" panose="02040503050406030204" pitchFamily="18" charset="0"/>
                              <a:ea typeface="宋体" panose="02010600030101010101" pitchFamily="2" charset="-122"/>
                            </a:rPr>
                            <m:t>(</m:t>
                          </m:r>
                          <m:r>
                            <a:rPr lang="en-US" altLang="zh-CN" sz="2400" b="1" i="1" kern="100">
                              <a:latin typeface="Cambria Math" panose="02040503050406030204" pitchFamily="18" charset="0"/>
                              <a:ea typeface="宋体" panose="02010600030101010101" pitchFamily="2" charset="-122"/>
                            </a:rPr>
                            <m:t>𝒁</m:t>
                          </m:r>
                          <m:r>
                            <a:rPr lang="en-US" altLang="zh-CN" sz="2400" b="1" i="1" kern="100">
                              <a:latin typeface="Cambria Math" panose="02040503050406030204" pitchFamily="18" charset="0"/>
                              <a:ea typeface="宋体" panose="02010600030101010101" pitchFamily="2" charset="-122"/>
                            </a:rPr>
                            <m:t> | </m:t>
                          </m:r>
                          <m:r>
                            <a:rPr lang="en-US" altLang="zh-CN" sz="2400" b="1" i="1" kern="100">
                              <a:latin typeface="Cambria Math" panose="02040503050406030204" pitchFamily="18" charset="0"/>
                              <a:ea typeface="宋体" panose="02010600030101010101" pitchFamily="2" charset="-122"/>
                            </a:rPr>
                            <m:t>𝑿</m:t>
                          </m:r>
                          <m:r>
                            <a:rPr lang="en-US" altLang="zh-CN" sz="2400" b="1" i="1" kern="100">
                              <a:latin typeface="Cambria Math" panose="02040503050406030204" pitchFamily="18" charset="0"/>
                              <a:ea typeface="宋体" panose="02010600030101010101" pitchFamily="2" charset="-122"/>
                            </a:rPr>
                            <m:t>,</m:t>
                          </m:r>
                          <m:sSup>
                            <m:sSupPr>
                              <m:ctrlPr>
                                <a:rPr lang="zh-CN" altLang="zh-CN" sz="2400" b="1" i="1" kern="100">
                                  <a:latin typeface="Cambria Math" panose="02040503050406030204" pitchFamily="18" charset="0"/>
                                  <a:ea typeface="Cambria Math" panose="02040503050406030204" pitchFamily="18" charset="0"/>
                                </a:rPr>
                              </m:ctrlPr>
                            </m:sSupPr>
                            <m:e>
                              <m:r>
                                <a:rPr lang="en-US" altLang="zh-CN" sz="2400" b="1" i="1" kern="100">
                                  <a:latin typeface="Cambria Math" panose="02040503050406030204" pitchFamily="18" charset="0"/>
                                  <a:ea typeface="宋体" panose="02010600030101010101" pitchFamily="2" charset="-122"/>
                                </a:rPr>
                                <m:t>𝜽</m:t>
                              </m:r>
                            </m:e>
                            <m:sup>
                              <m:r>
                                <a:rPr lang="zh-CN" altLang="en-US" sz="2400" b="1" i="1" kern="100">
                                  <a:latin typeface="Cambria Math" panose="02040503050406030204" pitchFamily="18" charset="0"/>
                                  <a:ea typeface="宋体" panose="02010600030101010101" pitchFamily="2" charset="-122"/>
                                </a:rPr>
                                <m:t>旧</m:t>
                              </m:r>
                            </m:sup>
                          </m:sSup>
                          <m:r>
                            <a:rPr lang="en-US" altLang="zh-CN" sz="2400" b="1" i="1" kern="100" smtClean="0">
                              <a:latin typeface="Cambria Math" panose="02040503050406030204" pitchFamily="18" charset="0"/>
                              <a:ea typeface="宋体" panose="02010600030101010101" pitchFamily="2" charset="-122"/>
                            </a:rPr>
                            <m:t>)</m:t>
                          </m:r>
                        </m:sub>
                      </m:sSub>
                      <m:r>
                        <a:rPr lang="en-US" altLang="zh-CN" sz="2400" b="1" i="1" kern="100">
                          <a:effectLst/>
                          <a:latin typeface="Cambria Math" panose="02040503050406030204" pitchFamily="18" charset="0"/>
                          <a:ea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𝒍𝒐𝒈</m:t>
                          </m:r>
                        </m:fName>
                        <m:e>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e>
                      </m:func>
                      <m:r>
                        <a:rPr lang="en-US" altLang="zh-CN" sz="2400" b="1" i="1" kern="100">
                          <a:effectLst/>
                          <a:latin typeface="Cambria Math" panose="02040503050406030204" pitchFamily="18" charset="0"/>
                          <a:ea typeface="宋体" panose="02010600030101010101" pitchFamily="2" charset="-122"/>
                        </a:rPr>
                        <m:t>]</m:t>
                      </m:r>
                      <m:r>
                        <a:rPr lang="en-US" altLang="zh-CN" sz="2400" b="1" kern="100">
                          <a:effectLst/>
                          <a:latin typeface="Cambria Math" panose="02040503050406030204" pitchFamily="18" charset="0"/>
                          <a:ea typeface="宋体" panose="02010600030101010101" pitchFamily="2" charset="-122"/>
                        </a:rPr>
                        <m:t>+</m:t>
                      </m:r>
                      <m:r>
                        <a:rPr lang="zh-CN" altLang="zh-CN" sz="2400" b="1" kern="100">
                          <a:effectLst/>
                          <a:latin typeface="Cambria Math" panose="02040503050406030204" pitchFamily="18" charset="0"/>
                          <a:ea typeface="宋体" panose="02010600030101010101" pitchFamily="2" charset="-122"/>
                        </a:rPr>
                        <m:t>常数</m:t>
                      </m:r>
                      <m:r>
                        <a:rPr lang="en-US" altLang="zh-CN" sz="2400" b="1" kern="100">
                          <a:effectLst/>
                          <a:latin typeface="Cambria Math" panose="02040503050406030204" pitchFamily="18" charset="0"/>
                          <a:ea typeface="宋体" panose="02010600030101010101" pitchFamily="2" charset="-122"/>
                        </a:rPr>
                        <m:t>            </m:t>
                      </m:r>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l">
                  <a:lnSpc>
                    <a:spcPct val="100000"/>
                  </a:lnSpc>
                  <a:buNone/>
                </a:pPr>
                <a14:m>
                  <m:oMathPara xmlns:m="http://schemas.openxmlformats.org/officeDocument/2006/math">
                    <m:oMathParaPr>
                      <m:jc m:val="centerGroup"/>
                    </m:oMathParaPr>
                    <m:oMath xmlns:m="http://schemas.openxmlformats.org/officeDocument/2006/math">
                      <m:r>
                        <a:rPr lang="en-US" altLang="zh-CN" sz="2400" b="1" kern="100">
                          <a:effectLst/>
                          <a:latin typeface="Cambria Math" panose="02040503050406030204" pitchFamily="18" charset="0"/>
                          <a:ea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rPr>
                        <m:t>𝑸</m:t>
                      </m:r>
                      <m:d>
                        <m:dPr>
                          <m:ctrlPr>
                            <a:rPr lang="zh-CN" altLang="zh-CN" sz="2400" b="1" i="1" kern="100">
                              <a:effectLst/>
                              <a:latin typeface="Cambria Math" panose="02040503050406030204" pitchFamily="18" charset="0"/>
                              <a:ea typeface="Cambria Math" panose="02040503050406030204" pitchFamily="18" charset="0"/>
                            </a:rPr>
                          </m:ctrlPr>
                        </m:dPr>
                        <m:e>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𝜽</m:t>
                              </m:r>
                            </m:e>
                            <m:sup>
                              <m:r>
                                <a:rPr lang="zh-CN" altLang="zh-CN" sz="2400" b="1" i="1" kern="100">
                                  <a:effectLst/>
                                  <a:latin typeface="Cambria Math" panose="02040503050406030204" pitchFamily="18" charset="0"/>
                                  <a:ea typeface="宋体" panose="02010600030101010101" pitchFamily="2" charset="-122"/>
                                </a:rPr>
                                <m:t>旧</m:t>
                              </m:r>
                            </m:sup>
                          </m:sSup>
                        </m:e>
                      </m:d>
                      <m:r>
                        <a:rPr lang="en-US" altLang="zh-CN" sz="2400" b="1" kern="100">
                          <a:effectLst/>
                          <a:latin typeface="Cambria Math" panose="02040503050406030204" pitchFamily="18" charset="0"/>
                          <a:ea typeface="宋体" panose="02010600030101010101" pitchFamily="2" charset="-122"/>
                        </a:rPr>
                        <m:t>+</m:t>
                      </m:r>
                      <m:r>
                        <a:rPr lang="zh-CN" altLang="zh-CN" sz="2400" b="1" kern="100">
                          <a:effectLst/>
                          <a:latin typeface="Cambria Math" panose="02040503050406030204" pitchFamily="18" charset="0"/>
                          <a:ea typeface="宋体" panose="02010600030101010101" pitchFamily="2" charset="-122"/>
                        </a:rPr>
                        <m:t>常数</m:t>
                      </m:r>
                      <m:r>
                        <a:rPr lang="en-US" altLang="zh-CN" sz="2400" b="1" kern="100">
                          <a:effectLst/>
                          <a:latin typeface="Cambria Math" panose="02040503050406030204" pitchFamily="18" charset="0"/>
                          <a:ea typeface="宋体" panose="02010600030101010101" pitchFamily="2" charset="-122"/>
                        </a:rPr>
                        <m:t>            </m:t>
                      </m:r>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endParaRPr lang="zh-CN"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057709" cy="5117283"/>
              </a:xfrm>
              <a:prstGeom prst="rect">
                <a:avLst/>
              </a:prstGeom>
              <a:blipFill>
                <a:blip r:embed="rId3"/>
                <a:stretch>
                  <a:fillRect l="-882" b="-119"/>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2334091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0411961"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4.3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——EM</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zh-CN" sz="2400" kern="100" dirty="0">
                  <a:effectLst/>
                  <a:latin typeface="微软雅黑" panose="020B0503020204020204" pitchFamily="34" charset="-122"/>
                  <a:ea typeface="微软雅黑" panose="020B0503020204020204" pitchFamily="34" charset="-122"/>
                </a:endParaRPr>
              </a:p>
              <a:p>
                <a:pPr>
                  <a:lnSpc>
                    <a:spcPct val="12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步骤（</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）相当于利用当前参数</a:t>
                </a:r>
                <a14:m>
                  <m:oMath xmlns:m="http://schemas.openxmlformats.org/officeDocument/2006/math">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𝜽</m:t>
                        </m:r>
                      </m:e>
                      <m:sup>
                        <m:r>
                          <a:rPr lang="zh-CN" altLang="zh-CN" sz="2400" b="1" i="1" kern="100">
                            <a:effectLst/>
                            <a:latin typeface="Cambria Math" panose="02040503050406030204" pitchFamily="18" charset="0"/>
                            <a:ea typeface="宋体" panose="02010600030101010101" pitchFamily="2" charset="-122"/>
                          </a:rPr>
                          <m:t>旧</m:t>
                        </m:r>
                      </m:sup>
                    </m:sSup>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重新计算</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𝑸</m:t>
                    </m:r>
                    <m:d>
                      <m:dPr>
                        <m:ctrlPr>
                          <a:rPr lang="zh-CN" altLang="zh-CN" sz="2400" b="1" i="1" kern="100">
                            <a:effectLst/>
                            <a:latin typeface="Cambria Math" panose="02040503050406030204" pitchFamily="18" charset="0"/>
                            <a:ea typeface="Cambria Math" panose="02040503050406030204" pitchFamily="18" charset="0"/>
                          </a:rPr>
                        </m:ctrlPr>
                      </m:dPr>
                      <m:e>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𝜽</m:t>
                            </m:r>
                          </m:e>
                          <m:sup>
                            <m:r>
                              <a:rPr lang="zh-CN" altLang="zh-CN" sz="2400" b="1" i="1" kern="100">
                                <a:effectLst/>
                                <a:latin typeface="Cambria Math" panose="02040503050406030204" pitchFamily="18" charset="0"/>
                                <a:ea typeface="宋体" panose="02010600030101010101" pitchFamily="2" charset="-122"/>
                              </a:rPr>
                              <m:t>旧</m:t>
                            </m:r>
                          </m:sup>
                        </m:sSup>
                      </m:e>
                    </m:d>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，即完整数据似然</a:t>
                </a:r>
                <a14:m>
                  <m:oMath xmlns:m="http://schemas.openxmlformats.org/officeDocument/2006/math">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𝒍𝒐𝒈</m:t>
                        </m:r>
                      </m:fName>
                      <m:e>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e>
                    </m:func>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相对于</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𝜽</m:t>
                        </m:r>
                      </m:e>
                      <m:sup>
                        <m:r>
                          <a:rPr lang="zh-CN" altLang="zh-CN" sz="2400" b="1" i="1" kern="100">
                            <a:effectLst/>
                            <a:latin typeface="Cambria Math" panose="02040503050406030204" pitchFamily="18" charset="0"/>
                            <a:ea typeface="宋体" panose="02010600030101010101" pitchFamily="2" charset="-122"/>
                          </a:rPr>
                          <m:t>旧</m:t>
                        </m:r>
                      </m:sup>
                    </m:sSup>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的期望，因此该步骤也称为</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Expectation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步，简称</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步</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l">
                  <a:lnSpc>
                    <a:spcPct val="12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由于</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等于</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Q</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函数加一个常数，因此步骤（</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）最优化</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就相当于最优化</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𝑸</m:t>
                    </m:r>
                    <m:d>
                      <m:dPr>
                        <m:ctrlPr>
                          <a:rPr lang="zh-CN" altLang="zh-CN" sz="2400" b="1" i="1" kern="100">
                            <a:effectLst/>
                            <a:latin typeface="Cambria Math" panose="02040503050406030204" pitchFamily="18" charset="0"/>
                            <a:ea typeface="Cambria Math" panose="02040503050406030204" pitchFamily="18" charset="0"/>
                          </a:rPr>
                        </m:ctrlPr>
                      </m:dPr>
                      <m:e>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𝜽</m:t>
                            </m:r>
                          </m:e>
                          <m:sup>
                            <m:r>
                              <a:rPr lang="zh-CN" altLang="zh-CN" sz="2400" b="1" i="1" kern="100">
                                <a:effectLst/>
                                <a:latin typeface="Cambria Math" panose="02040503050406030204" pitchFamily="18" charset="0"/>
                                <a:ea typeface="宋体" panose="02010600030101010101" pitchFamily="2" charset="-122"/>
                              </a:rPr>
                              <m:t>旧</m:t>
                            </m:r>
                          </m:sup>
                        </m:sSup>
                      </m:e>
                    </m:d>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，为此这一步称为</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Maximum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步，简称</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步</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endParaRPr lang="zh-CN"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0411961" cy="5117283"/>
              </a:xfrm>
              <a:prstGeom prst="rect">
                <a:avLst/>
              </a:prstGeom>
              <a:blipFill>
                <a:blip r:embed="rId3"/>
                <a:stretch>
                  <a:fillRect l="-937"/>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547100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0411961"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4.3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——EM</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zh-CN" sz="2400" kern="100" dirty="0">
                  <a:effectLst/>
                  <a:latin typeface="微软雅黑" panose="020B0503020204020204" pitchFamily="34" charset="-122"/>
                  <a:ea typeface="微软雅黑" panose="020B0503020204020204" pitchFamily="34" charset="-122"/>
                </a:endParaRPr>
              </a:p>
              <a:p>
                <a:pPr>
                  <a:lnSpc>
                    <a:spcPct val="150000"/>
                  </a:lnSpc>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综上，</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EM</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算法框架如下：</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50000"/>
                  </a:lnSpc>
                  <a:buNone/>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随机初始化参数</a:t>
                </a:r>
                <a14:m>
                  <m:oMath xmlns:m="http://schemas.openxmlformats.org/officeDocument/2006/math">
                    <m:sSup>
                      <m:sSupPr>
                        <m:ctrlPr>
                          <a:rPr lang="zh-CN" altLang="zh-CN" b="1" i="1">
                            <a:latin typeface="Cambria Math" panose="02040503050406030204" pitchFamily="18" charset="0"/>
                          </a:rPr>
                        </m:ctrlPr>
                      </m:sSupPr>
                      <m:e>
                        <m:r>
                          <a:rPr lang="en-US" altLang="zh-CN" b="1" i="1">
                            <a:latin typeface="Cambria Math" panose="02040503050406030204" pitchFamily="18" charset="0"/>
                          </a:rPr>
                          <m:t>𝜽</m:t>
                        </m:r>
                      </m:e>
                      <m:sup>
                        <m:r>
                          <a:rPr lang="zh-CN" altLang="zh-CN" b="1" i="1">
                            <a:latin typeface="Cambria Math" panose="02040503050406030204" pitchFamily="18" charset="0"/>
                          </a:rPr>
                          <m:t>旧</m:t>
                        </m:r>
                      </m:sup>
                    </m:sSup>
                  </m:oMath>
                </a14:m>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50000"/>
                  </a:lnSpc>
                  <a:buNone/>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 E</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步：计算</a:t>
                </a:r>
                <a14:m>
                  <m:oMath xmlns:m="http://schemas.openxmlformats.org/officeDocument/2006/math">
                    <m:r>
                      <a:rPr lang="en-US" altLang="zh-CN" b="1" i="1">
                        <a:latin typeface="Cambria Math" panose="02040503050406030204" pitchFamily="18" charset="0"/>
                      </a:rPr>
                      <m:t>𝑸</m:t>
                    </m:r>
                    <m:d>
                      <m:dPr>
                        <m:ctrlPr>
                          <a:rPr lang="zh-CN" altLang="zh-CN" b="1" i="1">
                            <a:latin typeface="Cambria Math" panose="02040503050406030204" pitchFamily="18" charset="0"/>
                          </a:rPr>
                        </m:ctrlPr>
                      </m:dPr>
                      <m:e>
                        <m:r>
                          <a:rPr lang="en-US" altLang="zh-CN" b="1" i="1">
                            <a:latin typeface="Cambria Math" panose="02040503050406030204" pitchFamily="18" charset="0"/>
                          </a:rPr>
                          <m:t>𝜽</m:t>
                        </m:r>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𝜽</m:t>
                            </m:r>
                          </m:e>
                          <m:sup>
                            <m:r>
                              <a:rPr lang="zh-CN" altLang="zh-CN" b="1" i="1">
                                <a:latin typeface="Cambria Math" panose="02040503050406030204" pitchFamily="18" charset="0"/>
                              </a:rPr>
                              <m:t>旧</m:t>
                            </m:r>
                          </m:sup>
                        </m:sSup>
                      </m:e>
                    </m:d>
                  </m:oMath>
                </a14:m>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50000"/>
                  </a:lnSpc>
                  <a:buNone/>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 M</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步：最优化</a:t>
                </a:r>
                <a14:m>
                  <m:oMath xmlns:m="http://schemas.openxmlformats.org/officeDocument/2006/math">
                    <m:r>
                      <a:rPr lang="en-US" altLang="zh-CN" b="1" i="1">
                        <a:latin typeface="Cambria Math" panose="02040503050406030204" pitchFamily="18" charset="0"/>
                      </a:rPr>
                      <m:t>𝑸</m:t>
                    </m:r>
                    <m:d>
                      <m:dPr>
                        <m:ctrlPr>
                          <a:rPr lang="zh-CN" altLang="zh-CN" b="1" i="1">
                            <a:latin typeface="Cambria Math" panose="02040503050406030204" pitchFamily="18" charset="0"/>
                          </a:rPr>
                        </m:ctrlPr>
                      </m:dPr>
                      <m:e>
                        <m:r>
                          <a:rPr lang="en-US" altLang="zh-CN" b="1" i="1">
                            <a:latin typeface="Cambria Math" panose="02040503050406030204" pitchFamily="18" charset="0"/>
                          </a:rPr>
                          <m:t>𝜽</m:t>
                        </m:r>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𝜽</m:t>
                            </m:r>
                          </m:e>
                          <m:sup>
                            <m:r>
                              <a:rPr lang="zh-CN" altLang="zh-CN" b="1" i="1">
                                <a:latin typeface="Cambria Math" panose="02040503050406030204" pitchFamily="18" charset="0"/>
                              </a:rPr>
                              <m:t>旧</m:t>
                            </m:r>
                          </m:sup>
                        </m:sSup>
                      </m:e>
                    </m:d>
                  </m:oMath>
                </a14:m>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，计算</a:t>
                </a:r>
                <a14:m>
                  <m:oMath xmlns:m="http://schemas.openxmlformats.org/officeDocument/2006/math">
                    <m:r>
                      <a:rPr lang="zh-CN" altLang="zh-CN" b="1" i="1">
                        <a:latin typeface="Cambria Math" panose="02040503050406030204" pitchFamily="18" charset="0"/>
                      </a:rPr>
                      <m:t> </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𝜽</m:t>
                        </m:r>
                      </m:e>
                      <m:sup>
                        <m:r>
                          <a:rPr lang="zh-CN" altLang="zh-CN" b="1" i="1">
                            <a:latin typeface="Cambria Math" panose="02040503050406030204" pitchFamily="18" charset="0"/>
                          </a:rPr>
                          <m:t>新</m:t>
                        </m:r>
                      </m:sup>
                    </m:sSup>
                  </m:oMath>
                </a14:m>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nSpc>
                    <a:spcPct val="150000"/>
                  </a:lnSpc>
                  <a:buNone/>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若不满足收敛条件，</a:t>
                </a:r>
                <a14:m>
                  <m:oMath xmlns:m="http://schemas.openxmlformats.org/officeDocument/2006/math">
                    <m:r>
                      <a:rPr lang="zh-CN" altLang="zh-CN" b="1" i="1">
                        <a:latin typeface="Cambria Math" panose="02040503050406030204" pitchFamily="18" charset="0"/>
                      </a:rPr>
                      <m:t> </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𝜽</m:t>
                        </m:r>
                      </m:e>
                      <m:sup>
                        <m:r>
                          <a:rPr lang="zh-CN" altLang="zh-CN" b="1" i="1">
                            <a:latin typeface="Cambria Math" panose="02040503050406030204" pitchFamily="18" charset="0"/>
                          </a:rPr>
                          <m:t>旧</m:t>
                        </m:r>
                      </m:sup>
                    </m:sSup>
                    <m:r>
                      <a:rPr lang="en-US" altLang="zh-CN" b="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𝜽</m:t>
                        </m:r>
                      </m:e>
                      <m:sup>
                        <m:r>
                          <a:rPr lang="zh-CN" altLang="zh-CN" b="1" i="1">
                            <a:latin typeface="Cambria Math" panose="02040503050406030204" pitchFamily="18" charset="0"/>
                          </a:rPr>
                          <m:t>新</m:t>
                        </m:r>
                      </m:sup>
                    </m:sSup>
                  </m:oMath>
                </a14:m>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，返回</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endParaRPr lang="zh-CN"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0411961" cy="5117283"/>
              </a:xfrm>
              <a:prstGeom prst="rect">
                <a:avLst/>
              </a:prstGeom>
              <a:blipFill>
                <a:blip r:embed="rId3"/>
                <a:stretch>
                  <a:fillRect l="-937"/>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31843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a:xfrm>
            <a:off x="792480" y="1551305"/>
            <a:ext cx="10515600" cy="4351338"/>
          </a:xfrm>
        </p:spPr>
        <p:txBody>
          <a:bodyPr>
            <a:normAutofit/>
          </a:bodyPr>
          <a:lstStyle/>
          <a:p>
            <a:pPr marL="0" lvl="1" indent="0">
              <a:lnSpc>
                <a:spcPct val="150000"/>
              </a:lnSpc>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条件概率表（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conditional probability table, CPT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）：对父节点值的每一种可能的组合，需要给出节点的条件概率，构成了</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CPT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的一行。</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CPT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的特征：</a:t>
            </a: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2" indent="-342900">
              <a:lnSpc>
                <a:spcPct val="150000"/>
              </a:lnSpc>
              <a:spcBef>
                <a:spcPts val="0"/>
              </a:spcBef>
            </a:pP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CPT</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的每行相加和必须为１</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2" indent="-342900">
              <a:lnSpc>
                <a:spcPct val="150000"/>
              </a:lnSpc>
              <a:spcBef>
                <a:spcPts val="0"/>
              </a:spcBef>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一个有</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个布尔父亲的布尔变量的条件概率表包含</a:t>
            </a:r>
            <a:r>
              <a:rPr lang="en-US" altLang="zh-CN" sz="2400" b="1" kern="100" dirty="0" err="1">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altLang="zh-CN" sz="2400" b="1" kern="100" baseline="30000" dirty="0" err="1">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个独立给出的概率</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2" indent="-342900">
              <a:lnSpc>
                <a:spcPct val="150000"/>
              </a:lnSpc>
              <a:spcBef>
                <a:spcPts val="0"/>
              </a:spcBef>
            </a:pP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没有父亲的节点只有一行</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，变量的每个可能值对应一个先验概率。</a:t>
            </a:r>
          </a:p>
        </p:txBody>
      </p:sp>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表格 3">
            <a:extLst>
              <a:ext uri="{FF2B5EF4-FFF2-40B4-BE49-F238E27FC236}">
                <a16:creationId xmlns:a16="http://schemas.microsoft.com/office/drawing/2014/main" id="{2145B495-0DCC-4A1D-B7C8-24321746685D}"/>
              </a:ext>
            </a:extLst>
          </p:cNvPr>
          <p:cNvGraphicFramePr>
            <a:graphicFrameLocks noGrp="1"/>
          </p:cNvGraphicFramePr>
          <p:nvPr>
            <p:extLst>
              <p:ext uri="{D42A27DB-BD31-4B8C-83A1-F6EECF244321}">
                <p14:modId xmlns:p14="http://schemas.microsoft.com/office/powerpoint/2010/main" val="1505809334"/>
              </p:ext>
            </p:extLst>
          </p:nvPr>
        </p:nvGraphicFramePr>
        <p:xfrm>
          <a:off x="1824447" y="4366536"/>
          <a:ext cx="7968615" cy="2442022"/>
        </p:xfrm>
        <a:graphic>
          <a:graphicData uri="http://schemas.openxmlformats.org/drawingml/2006/table">
            <a:tbl>
              <a:tblPr>
                <a:tableStyleId>{5C22544A-7EE6-4342-B048-85BDC9FD1C3A}</a:tableStyleId>
              </a:tblPr>
              <a:tblGrid>
                <a:gridCol w="2323905">
                  <a:extLst>
                    <a:ext uri="{9D8B030D-6E8A-4147-A177-3AD203B41FA5}">
                      <a16:colId xmlns:a16="http://schemas.microsoft.com/office/drawing/2014/main" val="1228373881"/>
                    </a:ext>
                  </a:extLst>
                </a:gridCol>
                <a:gridCol w="1506276">
                  <a:extLst>
                    <a:ext uri="{9D8B030D-6E8A-4147-A177-3AD203B41FA5}">
                      <a16:colId xmlns:a16="http://schemas.microsoft.com/office/drawing/2014/main" val="2963359898"/>
                    </a:ext>
                  </a:extLst>
                </a:gridCol>
                <a:gridCol w="2014563">
                  <a:extLst>
                    <a:ext uri="{9D8B030D-6E8A-4147-A177-3AD203B41FA5}">
                      <a16:colId xmlns:a16="http://schemas.microsoft.com/office/drawing/2014/main" val="666347869"/>
                    </a:ext>
                  </a:extLst>
                </a:gridCol>
                <a:gridCol w="2123871">
                  <a:extLst>
                    <a:ext uri="{9D8B030D-6E8A-4147-A177-3AD203B41FA5}">
                      <a16:colId xmlns:a16="http://schemas.microsoft.com/office/drawing/2014/main" val="1417175080"/>
                    </a:ext>
                  </a:extLst>
                </a:gridCol>
              </a:tblGrid>
              <a:tr h="744671">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盗窃</a:t>
                      </a: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地震</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gridSpan="2">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P(</a:t>
                      </a:r>
                      <a:r>
                        <a:rPr lang="zh-CN" sz="2400" kern="100" dirty="0">
                          <a:effectLst/>
                          <a:latin typeface="Times New Roman" panose="02020603050405020304" pitchFamily="18" charset="0"/>
                          <a:ea typeface="微软雅黑" panose="020B0503020204020204" pitchFamily="34" charset="-122"/>
                          <a:cs typeface="Times New Roman" panose="02020603050405020304" pitchFamily="18" charset="0"/>
                        </a:rPr>
                        <a:t>警报｜盗窃，地震</a:t>
                      </a: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True                    False</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633376563"/>
                  </a:ext>
                </a:extLst>
              </a:tr>
              <a:tr h="358942">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True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True</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0.950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0.050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12446411"/>
                  </a:ext>
                </a:extLst>
              </a:tr>
              <a:tr h="358942">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True	</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False</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0.940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0.060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93601192"/>
                  </a:ext>
                </a:extLst>
              </a:tr>
              <a:tr h="358942">
                <a:tc>
                  <a:txBody>
                    <a:bodyPr/>
                    <a:lstStyle/>
                    <a:p>
                      <a:pPr algn="ctr">
                        <a:lnSpc>
                          <a:spcPct val="120000"/>
                        </a:lnSpc>
                      </a:pPr>
                      <a:r>
                        <a:rPr lang="en-US" sz="2400" kern="100">
                          <a:effectLst/>
                          <a:latin typeface="Times New Roman" panose="02020603050405020304" pitchFamily="18" charset="0"/>
                          <a:ea typeface="微软雅黑" panose="020B0503020204020204" pitchFamily="34" charset="-122"/>
                          <a:cs typeface="Times New Roman" panose="02020603050405020304" pitchFamily="18" charset="0"/>
                        </a:rPr>
                        <a:t>  False</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a:effectLst/>
                          <a:latin typeface="Times New Roman" panose="02020603050405020304" pitchFamily="18" charset="0"/>
                          <a:ea typeface="微软雅黑" panose="020B0503020204020204" pitchFamily="34" charset="-122"/>
                          <a:cs typeface="Times New Roman" panose="02020603050405020304" pitchFamily="18" charset="0"/>
                        </a:rPr>
                        <a:t>  True</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0.290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0.710</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76738841"/>
                  </a:ext>
                </a:extLst>
              </a:tr>
              <a:tr h="358942">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False</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a:effectLst/>
                          <a:latin typeface="Times New Roman" panose="02020603050405020304" pitchFamily="18" charset="0"/>
                          <a:ea typeface="微软雅黑" panose="020B0503020204020204" pitchFamily="34" charset="-122"/>
                          <a:cs typeface="Times New Roman" panose="02020603050405020304" pitchFamily="18" charset="0"/>
                        </a:rPr>
                        <a:t>  False</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0.001</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20000"/>
                        </a:lnSpc>
                      </a:pPr>
                      <a:r>
                        <a:rPr 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  0.999</a:t>
                      </a:r>
                      <a:endPar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5607302"/>
                  </a:ext>
                </a:extLst>
              </a:tr>
            </a:tbl>
          </a:graphicData>
        </a:graphic>
      </p:graphicFrame>
      <p:sp>
        <p:nvSpPr>
          <p:cNvPr id="8" name="标题 1">
            <a:extLst>
              <a:ext uri="{FF2B5EF4-FFF2-40B4-BE49-F238E27FC236}">
                <a16:creationId xmlns:a16="http://schemas.microsoft.com/office/drawing/2014/main" id="{F42B7AB2-6A4E-4B7F-B163-B7518D07CFF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1.</a:t>
            </a:r>
            <a:r>
              <a:rPr lang="zh-CN" altLang="en-US" b="1" dirty="0">
                <a:solidFill>
                  <a:srgbClr val="0000FF"/>
                </a:solidFill>
                <a:latin typeface="黑体" panose="02010609060101010101" pitchFamily="49" charset="-122"/>
                <a:ea typeface="黑体" panose="02010609060101010101" pitchFamily="49" charset="-122"/>
              </a:rPr>
              <a:t>贝叶斯网的定义</a:t>
            </a:r>
            <a:endParaRPr lang="zh-CN" altLang="en-US" dirty="0"/>
          </a:p>
        </p:txBody>
      </p:sp>
    </p:spTree>
    <p:extLst>
      <p:ext uri="{BB962C8B-B14F-4D97-AF65-F5344CB8AC3E}">
        <p14:creationId xmlns:p14="http://schemas.microsoft.com/office/powerpoint/2010/main" val="260258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0411961"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4.3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——EM</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zh-CN" sz="2400" kern="100" dirty="0">
              <a:effectLst/>
              <a:latin typeface="微软雅黑" panose="020B0503020204020204" pitchFamily="34" charset="-122"/>
              <a:ea typeface="微软雅黑" panose="020B0503020204020204" pitchFamily="34" charset="-122"/>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03BB4444-E50D-4A47-885C-1646995ACD0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45752" y="2522397"/>
            <a:ext cx="3354077" cy="1870795"/>
          </a:xfrm>
          <a:prstGeom prst="rect">
            <a:avLst/>
          </a:prstGeom>
        </p:spPr>
      </p:pic>
      <p:pic>
        <p:nvPicPr>
          <p:cNvPr id="10" name="图片 9">
            <a:extLst>
              <a:ext uri="{FF2B5EF4-FFF2-40B4-BE49-F238E27FC236}">
                <a16:creationId xmlns:a16="http://schemas.microsoft.com/office/drawing/2014/main" id="{FE267808-4751-4F56-920C-83B00F099CF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896698" y="2265656"/>
            <a:ext cx="3484419" cy="2162570"/>
          </a:xfrm>
          <a:prstGeom prst="rect">
            <a:avLst/>
          </a:prstGeom>
        </p:spPr>
      </p:pic>
      <p:pic>
        <p:nvPicPr>
          <p:cNvPr id="11" name="图片 10">
            <a:extLst>
              <a:ext uri="{FF2B5EF4-FFF2-40B4-BE49-F238E27FC236}">
                <a16:creationId xmlns:a16="http://schemas.microsoft.com/office/drawing/2014/main" id="{9EF689EB-A5FC-4F89-ACD4-92BDE419B1D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729425" y="2302128"/>
            <a:ext cx="3348457" cy="2089626"/>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255ACFF-E6E2-415D-86BB-F96604654AFB}"/>
                  </a:ext>
                </a:extLst>
              </p:cNvPr>
              <p:cNvSpPr txBox="1"/>
              <p:nvPr/>
            </p:nvSpPr>
            <p:spPr>
              <a:xfrm>
                <a:off x="603850" y="4857325"/>
                <a:ext cx="11158327" cy="1684244"/>
              </a:xfrm>
              <a:prstGeom prst="rect">
                <a:avLst/>
              </a:prstGeom>
              <a:noFill/>
            </p:spPr>
            <p:txBody>
              <a:bodyPr wrap="square">
                <a:spAutoFit/>
              </a:bodyPr>
              <a:lstStyle/>
              <a:p>
                <a:pPr indent="408305" algn="just">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步中，修正</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m:t>
                    </m:r>
                  </m:oMath>
                </a14:m>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使得</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KL=0</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提升至</a:t>
                </a:r>
                <a14:m>
                  <m:oMath xmlns:m="http://schemas.openxmlformats.org/officeDocument/2006/math">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rPr>
                          <m:t>𝐩</m:t>
                        </m:r>
                        <m:r>
                          <a:rPr lang="en-US" altLang="zh-CN" sz="2400" b="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𝐱</m:t>
                        </m:r>
                        <m:r>
                          <a:rPr lang="en-US" altLang="zh-CN" sz="2400" b="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𝛉</m:t>
                        </m:r>
                        <m:r>
                          <a:rPr lang="en-US" altLang="zh-CN" sz="2400" b="1" kern="100">
                            <a:effectLst/>
                            <a:latin typeface="Cambria Math" panose="02040503050406030204" pitchFamily="18" charset="0"/>
                            <a:ea typeface="宋体" panose="02010600030101010101" pitchFamily="2" charset="-122"/>
                          </a:rPr>
                          <m:t>)</m:t>
                        </m:r>
                      </m:e>
                    </m:func>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步中，优化</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Q</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函数，进一步提升</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，这会导致</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KL</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不为</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，因此</a:t>
                </a:r>
                <a14:m>
                  <m:oMath xmlns:m="http://schemas.openxmlformats.org/officeDocument/2006/math">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rPr>
                          <m:t>𝐩</m:t>
                        </m:r>
                        <m:r>
                          <a:rPr lang="en-US" altLang="zh-CN" sz="2400" b="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𝐱</m:t>
                        </m:r>
                        <m:r>
                          <a:rPr lang="en-US" altLang="zh-CN" sz="2400" b="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𝛉</m:t>
                        </m:r>
                        <m:r>
                          <a:rPr lang="en-US" altLang="zh-CN" sz="2400" b="1" kern="100">
                            <a:effectLst/>
                            <a:latin typeface="Cambria Math" panose="02040503050406030204" pitchFamily="18" charset="0"/>
                            <a:ea typeface="宋体" panose="02010600030101010101" pitchFamily="2" charset="-122"/>
                          </a:rPr>
                          <m:t>)</m:t>
                        </m:r>
                      </m:e>
                    </m:func>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也得到提升。</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408305" algn="just">
                  <a:lnSpc>
                    <a:spcPct val="150000"/>
                  </a:lnSpc>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过程就是交替提升</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的过程。</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C255ACFF-E6E2-415D-86BB-F96604654AFB}"/>
                  </a:ext>
                </a:extLst>
              </p:cNvPr>
              <p:cNvSpPr txBox="1">
                <a:spLocks noRot="1" noChangeAspect="1" noMove="1" noResize="1" noEditPoints="1" noAdjustHandles="1" noChangeArrowheads="1" noChangeShapeType="1" noTextEdit="1"/>
              </p:cNvSpPr>
              <p:nvPr/>
            </p:nvSpPr>
            <p:spPr>
              <a:xfrm>
                <a:off x="603850" y="4857325"/>
                <a:ext cx="11158327" cy="1684244"/>
              </a:xfrm>
              <a:prstGeom prst="rect">
                <a:avLst/>
              </a:prstGeom>
              <a:blipFill>
                <a:blip r:embed="rId6"/>
                <a:stretch>
                  <a:fillRect l="-820" r="-874" b="-79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4623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099855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4.3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——EM</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zh-CN" sz="2400" kern="100" dirty="0">
                  <a:effectLst/>
                  <a:latin typeface="微软雅黑" panose="020B0503020204020204" pitchFamily="34" charset="-122"/>
                  <a:ea typeface="微软雅黑" panose="020B0503020204020204" pitchFamily="34" charset="-122"/>
                </a:endParaRPr>
              </a:p>
              <a:p>
                <a:pPr indent="408305" algn="l">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算法中，</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步构造完全数据对数似然的期望值，其中有</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两个关键</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一是隐含变量后验分布</a:t>
                </a:r>
                <a14:m>
                  <m:oMath xmlns:m="http://schemas.openxmlformats.org/officeDocument/2006/math">
                    <m:r>
                      <a:rPr lang="en-US" altLang="zh-CN" sz="2400" b="1" i="1" kern="100">
                        <a:solidFill>
                          <a:srgbClr val="C00000"/>
                        </a:solidFill>
                        <a:effectLst/>
                        <a:latin typeface="Cambria Math" panose="02040503050406030204" pitchFamily="18" charset="0"/>
                        <a:ea typeface="宋体" panose="02010600030101010101" pitchFamily="2" charset="-122"/>
                      </a:rPr>
                      <m:t>𝒑</m:t>
                    </m:r>
                    <m:r>
                      <a:rPr lang="en-US" altLang="zh-CN" sz="2400" b="1" i="1" kern="100">
                        <a:solidFill>
                          <a:srgbClr val="C00000"/>
                        </a:solidFill>
                        <a:effectLst/>
                        <a:latin typeface="Cambria Math" panose="02040503050406030204" pitchFamily="18" charset="0"/>
                        <a:ea typeface="宋体" panose="02010600030101010101" pitchFamily="2" charset="-122"/>
                      </a:rPr>
                      <m:t>(</m:t>
                    </m:r>
                    <m:r>
                      <a:rPr lang="en-US" altLang="zh-CN" sz="2400" b="1" i="1" kern="100">
                        <a:solidFill>
                          <a:srgbClr val="C00000"/>
                        </a:solidFill>
                        <a:effectLst/>
                        <a:latin typeface="Cambria Math" panose="02040503050406030204" pitchFamily="18" charset="0"/>
                        <a:ea typeface="宋体" panose="02010600030101010101" pitchFamily="2" charset="-122"/>
                      </a:rPr>
                      <m:t>𝒁</m:t>
                    </m:r>
                    <m:r>
                      <a:rPr lang="en-US" altLang="zh-CN" sz="2400" b="1" i="1" kern="100">
                        <a:solidFill>
                          <a:srgbClr val="C00000"/>
                        </a:solidFill>
                        <a:effectLst/>
                        <a:latin typeface="Cambria Math" panose="02040503050406030204" pitchFamily="18" charset="0"/>
                        <a:ea typeface="宋体" panose="02010600030101010101" pitchFamily="2" charset="-122"/>
                      </a:rPr>
                      <m:t> | </m:t>
                    </m:r>
                    <m:r>
                      <a:rPr lang="en-US" altLang="zh-CN" sz="2400" b="1" i="1" kern="100">
                        <a:solidFill>
                          <a:srgbClr val="C00000"/>
                        </a:solidFill>
                        <a:effectLst/>
                        <a:latin typeface="Cambria Math" panose="02040503050406030204" pitchFamily="18" charset="0"/>
                        <a:ea typeface="宋体" panose="02010600030101010101" pitchFamily="2" charset="-122"/>
                      </a:rPr>
                      <m:t>𝑿</m:t>
                    </m:r>
                    <m:r>
                      <a:rPr lang="en-US" altLang="zh-CN" sz="2400" b="1" i="1" kern="100">
                        <a:solidFill>
                          <a:srgbClr val="C00000"/>
                        </a:solidFill>
                        <a:effectLst/>
                        <a:latin typeface="Cambria Math" panose="02040503050406030204" pitchFamily="18" charset="0"/>
                        <a:ea typeface="宋体" panose="02010600030101010101" pitchFamily="2" charset="-122"/>
                      </a:rPr>
                      <m:t>,</m:t>
                    </m:r>
                    <m:r>
                      <a:rPr lang="en-US" altLang="zh-CN" sz="2400" b="1" i="1" kern="100">
                        <a:solidFill>
                          <a:srgbClr val="C00000"/>
                        </a:solidFill>
                        <a:effectLst/>
                        <a:latin typeface="Cambria Math" panose="02040503050406030204" pitchFamily="18" charset="0"/>
                        <a:ea typeface="宋体" panose="02010600030101010101" pitchFamily="2" charset="-122"/>
                      </a:rPr>
                      <m:t>𝜽</m:t>
                    </m:r>
                    <m:r>
                      <a:rPr lang="en-US" altLang="zh-CN" sz="2400" b="1" i="1" kern="100">
                        <a:solidFill>
                          <a:srgbClr val="C00000"/>
                        </a:solidFill>
                        <a:effectLst/>
                        <a:latin typeface="Cambria Math" panose="02040503050406030204" pitchFamily="18" charset="0"/>
                        <a:ea typeface="宋体" panose="02010600030101010101" pitchFamily="2" charset="-122"/>
                      </a:rPr>
                      <m:t>)</m:t>
                    </m:r>
                  </m:oMath>
                </a14:m>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的构造</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二是完全数据对数似然</a:t>
                </a:r>
                <a14:m>
                  <m:oMath xmlns:m="http://schemas.openxmlformats.org/officeDocument/2006/math">
                    <m:r>
                      <a:rPr lang="en-US" altLang="zh-CN" sz="2400" b="1" i="1" kern="100">
                        <a:solidFill>
                          <a:srgbClr val="C00000"/>
                        </a:solidFill>
                        <a:effectLst/>
                        <a:latin typeface="Cambria Math" panose="02040503050406030204" pitchFamily="18" charset="0"/>
                        <a:ea typeface="宋体" panose="02010600030101010101" pitchFamily="2" charset="-122"/>
                      </a:rPr>
                      <m:t>𝒑</m:t>
                    </m:r>
                    <m:r>
                      <a:rPr lang="en-US" altLang="zh-CN" sz="2400" b="1" i="1" kern="100">
                        <a:solidFill>
                          <a:srgbClr val="C00000"/>
                        </a:solidFill>
                        <a:effectLst/>
                        <a:latin typeface="Cambria Math" panose="02040503050406030204" pitchFamily="18" charset="0"/>
                        <a:ea typeface="宋体" panose="02010600030101010101" pitchFamily="2" charset="-122"/>
                      </a:rPr>
                      <m:t>(</m:t>
                    </m:r>
                    <m:r>
                      <a:rPr lang="en-US" altLang="zh-CN" sz="2400" b="1" i="1" kern="100">
                        <a:solidFill>
                          <a:srgbClr val="C00000"/>
                        </a:solidFill>
                        <a:effectLst/>
                        <a:latin typeface="Cambria Math" panose="02040503050406030204" pitchFamily="18" charset="0"/>
                        <a:ea typeface="宋体" panose="02010600030101010101" pitchFamily="2" charset="-122"/>
                      </a:rPr>
                      <m:t>𝑿</m:t>
                    </m:r>
                    <m:r>
                      <a:rPr lang="en-US" altLang="zh-CN" sz="2400" b="1" i="1" kern="100">
                        <a:solidFill>
                          <a:srgbClr val="C00000"/>
                        </a:solidFill>
                        <a:effectLst/>
                        <a:latin typeface="Cambria Math" panose="02040503050406030204" pitchFamily="18" charset="0"/>
                        <a:ea typeface="宋体" panose="02010600030101010101" pitchFamily="2" charset="-122"/>
                      </a:rPr>
                      <m:t>,</m:t>
                    </m:r>
                    <m:r>
                      <a:rPr lang="en-US" altLang="zh-CN" sz="2400" b="1" i="1" kern="100">
                        <a:solidFill>
                          <a:srgbClr val="C00000"/>
                        </a:solidFill>
                        <a:effectLst/>
                        <a:latin typeface="Cambria Math" panose="02040503050406030204" pitchFamily="18" charset="0"/>
                        <a:ea typeface="宋体" panose="02010600030101010101" pitchFamily="2" charset="-122"/>
                      </a:rPr>
                      <m:t>𝒁</m:t>
                    </m:r>
                    <m:r>
                      <a:rPr lang="en-US" altLang="zh-CN" sz="2400" b="1" i="1" kern="100">
                        <a:solidFill>
                          <a:srgbClr val="C00000"/>
                        </a:solidFill>
                        <a:effectLst/>
                        <a:latin typeface="Cambria Math" panose="02040503050406030204" pitchFamily="18" charset="0"/>
                        <a:ea typeface="宋体" panose="02010600030101010101" pitchFamily="2" charset="-122"/>
                      </a:rPr>
                      <m:t> | </m:t>
                    </m:r>
                    <m:r>
                      <a:rPr lang="en-US" altLang="zh-CN" sz="2400" b="1" i="1" kern="100">
                        <a:solidFill>
                          <a:srgbClr val="C00000"/>
                        </a:solidFill>
                        <a:effectLst/>
                        <a:latin typeface="Cambria Math" panose="02040503050406030204" pitchFamily="18" charset="0"/>
                        <a:ea typeface="宋体" panose="02010600030101010101" pitchFamily="2" charset="-122"/>
                      </a:rPr>
                      <m:t>𝜽</m:t>
                    </m:r>
                    <m:r>
                      <a:rPr lang="en-US" altLang="zh-CN" sz="2400" b="1" i="1" kern="100">
                        <a:solidFill>
                          <a:srgbClr val="C00000"/>
                        </a:solidFill>
                        <a:effectLst/>
                        <a:latin typeface="Cambria Math" panose="02040503050406030204" pitchFamily="18" charset="0"/>
                        <a:ea typeface="宋体" panose="02010600030101010101" pitchFamily="2" charset="-122"/>
                      </a:rPr>
                      <m:t>)</m:t>
                    </m:r>
                  </m:oMath>
                </a14:m>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的构造</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。当两者的形式都能构造出来，才能使用</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算法。否则可采用变分</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思想：构造近似的后验，</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步用来优化近似后验中的相关参数，完整数据对数似然中的其余参数仍然通过</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步完成。在某些情况下，</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步可能有形式较好的解析解（求解微分方程），但通常情况下需要数值优化方法（如梯度下降法）。</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以上分析中，我们假设</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是离散的，当</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是连续变量时，只需把求和换成积分即可。</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0998557" cy="5117283"/>
              </a:xfrm>
              <a:prstGeom prst="rect">
                <a:avLst/>
              </a:prstGeom>
              <a:blipFill>
                <a:blip r:embed="rId3"/>
                <a:stretch>
                  <a:fillRect l="-887" r="-3603" b="-3214"/>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969275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r>
                  <a:rPr lang="zh-CN"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定义（马尔可夫随机场）</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：马尔可夫随机场（</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Markov random field</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），也被称为马尔可夫网（</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Markov network</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）或无向图模型（</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undirected graphical model</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），是一个三元组（</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 E, P</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），其中</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是节点集合，每个节点表示一个或多个随机变量；</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是无向边集合，表示节点间的依赖关系。</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组成无向图</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G =</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00000"/>
                  </a:lnSpc>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𝝓</m:t>
                        </m:r>
                      </m:e>
                      <m:sub>
                        <m:r>
                          <a:rPr lang="en-US" altLang="zh-CN" sz="2400" b="1" i="1">
                            <a:latin typeface="Cambria Math" panose="02040503050406030204" pitchFamily="18" charset="0"/>
                          </a:rPr>
                          <m:t>𝑪</m:t>
                        </m:r>
                      </m:sub>
                    </m:sSub>
                    <m:d>
                      <m:dPr>
                        <m:ctrlPr>
                          <a:rPr lang="zh-CN" altLang="zh-CN" sz="2400" b="1" i="1">
                            <a:latin typeface="Cambria Math" panose="02040503050406030204" pitchFamily="18" charset="0"/>
                          </a:rPr>
                        </m:ctrlPr>
                      </m:dPr>
                      <m:e>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𝑽</m:t>
                            </m:r>
                          </m:e>
                          <m:sub>
                            <m:r>
                              <a:rPr lang="en-US" altLang="zh-CN" sz="2400" b="1" i="1">
                                <a:latin typeface="Cambria Math" panose="02040503050406030204" pitchFamily="18" charset="0"/>
                              </a:rPr>
                              <m:t>𝑪</m:t>
                            </m:r>
                          </m:sub>
                        </m:sSub>
                      </m:e>
                    </m:d>
                    <m:r>
                      <a:rPr lang="en-US" altLang="zh-CN" sz="2400" b="1" i="1">
                        <a:latin typeface="Cambria Math" panose="02040503050406030204" pitchFamily="18" charset="0"/>
                      </a:rPr>
                      <m:t>:</m:t>
                    </m:r>
                    <m:r>
                      <a:rPr lang="en-US" altLang="zh-CN" sz="2400" b="1" i="1">
                        <a:latin typeface="Cambria Math" panose="02040503050406030204" pitchFamily="18" charset="0"/>
                      </a:rPr>
                      <m:t>𝑽</m:t>
                    </m:r>
                    <m:r>
                      <a:rPr lang="en-US" altLang="zh-CN" sz="2400" b="1" i="1">
                        <a:latin typeface="Cambria Math" panose="02040503050406030204" pitchFamily="18" charset="0"/>
                      </a:rPr>
                      <m:t>∈</m:t>
                    </m:r>
                    <m:r>
                      <a:rPr lang="en-US" altLang="zh-CN" sz="2400" b="1" i="1">
                        <a:latin typeface="Cambria Math" panose="02040503050406030204" pitchFamily="18" charset="0"/>
                      </a:rPr>
                      <m:t>𝑵</m:t>
                    </m:r>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r>
                      <a:rPr lang="en-US" altLang="zh-CN" sz="2400" b="1" i="1" smtClean="0">
                        <a:solidFill>
                          <a:srgbClr val="C00000"/>
                        </a:solidFill>
                        <a:latin typeface="Cambria Math" panose="02040503050406030204" pitchFamily="18" charset="0"/>
                      </a:rPr>
                      <m:t>𝑪</m:t>
                    </m:r>
                  </m:oMath>
                </a14:m>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表示团</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𝑽</m:t>
                        </m:r>
                      </m:e>
                      <m:sub>
                        <m:r>
                          <a:rPr lang="en-US" altLang="zh-CN" sz="2400" b="1" i="1">
                            <a:latin typeface="Cambria Math" panose="02040503050406030204" pitchFamily="18" charset="0"/>
                          </a:rPr>
                          <m:t>𝑪</m:t>
                        </m:r>
                      </m:sub>
                    </m:sSub>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表示团中变量的集合，</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𝝓</m:t>
                        </m:r>
                      </m:e>
                      <m:sub>
                        <m:r>
                          <a:rPr lang="en-US" altLang="zh-CN" sz="2400" b="1" i="1">
                            <a:latin typeface="Cambria Math" panose="02040503050406030204" pitchFamily="18" charset="0"/>
                          </a:rPr>
                          <m:t>𝑪</m:t>
                        </m:r>
                      </m:sub>
                    </m:sSub>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表示关于</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团的势函数（</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potential function</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en-US"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语义</a:t>
                </a: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与有向图一样，马尔可夫网的语义也可以理解为随机变量的全概率分布，即</a:t>
                </a:r>
                <a:r>
                  <a:rPr lang="zh-CN" altLang="zh-CN"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变量子集</a:t>
                </a:r>
                <a:r>
                  <a:rPr lang="zh-CN" altLang="zh-CN" b="1" kern="100" dirty="0">
                    <a:solidFill>
                      <a:srgbClr val="7030A0"/>
                    </a:solidFill>
                    <a:effectLst/>
                    <a:latin typeface="微软雅黑" panose="020B0503020204020204" pitchFamily="34" charset="-122"/>
                    <a:ea typeface="微软雅黑" panose="020B0503020204020204" pitchFamily="34" charset="-122"/>
                    <a:cs typeface="Times New Roman" panose="02020603050405020304" pitchFamily="18" charset="0"/>
                  </a:rPr>
                  <a:t>局部函数</a:t>
                </a:r>
                <a:r>
                  <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之间的乘积。其中的变量子集即</a:t>
                </a:r>
                <a14:m>
                  <m:oMath xmlns:m="http://schemas.openxmlformats.org/officeDocument/2006/math">
                    <m:sSub>
                      <m:sSubPr>
                        <m:ctrlPr>
                          <a:rPr lang="zh-CN" altLang="zh-CN" b="1" i="1">
                            <a:effectLst/>
                            <a:latin typeface="Cambria Math" panose="02040503050406030204" pitchFamily="18" charset="0"/>
                            <a:ea typeface="Cambria Math" panose="02040503050406030204" pitchFamily="18" charset="0"/>
                          </a:rPr>
                        </m:ctrlPr>
                      </m:sSubPr>
                      <m:e>
                        <m:r>
                          <a:rPr lang="en-US" altLang="zh-CN" b="1" i="1" kern="100">
                            <a:effectLst/>
                            <a:latin typeface="Cambria Math" panose="02040503050406030204" pitchFamily="18" charset="0"/>
                            <a:ea typeface="等线" panose="02010600030101010101" pitchFamily="2" charset="-122"/>
                            <a:cs typeface="Times New Roman" panose="02020603050405020304" pitchFamily="18" charset="0"/>
                          </a:rPr>
                          <m:t>𝑽</m:t>
                        </m:r>
                      </m:e>
                      <m:sub>
                        <m:r>
                          <a:rPr lang="en-US" altLang="zh-CN" b="1" i="1" kern="100">
                            <a:effectLst/>
                            <a:latin typeface="Cambria Math" panose="02040503050406030204" pitchFamily="18" charset="0"/>
                            <a:ea typeface="等线" panose="02010600030101010101" pitchFamily="2" charset="-122"/>
                            <a:cs typeface="Times New Roman" panose="02020603050405020304" pitchFamily="18" charset="0"/>
                          </a:rPr>
                          <m:t>𝑪</m:t>
                        </m:r>
                      </m:sub>
                    </m:sSub>
                  </m:oMath>
                </a14:m>
                <a:r>
                  <a:rPr lang="zh-CN" altLang="zh-CN" b="1" kern="100" dirty="0">
                    <a:effectLst/>
                    <a:latin typeface="微软雅黑" panose="020B0503020204020204" pitchFamily="34" charset="-122"/>
                    <a:ea typeface="微软雅黑" panose="020B0503020204020204" pitchFamily="34" charset="-122"/>
                    <a:cs typeface="Times New Roman" panose="02020603050405020304" pitchFamily="18" charset="0"/>
                  </a:rPr>
                  <a:t>中的变量；局部函数为势函数。</a:t>
                </a:r>
                <a:endParaRPr lang="zh-CN"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30000"/>
                  </a:lnSpc>
                  <a:buNone/>
                </a:pP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870" r="-3533" b="-3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28542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D053F0A9-4E48-41F5-B201-4EAD5081B49D}"/>
              </a:ext>
            </a:extLst>
          </p:cNvPr>
          <p:cNvPicPr/>
          <p:nvPr/>
        </p:nvPicPr>
        <p:blipFill>
          <a:blip r:embed="rId3"/>
          <a:stretch>
            <a:fillRect/>
          </a:stretch>
        </p:blipFill>
        <p:spPr>
          <a:xfrm>
            <a:off x="3552914" y="2184341"/>
            <a:ext cx="4095840" cy="2837103"/>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2123010-8A51-4F91-8014-A9EA20FE24C7}"/>
                  </a:ext>
                </a:extLst>
              </p:cNvPr>
              <p:cNvSpPr txBox="1"/>
              <p:nvPr/>
            </p:nvSpPr>
            <p:spPr>
              <a:xfrm>
                <a:off x="793631" y="5449626"/>
                <a:ext cx="10426460" cy="830997"/>
              </a:xfrm>
              <a:prstGeom prst="rect">
                <a:avLst/>
              </a:prstGeom>
              <a:noFill/>
            </p:spPr>
            <p:txBody>
              <a:bodyPr wrap="square">
                <a:spAutoFit/>
              </a:bodyPr>
              <a:lstStyle/>
              <a:p>
                <a:pPr indent="408305" algn="just"/>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该图中有</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5</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个包含两个节点的团，即</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𝟑</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𝟑</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𝟑</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，有两个最大团</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𝟑</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𝟑</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C2123010-8A51-4F91-8014-A9EA20FE24C7}"/>
                  </a:ext>
                </a:extLst>
              </p:cNvPr>
              <p:cNvSpPr txBox="1">
                <a:spLocks noRot="1" noChangeAspect="1" noMove="1" noResize="1" noEditPoints="1" noAdjustHandles="1" noChangeArrowheads="1" noChangeShapeType="1" noTextEdit="1"/>
              </p:cNvSpPr>
              <p:nvPr/>
            </p:nvSpPr>
            <p:spPr>
              <a:xfrm>
                <a:off x="793631" y="5449626"/>
                <a:ext cx="10426460" cy="830997"/>
              </a:xfrm>
              <a:prstGeom prst="rect">
                <a:avLst/>
              </a:prstGeom>
              <a:blipFill>
                <a:blip r:embed="rId4"/>
                <a:stretch>
                  <a:fillRect l="-877" t="-5882" r="-468" b="-16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65500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25000"/>
                  </a:lnSpc>
                  <a:spcBef>
                    <a:spcPts val="600"/>
                  </a:spcBef>
                  <a:buFont typeface="Wingdings" panose="05000000000000000000" pitchFamily="2" charset="2"/>
                  <a:buChar char="ü"/>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马尔可夫网所表示的联合概率分布可以分解为</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图中所包含团的势函数的乘积</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25000"/>
                  </a:lnSpc>
                  <a:spcBef>
                    <a:spcPts val="600"/>
                  </a:spcBef>
                  <a:buFont typeface="Wingdings" panose="05000000000000000000" pitchFamily="2" charset="2"/>
                  <a:buChar char="ü"/>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为了避免冗余，可以只考虑图中</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最大团</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的势函数，因为其他团是最大团的子图，仅利用最大团就可以刻画无向图中所有的随机变量。</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25000"/>
                  </a:lnSpc>
                  <a:spcBef>
                    <a:spcPts val="600"/>
                  </a:spcBef>
                  <a:buFont typeface="Wingdings" panose="05000000000000000000" pitchFamily="2" charset="2"/>
                  <a:buChar char="ü"/>
                </a:pPr>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马尔可夫网的全概率分布可以写成</a:t>
                </a:r>
                <a:r>
                  <a:rPr lang="zh-CN"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最大团势函数乘积</a:t>
                </a:r>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的形式。假设马尔可夫网中一组随机变量</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𝒏</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，其中最大团集合为</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𝓒</m:t>
                    </m:r>
                  </m:oMath>
                </a14:m>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，最大团</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𝓒</m:t>
                    </m:r>
                  </m:oMath>
                </a14:m>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包含的变量集合记为</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sub>
                    </m:sSub>
                  </m:oMath>
                </a14:m>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oMath>
                </a14:m>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的联合概率分布为</a:t>
                </a:r>
                <a:endParaRPr lang="zh-CN" altLang="zh-CN" sz="2400" kern="100" dirty="0">
                  <a:effectLst/>
                  <a:latin typeface="微软雅黑" panose="020B0503020204020204" pitchFamily="34" charset="-122"/>
                  <a:ea typeface="微软雅黑" panose="020B0503020204020204" pitchFamily="34" charset="-122"/>
                </a:endParaRPr>
              </a:p>
              <a:p>
                <a:pPr marL="0" indent="0" algn="l">
                  <a:lnSpc>
                    <a:spcPct val="100000"/>
                  </a:lnSpc>
                  <a:buNone/>
                </a:pPr>
                <a14:m>
                  <m:oMathPara xmlns:m="http://schemas.openxmlformats.org/officeDocument/2006/math">
                    <m:oMathParaPr>
                      <m:jc m:val="center"/>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𝒑</m:t>
                      </m:r>
                      <m:d>
                        <m:d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𝟏</m:t>
                          </m:r>
                        </m:num>
                        <m:den>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den>
                      </m:f>
                      <m:nary>
                        <m:naryPr>
                          <m:chr m:val="∏"/>
                          <m:limLoc m:val="subSup"/>
                          <m:supHide m:val="on"/>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sub>
                        <m:sup/>
                        <m:e>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等线" panose="02010600030101010101" pitchFamily="2" charset="-122"/>
                                </a:rPr>
                                <m:t>𝝓</m:t>
                              </m:r>
                            </m:e>
                            <m:sub>
                              <m:r>
                                <a:rPr lang="en-US" altLang="zh-CN" sz="2400" b="1" i="1" kern="100">
                                  <a:effectLst/>
                                  <a:latin typeface="Cambria Math" panose="02040503050406030204" pitchFamily="18" charset="0"/>
                                  <a:ea typeface="等线" panose="02010600030101010101" pitchFamily="2" charset="-122"/>
                                </a:rPr>
                                <m:t>𝑪</m:t>
                              </m:r>
                            </m:sub>
                          </m:sSub>
                          <m:r>
                            <a:rPr lang="en-US" altLang="zh-CN" sz="2400" b="1" i="1" kern="100">
                              <a:effectLst/>
                              <a:latin typeface="Cambria Math" panose="02040503050406030204" pitchFamily="18" charset="0"/>
                              <a:ea typeface="等线"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等线" panose="02010600030101010101" pitchFamily="2" charset="-122"/>
                                </a:rPr>
                                <m:t>𝒙</m:t>
                              </m:r>
                            </m:e>
                            <m:sub>
                              <m:r>
                                <a:rPr lang="en-US" altLang="zh-CN" sz="2400" b="1" i="1" kern="100">
                                  <a:effectLst/>
                                  <a:latin typeface="Cambria Math" panose="02040503050406030204" pitchFamily="18" charset="0"/>
                                  <a:ea typeface="等线" panose="02010600030101010101" pitchFamily="2" charset="-122"/>
                                </a:rPr>
                                <m:t>𝑪</m:t>
                              </m:r>
                            </m:sub>
                          </m:sSub>
                          <m:r>
                            <a:rPr lang="en-US" altLang="zh-CN" sz="2400" b="1" i="1" kern="100">
                              <a:effectLst/>
                              <a:latin typeface="Cambria Math" panose="02040503050406030204" pitchFamily="18" charset="0"/>
                              <a:ea typeface="等线" panose="02010600030101010101" pitchFamily="2" charset="-122"/>
                            </a:rPr>
                            <m:t>)</m:t>
                          </m:r>
                        </m:e>
                      </m:nary>
                    </m:oMath>
                  </m:oMathPara>
                </a14:m>
                <a:endParaRPr lang="zh-CN" altLang="zh-CN" sz="2400" kern="100" dirty="0">
                  <a:effectLst/>
                  <a:latin typeface="微软雅黑" panose="020B0503020204020204" pitchFamily="34" charset="-122"/>
                  <a:ea typeface="微软雅黑" panose="020B0503020204020204" pitchFamily="34" charset="-122"/>
                </a:endParaRPr>
              </a:p>
              <a:p>
                <a:pPr marL="514350" indent="-285750" algn="just">
                  <a:lnSpc>
                    <a:spcPct val="125000"/>
                  </a:lnSpc>
                  <a:spcBef>
                    <a:spcPts val="600"/>
                  </a:spcBef>
                  <a:buFont typeface="Wingdings" panose="05000000000000000000" pitchFamily="2" charset="2"/>
                  <a:buChar char="ü"/>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是最大团，</a:t>
                </a:r>
                <a14:m>
                  <m:oMath xmlns:m="http://schemas.openxmlformats.org/officeDocument/2006/math">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等线" panose="02010600030101010101" pitchFamily="2" charset="-122"/>
                            <a:cs typeface="Times New Roman" panose="02020603050405020304" pitchFamily="18" charset="0"/>
                          </a:rPr>
                          <m:t>𝝓</m:t>
                        </m:r>
                      </m:e>
                      <m:sub>
                        <m:r>
                          <a:rPr lang="en-US" altLang="zh-CN" sz="2400" b="1" i="1" kern="100">
                            <a:effectLst/>
                            <a:latin typeface="Cambria Math" panose="02040503050406030204" pitchFamily="18" charset="0"/>
                            <a:ea typeface="等线" panose="02010600030101010101" pitchFamily="2" charset="-122"/>
                            <a:cs typeface="Times New Roman" panose="02020603050405020304" pitchFamily="18" charset="0"/>
                          </a:rPr>
                          <m:t>𝑪</m:t>
                        </m:r>
                      </m:sub>
                    </m:sSub>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是与</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相关的势函数。</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称为配分函数（</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partition function</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是一个归一化常数。</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870" r="-3478" b="-4762"/>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186953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l">
                  <a:buFont typeface="Wingdings" panose="05000000000000000000" pitchFamily="2" charset="2"/>
                  <a:buChar char="ü"/>
                </a:pPr>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oMath>
                </a14:m>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是离散变量，</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oMath>
                </a14:m>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等于</a:t>
                </a:r>
                <a:endParaRPr lang="zh-CN" altLang="zh-CN" sz="2400" kern="100" dirty="0">
                  <a:effectLst/>
                  <a:latin typeface="微软雅黑" panose="020B0503020204020204" pitchFamily="34" charset="-122"/>
                  <a:ea typeface="微软雅黑" panose="020B0503020204020204" pitchFamily="34" charset="-122"/>
                </a:endParaRPr>
              </a:p>
              <a:p>
                <a:pPr marL="0" indent="0" algn="l">
                  <a:buNone/>
                </a:pPr>
                <a14:m>
                  <m:oMathPara xmlns:m="http://schemas.openxmlformats.org/officeDocument/2006/math">
                    <m:oMathParaPr>
                      <m:jc m:val="centerGroup"/>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subSup"/>
                          <m:supHide m:val="on"/>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sub>
                        <m:sup/>
                        <m:e>
                          <m:nary>
                            <m:naryPr>
                              <m:chr m:val="∏"/>
                              <m:limLoc m:val="subSup"/>
                              <m:supHide m:val="on"/>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sub>
                            <m:sup/>
                            <m:e>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等线" panose="02010600030101010101" pitchFamily="2" charset="-122"/>
                                    </a:rPr>
                                    <m:t>𝝓</m:t>
                                  </m:r>
                                </m:e>
                                <m:sub>
                                  <m:r>
                                    <a:rPr lang="en-US" altLang="zh-CN" sz="2400" b="1" i="1" kern="100">
                                      <a:effectLst/>
                                      <a:latin typeface="Cambria Math" panose="02040503050406030204" pitchFamily="18" charset="0"/>
                                      <a:ea typeface="等线" panose="02010600030101010101" pitchFamily="2" charset="-122"/>
                                    </a:rPr>
                                    <m:t>𝑪</m:t>
                                  </m:r>
                                </m:sub>
                              </m:sSub>
                              <m:r>
                                <a:rPr lang="en-US" altLang="zh-CN" sz="2400" b="1" i="1" kern="100">
                                  <a:effectLst/>
                                  <a:latin typeface="Cambria Math" panose="02040503050406030204" pitchFamily="18" charset="0"/>
                                  <a:ea typeface="等线"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等线" panose="02010600030101010101" pitchFamily="2" charset="-122"/>
                                    </a:rPr>
                                    <m:t>𝒙</m:t>
                                  </m:r>
                                </m:e>
                                <m:sub>
                                  <m:r>
                                    <a:rPr lang="en-US" altLang="zh-CN" sz="2400" b="1" i="1" kern="100">
                                      <a:effectLst/>
                                      <a:latin typeface="Cambria Math" panose="02040503050406030204" pitchFamily="18" charset="0"/>
                                      <a:ea typeface="等线" panose="02010600030101010101" pitchFamily="2" charset="-122"/>
                                    </a:rPr>
                                    <m:t>𝑪</m:t>
                                  </m:r>
                                </m:sub>
                              </m:sSub>
                              <m:r>
                                <a:rPr lang="en-US" altLang="zh-CN" sz="2400" b="1" i="1" kern="100">
                                  <a:effectLst/>
                                  <a:latin typeface="Cambria Math" panose="02040503050406030204" pitchFamily="18" charset="0"/>
                                  <a:ea typeface="等线" panose="02010600030101010101" pitchFamily="2" charset="-122"/>
                                </a:rPr>
                                <m:t>)</m:t>
                              </m:r>
                            </m:e>
                          </m:nary>
                        </m:e>
                      </m:nary>
                    </m:oMath>
                  </m:oMathPara>
                </a14:m>
                <a:endParaRPr lang="zh-CN" altLang="zh-CN" sz="2400" kern="100" dirty="0">
                  <a:effectLst/>
                  <a:latin typeface="微软雅黑" panose="020B0503020204020204" pitchFamily="34" charset="-122"/>
                  <a:ea typeface="微软雅黑" panose="020B0503020204020204" pitchFamily="34" charset="-122"/>
                </a:endParaRPr>
              </a:p>
              <a:p>
                <a:pPr marL="514350" indent="-285750" algn="l">
                  <a:buFont typeface="Wingdings" panose="05000000000000000000" pitchFamily="2" charset="2"/>
                  <a:buChar char="ü"/>
                </a:pPr>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否则，</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oMath>
                </a14:m>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等于</a:t>
                </a:r>
                <a:endParaRPr lang="zh-CN" altLang="zh-CN" sz="2400" kern="100" dirty="0">
                  <a:effectLst/>
                  <a:latin typeface="微软雅黑" panose="020B0503020204020204" pitchFamily="34" charset="-122"/>
                  <a:ea typeface="微软雅黑" panose="020B0503020204020204" pitchFamily="34" charset="-122"/>
                </a:endParaRPr>
              </a:p>
              <a:p>
                <a:pPr marL="0" indent="0" algn="l">
                  <a:buNone/>
                </a:pPr>
                <a14:m>
                  <m:oMathPara xmlns:m="http://schemas.openxmlformats.org/officeDocument/2006/math">
                    <m:oMathParaPr>
                      <m:jc m:val="centerGroup"/>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nary>
                        <m:naryPr>
                          <m:limLoc m:val="undOvr"/>
                          <m:subHide m:val="on"/>
                          <m:supHide m:val="on"/>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up/>
                        <m:e>
                          <m:nary>
                            <m:naryPr>
                              <m:chr m:val="∏"/>
                              <m:limLoc m:val="undOvr"/>
                              <m:supHide m:val="on"/>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𝓒</m:t>
                              </m:r>
                            </m:sub>
                            <m:sup/>
                            <m:e>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𝝓</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sub>
                              </m:sSub>
                              <m:d>
                                <m:d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𝑪</m:t>
                                      </m:r>
                                    </m:sub>
                                  </m:sSub>
                                </m:e>
                              </m:d>
                            </m:e>
                          </m:nary>
                        </m:e>
                      </m:nary>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𝒅𝑿</m:t>
                      </m:r>
                    </m:oMath>
                  </m:oMathPara>
                </a14:m>
                <a:endParaRPr lang="en-US" altLang="zh-CN" sz="2400" b="1" kern="100" dirty="0">
                  <a:effectLst/>
                  <a:latin typeface="微软雅黑" panose="020B0503020204020204" pitchFamily="34" charset="-122"/>
                  <a:ea typeface="宋体" panose="02010600030101010101" pitchFamily="2" charset="-122"/>
                  <a:cs typeface="Times New Roman" panose="02020603050405020304" pitchFamily="18" charset="0"/>
                </a:endParaRPr>
              </a:p>
              <a:p>
                <a:pPr marL="571500" indent="-342900" algn="l">
                  <a:lnSpc>
                    <a:spcPct val="125000"/>
                  </a:lnSpc>
                  <a:spcBef>
                    <a:spcPts val="600"/>
                  </a:spcBef>
                  <a:buFont typeface="Wingdings" panose="05000000000000000000" pitchFamily="2" charset="2"/>
                  <a:buChar char="ü"/>
                </a:pPr>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由于势函数被限制为严格大于零，因此势函数通常被表示为指数形式，即</a:t>
                </a:r>
                <a:endParaRPr lang="zh-CN" altLang="zh-CN" sz="2400" kern="100" dirty="0">
                  <a:effectLst/>
                  <a:latin typeface="微软雅黑" panose="020B0503020204020204" pitchFamily="34" charset="-122"/>
                  <a:ea typeface="微软雅黑" panose="020B0503020204020204" pitchFamily="34" charset="-122"/>
                </a:endParaRPr>
              </a:p>
              <a:p>
                <a:pPr marL="0" indent="0" algn="l">
                  <a:lnSpc>
                    <a:spcPct val="125000"/>
                  </a:lnSpc>
                  <a:spcBef>
                    <a:spcPts val="600"/>
                  </a:spcBef>
                  <a:buNone/>
                </a:pPr>
                <a14:m>
                  <m:oMathPara xmlns:m="http://schemas.openxmlformats.org/officeDocument/2006/math">
                    <m:oMathParaPr>
                      <m:jc m:val="centerGroup"/>
                    </m:oMathParaPr>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等线" panose="02010600030101010101" pitchFamily="2" charset="-122"/>
                            </a:rPr>
                            <m:t>𝝓</m:t>
                          </m:r>
                        </m:e>
                        <m:sub>
                          <m:r>
                            <a:rPr lang="en-US" altLang="zh-CN" sz="2400" b="1" i="1" kern="100">
                              <a:effectLst/>
                              <a:latin typeface="Cambria Math" panose="02040503050406030204" pitchFamily="18" charset="0"/>
                              <a:ea typeface="等线" panose="02010600030101010101" pitchFamily="2" charset="-122"/>
                            </a:rPr>
                            <m:t>𝑪</m:t>
                          </m:r>
                        </m:sub>
                      </m:sSub>
                      <m:d>
                        <m:dPr>
                          <m:ctrlPr>
                            <a:rPr lang="zh-CN" altLang="zh-CN" sz="2400" b="1" i="1" kern="100">
                              <a:effectLst/>
                              <a:latin typeface="Cambria Math" panose="02040503050406030204" pitchFamily="18" charset="0"/>
                              <a:ea typeface="Cambria Math" panose="02040503050406030204" pitchFamily="18" charset="0"/>
                            </a:rPr>
                          </m:ctrlPr>
                        </m:dPr>
                        <m:e>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等线" panose="02010600030101010101" pitchFamily="2" charset="-122"/>
                                </a:rPr>
                                <m:t>𝒙</m:t>
                              </m:r>
                            </m:e>
                            <m:sub>
                              <m:r>
                                <a:rPr lang="en-US" altLang="zh-CN" sz="2400" b="1" i="1" kern="100">
                                  <a:effectLst/>
                                  <a:latin typeface="Cambria Math" panose="02040503050406030204" pitchFamily="18" charset="0"/>
                                  <a:ea typeface="等线" panose="02010600030101010101" pitchFamily="2" charset="-122"/>
                                </a:rPr>
                                <m:t>𝑪</m:t>
                              </m:r>
                            </m:sub>
                          </m:sSub>
                        </m:e>
                      </m:d>
                      <m:r>
                        <a:rPr lang="en-US" altLang="zh-CN" sz="2400" b="1" i="1" kern="100">
                          <a:effectLst/>
                          <a:latin typeface="Cambria Math" panose="02040503050406030204" pitchFamily="18" charset="0"/>
                          <a:ea typeface="等线" panose="02010600030101010101" pitchFamily="2" charset="-122"/>
                        </a:rPr>
                        <m:t>=</m:t>
                      </m:r>
                      <m:r>
                        <a:rPr lang="en-US" altLang="zh-CN" sz="2400" b="1" i="1" kern="100">
                          <a:effectLst/>
                          <a:latin typeface="Cambria Math" panose="02040503050406030204" pitchFamily="18" charset="0"/>
                          <a:ea typeface="等线" panose="02010600030101010101" pitchFamily="2" charset="-122"/>
                        </a:rPr>
                        <m:t>𝒆𝒙𝒑</m:t>
                      </m:r>
                      <m:r>
                        <a:rPr lang="en-US" altLang="zh-CN" sz="2400" b="1" i="1" kern="100">
                          <a:effectLst/>
                          <a:latin typeface="Cambria Math" panose="02040503050406030204" pitchFamily="18" charset="0"/>
                          <a:ea typeface="等线" panose="02010600030101010101" pitchFamily="2" charset="-122"/>
                        </a:rPr>
                        <m:t>{−</m:t>
                      </m:r>
                      <m:r>
                        <a:rPr lang="en-US" altLang="zh-CN" sz="2400" b="1" i="1" kern="100">
                          <a:effectLst/>
                          <a:latin typeface="Cambria Math" panose="02040503050406030204" pitchFamily="18" charset="0"/>
                          <a:ea typeface="等线" panose="02010600030101010101" pitchFamily="2" charset="-122"/>
                        </a:rPr>
                        <m:t>𝑬</m:t>
                      </m:r>
                      <m:r>
                        <a:rPr lang="en-US" altLang="zh-CN" sz="2400" b="1" i="1" kern="100">
                          <a:effectLst/>
                          <a:latin typeface="Cambria Math" panose="02040503050406030204" pitchFamily="18" charset="0"/>
                          <a:ea typeface="等线"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等线" panose="02010600030101010101" pitchFamily="2" charset="-122"/>
                            </a:rPr>
                            <m:t>𝒙</m:t>
                          </m:r>
                        </m:e>
                        <m:sub>
                          <m:r>
                            <a:rPr lang="en-US" altLang="zh-CN" sz="2400" b="1" i="1" kern="100">
                              <a:effectLst/>
                              <a:latin typeface="Cambria Math" panose="02040503050406030204" pitchFamily="18" charset="0"/>
                              <a:ea typeface="等线" panose="02010600030101010101" pitchFamily="2" charset="-122"/>
                            </a:rPr>
                            <m:t>𝑪</m:t>
                          </m:r>
                        </m:sub>
                      </m:sSub>
                      <m:r>
                        <a:rPr lang="en-US" altLang="zh-CN" sz="2400" b="1" i="1" kern="100">
                          <a:effectLst/>
                          <a:latin typeface="Cambria Math" panose="02040503050406030204" pitchFamily="18" charset="0"/>
                          <a:ea typeface="等线" panose="02010600030101010101" pitchFamily="2" charset="-122"/>
                        </a:rPr>
                        <m:t>)}</m:t>
                      </m:r>
                    </m:oMath>
                  </m:oMathPara>
                </a14:m>
                <a:endParaRPr lang="zh-CN" altLang="zh-CN" sz="2400" kern="100" dirty="0">
                  <a:effectLst/>
                  <a:latin typeface="微软雅黑" panose="020B0503020204020204" pitchFamily="34" charset="-122"/>
                  <a:ea typeface="微软雅黑" panose="020B0503020204020204" pitchFamily="34" charset="-122"/>
                </a:endParaRPr>
              </a:p>
              <a:p>
                <a:pPr marL="0" indent="0">
                  <a:lnSpc>
                    <a:spcPct val="125000"/>
                  </a:lnSpc>
                  <a:spcBef>
                    <a:spcPts val="600"/>
                  </a:spcBef>
                  <a:buNone/>
                </a:pP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其中，</a:t>
                </a:r>
                <a14:m>
                  <m:oMath xmlns:m="http://schemas.openxmlformats.org/officeDocument/2006/math">
                    <m:r>
                      <a:rPr lang="en-US" altLang="zh-CN" sz="2400" b="1" i="1" kern="100">
                        <a:effectLst/>
                        <a:latin typeface="Cambria Math" panose="02040503050406030204" pitchFamily="18" charset="0"/>
                        <a:ea typeface="等线" panose="02010600030101010101" pitchFamily="2" charset="-122"/>
                        <a:cs typeface="Times New Roman" panose="02020603050405020304" pitchFamily="18" charset="0"/>
                      </a:rPr>
                      <m:t>𝑬</m:t>
                    </m:r>
                    <m:r>
                      <a:rPr lang="en-US" altLang="zh-CN" sz="2400" b="1" i="1" kern="10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2400" b="1" i="1" kern="100">
                            <a:effectLst/>
                            <a:latin typeface="Cambria Math" panose="02040503050406030204" pitchFamily="18" charset="0"/>
                            <a:ea typeface="等线" panose="02010600030101010101" pitchFamily="2" charset="-122"/>
                            <a:cs typeface="Times New Roman" panose="02020603050405020304" pitchFamily="18" charset="0"/>
                          </a:rPr>
                          <m:t>𝑪</m:t>
                        </m:r>
                      </m:sub>
                    </m:sSub>
                    <m:r>
                      <a:rPr lang="en-US" altLang="zh-CN" sz="2400" b="1" i="1" kern="100">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称为</a:t>
                </a:r>
                <a:r>
                  <a:rPr lang="zh-CN"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能量函数</a:t>
                </a:r>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effectLst/>
                    <a:latin typeface="微软雅黑" panose="020B0503020204020204" pitchFamily="34" charset="-122"/>
                    <a:ea typeface="微软雅黑" panose="020B0503020204020204" pitchFamily="34" charset="-122"/>
                  </a:rPr>
                  <a:t>energy function</a:t>
                </a:r>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），指数表示称为玻尔兹曼（</a:t>
                </a:r>
                <a:r>
                  <a:rPr lang="en-US" altLang="zh-CN" sz="2400" b="1" kern="100" dirty="0">
                    <a:effectLst/>
                    <a:latin typeface="微软雅黑" panose="020B0503020204020204" pitchFamily="34" charset="-122"/>
                    <a:ea typeface="微软雅黑" panose="020B0503020204020204" pitchFamily="34" charset="-122"/>
                  </a:rPr>
                  <a:t>Boltzmann distribution</a:t>
                </a:r>
                <a:r>
                  <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）分布。</a:t>
                </a:r>
                <a:endParaRPr lang="zh-CN" altLang="zh-CN" sz="2400" kern="100" dirty="0">
                  <a:effectLst/>
                  <a:latin typeface="微软雅黑" panose="020B0503020204020204" pitchFamily="34" charset="-122"/>
                  <a:ea typeface="微软雅黑" panose="020B0503020204020204" pitchFamily="34" charset="-122"/>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870"/>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690443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ü"/>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联合概率被定义为势函数的乘积，因此总能量可以通过将</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每个最大团的能量相加</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的方法得到，于是全概率公式可以改写为</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𝒑</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𝒙</m:t>
                          </m:r>
                        </m:e>
                      </m:d>
                      <m:r>
                        <a:rPr lang="en-US" altLang="zh-CN" sz="2400" b="1" i="1">
                          <a:latin typeface="Cambria Math" panose="02040503050406030204" pitchFamily="18" charset="0"/>
                        </a:rPr>
                        <m:t>=</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𝒁</m:t>
                          </m:r>
                        </m:den>
                      </m:f>
                      <m:r>
                        <a:rPr lang="en-US" altLang="zh-CN" sz="2400" b="1" i="1">
                          <a:latin typeface="Cambria Math" panose="02040503050406030204" pitchFamily="18" charset="0"/>
                        </a:rPr>
                        <m:t>𝒆𝒙𝒑</m:t>
                      </m:r>
                      <m:nary>
                        <m:naryPr>
                          <m:chr m:val="∑"/>
                          <m:limLoc m:val="subSup"/>
                          <m:supHide m:val="on"/>
                          <m:ctrlPr>
                            <a:rPr lang="zh-CN" altLang="zh-CN" sz="2400" b="1" i="1">
                              <a:latin typeface="Cambria Math" panose="02040503050406030204" pitchFamily="18" charset="0"/>
                            </a:rPr>
                          </m:ctrlPr>
                        </m:naryPr>
                        <m:sub>
                          <m:r>
                            <a:rPr lang="en-US" altLang="zh-CN" sz="2400" b="1" i="1">
                              <a:latin typeface="Cambria Math" panose="02040503050406030204" pitchFamily="18" charset="0"/>
                            </a:rPr>
                            <m:t>𝒄</m:t>
                          </m:r>
                        </m:sub>
                        <m:sup/>
                        <m:e>
                          <m:r>
                            <a:rPr lang="zh-CN" altLang="en-US" sz="2400" b="1" i="1">
                              <a:latin typeface="Cambria Math" panose="02040503050406030204" pitchFamily="18" charset="0"/>
                            </a:rPr>
                            <m:t>−</m:t>
                          </m:r>
                          <m:r>
                            <a:rPr lang="en-US" altLang="zh-CN" sz="2400" b="1" i="1">
                              <a:latin typeface="Cambria Math" panose="02040503050406030204" pitchFamily="18" charset="0"/>
                            </a:rPr>
                            <m:t>𝑬</m:t>
                          </m:r>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𝑪</m:t>
                              </m:r>
                            </m:sub>
                          </m:sSub>
                          <m:r>
                            <a:rPr lang="en-US" altLang="zh-CN" sz="2400" b="1" i="1">
                              <a:latin typeface="Cambria Math" panose="02040503050406030204" pitchFamily="18" charset="0"/>
                            </a:rPr>
                            <m:t>)</m:t>
                          </m:r>
                        </m:e>
                      </m:nary>
                    </m:oMath>
                  </m:oMathPara>
                </a14:m>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342900" algn="just">
                  <a:lnSpc>
                    <a:spcPct val="125000"/>
                  </a:lnSpc>
                  <a:buFont typeface="Wingdings" panose="05000000000000000000" pitchFamily="2" charset="2"/>
                  <a:buChar char="ü"/>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与有向图的联合分布的因子不同，无向图中的</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势函数没有一个具体的概率意义</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342900" algn="just">
                  <a:lnSpc>
                    <a:spcPct val="125000"/>
                  </a:lnSpc>
                  <a:buFont typeface="Wingdings" panose="05000000000000000000" pitchFamily="2" charset="2"/>
                  <a:buChar char="ü"/>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这使得选择势函数具有更大的灵活性，具体应用具体定制。</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342900" algn="just">
                  <a:lnSpc>
                    <a:spcPct val="125000"/>
                  </a:lnSpc>
                  <a:buFont typeface="Wingdings" panose="05000000000000000000" pitchFamily="2" charset="2"/>
                  <a:buChar char="ü"/>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可将势函数看成一种度量，它表示了局部变量的哪种配置优于其他的配置，从而具有相对高的概率。能量值越小，对应的概率越大。反之亦然。</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870" r="-815"/>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019235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5.1</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：为了说明无向图的用处，我们使用二值图像中图像去噪的例子进行说明。 </a:t>
                </a:r>
                <a:endParaRPr lang="zh-CN" altLang="zh-CN" sz="2400"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0" algn="just">
                  <a:lnSpc>
                    <a:spcPct val="150000"/>
                  </a:lnSpc>
                  <a:buNone/>
                </a:pPr>
                <a:endParaRPr lang="zh-CN" altLang="zh-CN" sz="2400"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令观测的噪声图像通过一个二值像素值</a:t>
                </a:r>
                <a14:m>
                  <m:oMath xmlns:m="http://schemas.openxmlformats.org/officeDocument/2006/math">
                    <m:sSub>
                      <m:sSubPr>
                        <m:ctrlPr>
                          <a:rPr lang="zh-CN" altLang="zh-CN" sz="2400" b="1" i="1">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组成的数组来描述，其中下标</a:t>
                </a:r>
                <a14:m>
                  <m:oMath xmlns:m="http://schemas.openxmlformats.org/officeDocument/2006/math">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𝑫</m:t>
                    </m:r>
                  </m:oMath>
                </a14:m>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覆盖所有的像素，未知的无噪声图像由二值像素值</a:t>
                </a:r>
                <a14:m>
                  <m:oMath xmlns:m="http://schemas.openxmlformats.org/officeDocument/2006/math">
                    <m:sSub>
                      <m:sSubPr>
                        <m:ctrlPr>
                          <a:rPr lang="zh-CN" altLang="zh-CN" sz="2400" b="1" i="1">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描述。</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给定带有噪声的图像，我们的目标是恢复原始的无噪声的图像</a:t>
                </a:r>
                <a:r>
                  <a:rPr lang="zh-CN" altLang="en-US" sz="2400" b="1"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kern="100" dirty="0">
                  <a:solidFill>
                    <a:schemeClr val="accent1">
                      <a:lumMod val="50000"/>
                    </a:schemeClr>
                  </a:solidFill>
                  <a:effectLst/>
                  <a:latin typeface="微软雅黑" panose="020B0503020204020204" pitchFamily="34" charset="-122"/>
                  <a:ea typeface="微软雅黑" panose="020B0503020204020204" pitchFamily="34"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870" r="-54"/>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983FC2FD-A534-42B0-B41F-1C8E3FF7AA3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158702" y="2672669"/>
            <a:ext cx="2663245" cy="1775951"/>
          </a:xfrm>
          <a:prstGeom prst="rect">
            <a:avLst/>
          </a:prstGeom>
        </p:spPr>
      </p:pic>
      <p:pic>
        <p:nvPicPr>
          <p:cNvPr id="9" name="图片 8">
            <a:extLst>
              <a:ext uri="{FF2B5EF4-FFF2-40B4-BE49-F238E27FC236}">
                <a16:creationId xmlns:a16="http://schemas.microsoft.com/office/drawing/2014/main" id="{D1B9B0C1-0C27-47F8-9CE0-6EB2C43A384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616214" y="2672670"/>
            <a:ext cx="2663245" cy="1775951"/>
          </a:xfrm>
          <a:prstGeom prst="rect">
            <a:avLst/>
          </a:prstGeom>
        </p:spPr>
      </p:pic>
      <p:sp>
        <p:nvSpPr>
          <p:cNvPr id="10" name="文本框 9">
            <a:extLst>
              <a:ext uri="{FF2B5EF4-FFF2-40B4-BE49-F238E27FC236}">
                <a16:creationId xmlns:a16="http://schemas.microsoft.com/office/drawing/2014/main" id="{99F5BFBC-1ED7-4C09-B5B3-A84801173E43}"/>
              </a:ext>
            </a:extLst>
          </p:cNvPr>
          <p:cNvSpPr txBox="1"/>
          <p:nvPr/>
        </p:nvSpPr>
        <p:spPr>
          <a:xfrm>
            <a:off x="1730911" y="4448620"/>
            <a:ext cx="7188803" cy="400110"/>
          </a:xfrm>
          <a:prstGeom prst="rect">
            <a:avLst/>
          </a:prstGeom>
          <a:noFill/>
        </p:spPr>
        <p:txBody>
          <a:bodyPr wrap="square">
            <a:spAutoFit/>
          </a:bodyPr>
          <a:lstStyle/>
          <a:p>
            <a:pPr marL="226695" indent="304800" algn="ct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噪声图像</a:t>
            </a:r>
            <a:r>
              <a:rPr lang="en-US"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原始图像</a:t>
            </a:r>
            <a:endParaRPr lang="zh-CN" altLang="zh-CN" sz="2000" b="1" kern="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803160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5.1</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：为了说明无向图的用处，我们使用二值图像中图像去噪的例子进行说明。 </a:t>
                </a:r>
                <a:endParaRPr lang="en-US"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Ø"/>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在这个任务中存在</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个先验知识：</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）由于噪声等级比较小，因此</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之间有着强烈的相关性；</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）图像中相邻像素</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𝒋</m:t>
                        </m:r>
                      </m:sub>
                    </m:sSub>
                  </m:oMath>
                </a14:m>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也存在相关性。</a:t>
                </a:r>
                <a:endPar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Ø"/>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根据这两种先验知识，可以使用马尔可夫网进行建模，它的无向图如图</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5.3</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所示。</a:t>
                </a:r>
                <a:endParaRPr lang="zh-CN" altLang="zh-CN" sz="2400" kern="100" dirty="0">
                  <a:solidFill>
                    <a:schemeClr val="accent1">
                      <a:lumMod val="50000"/>
                    </a:schemeClr>
                  </a:solidFill>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870" r="-1141"/>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983FC2FD-A534-42B0-B41F-1C8E3FF7AA3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379230" y="60606"/>
            <a:ext cx="2663245" cy="1775951"/>
          </a:xfrm>
          <a:prstGeom prst="rect">
            <a:avLst/>
          </a:prstGeom>
        </p:spPr>
      </p:pic>
      <p:pic>
        <p:nvPicPr>
          <p:cNvPr id="9" name="图片 8">
            <a:extLst>
              <a:ext uri="{FF2B5EF4-FFF2-40B4-BE49-F238E27FC236}">
                <a16:creationId xmlns:a16="http://schemas.microsoft.com/office/drawing/2014/main" id="{D1B9B0C1-0C27-47F8-9CE0-6EB2C43A384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836742" y="60607"/>
            <a:ext cx="2663245" cy="1775951"/>
          </a:xfrm>
          <a:prstGeom prst="rect">
            <a:avLst/>
          </a:prstGeom>
        </p:spPr>
      </p:pic>
      <p:sp>
        <p:nvSpPr>
          <p:cNvPr id="10" name="文本框 9">
            <a:extLst>
              <a:ext uri="{FF2B5EF4-FFF2-40B4-BE49-F238E27FC236}">
                <a16:creationId xmlns:a16="http://schemas.microsoft.com/office/drawing/2014/main" id="{99F5BFBC-1ED7-4C09-B5B3-A84801173E43}"/>
              </a:ext>
            </a:extLst>
          </p:cNvPr>
          <p:cNvSpPr txBox="1"/>
          <p:nvPr/>
        </p:nvSpPr>
        <p:spPr>
          <a:xfrm>
            <a:off x="4951439" y="1836557"/>
            <a:ext cx="7188803" cy="400110"/>
          </a:xfrm>
          <a:prstGeom prst="rect">
            <a:avLst/>
          </a:prstGeom>
          <a:noFill/>
        </p:spPr>
        <p:txBody>
          <a:bodyPr wrap="square">
            <a:spAutoFit/>
          </a:bodyPr>
          <a:lstStyle/>
          <a:p>
            <a:pPr marL="226695" indent="304800" algn="ct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噪声图像</a:t>
            </a:r>
            <a:r>
              <a:rPr lang="en-US"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原始图像</a:t>
            </a:r>
            <a:endParaRPr lang="zh-CN" altLang="zh-CN" sz="2000" b="1" kern="100" dirty="0">
              <a:effectLst/>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2ACBF5CB-CD9D-4377-9EB5-E191A7F1B8B7}"/>
              </a:ext>
            </a:extLst>
          </p:cNvPr>
          <p:cNvPicPr/>
          <p:nvPr/>
        </p:nvPicPr>
        <p:blipFill>
          <a:blip r:embed="rId6"/>
          <a:stretch>
            <a:fillRect/>
          </a:stretch>
        </p:blipFill>
        <p:spPr>
          <a:xfrm>
            <a:off x="1362219" y="4381712"/>
            <a:ext cx="2864724" cy="2285450"/>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67D5CE3-F713-4851-AB74-0E3162EAF503}"/>
                  </a:ext>
                </a:extLst>
              </p:cNvPr>
              <p:cNvSpPr txBox="1"/>
              <p:nvPr/>
            </p:nvSpPr>
            <p:spPr>
              <a:xfrm>
                <a:off x="4333149" y="5021444"/>
                <a:ext cx="6096000" cy="1323439"/>
              </a:xfrm>
              <a:prstGeom prst="rect">
                <a:avLst/>
              </a:prstGeom>
              <a:noFill/>
            </p:spPr>
            <p:txBody>
              <a:bodyPr wrap="square">
                <a:spAutoFit/>
              </a:bodyPr>
              <a:lstStyle/>
              <a:p>
                <a:pPr marL="226695" algn="just"/>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5.3</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一个无向图模型，表示图像去噪的马尔可夫网。其中，</a:t>
                </a:r>
                <a14:m>
                  <m:oMath xmlns:m="http://schemas.openxmlformats.org/officeDocument/2006/math">
                    <m:sSub>
                      <m:sSub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是一个二值变量，表示像素</a:t>
                </a:r>
                <a14:m>
                  <m:oMath xmlns:m="http://schemas.openxmlformats.org/officeDocument/2006/math">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𝒊</m:t>
                    </m:r>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在一个未知的无噪声的图像中的状 态，</a:t>
                </a:r>
                <a14:m>
                  <m:oMath xmlns:m="http://schemas.openxmlformats.org/officeDocument/2006/math">
                    <m:sSub>
                      <m:sSubPr>
                        <m:ctrlPr>
                          <a:rPr lang="zh-CN" altLang="zh-CN" sz="20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表示在观测到的噪声图像中，像素</a:t>
                </a:r>
                <a14:m>
                  <m:oMath xmlns:m="http://schemas.openxmlformats.org/officeDocument/2006/math">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𝒊</m:t>
                    </m:r>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的对应值。</a:t>
                </a:r>
                <a:endParaRPr lang="zh-CN" altLang="zh-CN" sz="2000" kern="100" dirty="0">
                  <a:effectLst/>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567D5CE3-F713-4851-AB74-0E3162EAF503}"/>
                  </a:ext>
                </a:extLst>
              </p:cNvPr>
              <p:cNvSpPr txBox="1">
                <a:spLocks noRot="1" noChangeAspect="1" noMove="1" noResize="1" noEditPoints="1" noAdjustHandles="1" noChangeArrowheads="1" noChangeShapeType="1" noTextEdit="1"/>
              </p:cNvSpPr>
              <p:nvPr/>
            </p:nvSpPr>
            <p:spPr>
              <a:xfrm>
                <a:off x="4333149" y="5021444"/>
                <a:ext cx="6096000" cy="1323439"/>
              </a:xfrm>
              <a:prstGeom prst="rect">
                <a:avLst/>
              </a:prstGeom>
              <a:blipFill>
                <a:blip r:embed="rId7"/>
                <a:stretch>
                  <a:fillRect t="-2765" r="-1000" b="-7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74836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5.1</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：为了说明无向图的用处，我们使用二值图像中图像去噪的例子进行说明。 </a:t>
                </a:r>
                <a:endParaRPr lang="en-US"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1" indent="-342900">
                  <a:lnSpc>
                    <a:spcPct val="130000"/>
                  </a:lnSpc>
                  <a:buFont typeface="Wingdings" panose="05000000000000000000" pitchFamily="2" charset="2"/>
                  <a:buChar char="Ø"/>
                </a:pPr>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图中有</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两种类型的团</a:t>
                </a:r>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，每一种团包含两个变量。</a:t>
                </a:r>
                <a:endParaRPr lang="en-US"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buFont typeface="Wingdings" panose="05000000000000000000" pitchFamily="2" charset="2"/>
                  <a:buChar char="Ø"/>
                </a:pP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形如团</a:t>
                </a:r>
                <a14:m>
                  <m:oMath xmlns:m="http://schemas.openxmlformats.org/officeDocument/2006/math">
                    <m:r>
                      <a:rPr lang="en-US" altLang="zh-CN"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有一个关联的能量函数，表达了这些变量之间的相关性。对于这种类型的团，我们选择一个非常简单的能量函数</a:t>
                </a:r>
                <a14:m>
                  <m:oMath xmlns:m="http://schemas.openxmlformats.org/officeDocument/2006/math">
                    <m:sSub>
                      <m:sSubPr>
                        <m:ctrlPr>
                          <a:rPr lang="zh-CN" altLang="zh-CN"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zh-CN" altLang="en-US" b="1" i="1" kern="100">
                            <a:solidFill>
                              <a:schemeClr val="accent1">
                                <a:lumMod val="50000"/>
                              </a:schemeClr>
                            </a:solidFill>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𝜼</m:t>
                        </m:r>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sSub>
                      <m:sSubPr>
                        <m:ctrlPr>
                          <a:rPr lang="zh-CN" altLang="zh-CN"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𝜼</m:t>
                    </m:r>
                  </m:oMath>
                </a14:m>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是一个正的常数。</a:t>
                </a:r>
                <a:endParaRPr lang="en-US"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buFont typeface="Wingdings" panose="05000000000000000000" pitchFamily="2" charset="2"/>
                  <a:buChar char="Ø"/>
                </a:pPr>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这个能量函数所表达的意思是：当</a:t>
                </a:r>
                <a14:m>
                  <m:oMath xmlns:m="http://schemas.openxmlformats.org/officeDocument/2006/math">
                    <m:sSub>
                      <m:sSubPr>
                        <m:ctrlPr>
                          <a:rPr lang="zh-CN" altLang="zh-CN"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符号相同时，能量函数会给出一个较低的能量（对应较高的概率），而当</a:t>
                </a:r>
                <a14:m>
                  <m:oMath xmlns:m="http://schemas.openxmlformats.org/officeDocument/2006/math">
                    <m:sSub>
                      <m:sSubPr>
                        <m:ctrlPr>
                          <a:rPr lang="zh-CN" altLang="zh-CN"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符号相反时，能量函数会给出一个较高的能量（对应较低的概率）。</a:t>
                </a:r>
                <a:endParaRPr lang="zh-CN" altLang="zh-CN"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870" r="-435"/>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2ACBF5CB-CD9D-4377-9EB5-E191A7F1B8B7}"/>
              </a:ext>
            </a:extLst>
          </p:cNvPr>
          <p:cNvPicPr/>
          <p:nvPr/>
        </p:nvPicPr>
        <p:blipFill>
          <a:blip r:embed="rId4"/>
          <a:stretch>
            <a:fillRect/>
          </a:stretch>
        </p:blipFill>
        <p:spPr>
          <a:xfrm>
            <a:off x="8913207" y="168021"/>
            <a:ext cx="2375894" cy="1812985"/>
          </a:xfrm>
          <a:prstGeom prst="rect">
            <a:avLst/>
          </a:prstGeom>
        </p:spPr>
      </p:pic>
    </p:spTree>
    <p:extLst>
      <p:ext uri="{BB962C8B-B14F-4D97-AF65-F5344CB8AC3E}">
        <p14:creationId xmlns:p14="http://schemas.microsoft.com/office/powerpoint/2010/main" val="272826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p:txBody>
          <a:bodyPr>
            <a:normAutofit/>
          </a:bodyPr>
          <a:lstStyle/>
          <a:p>
            <a:pPr marL="0" lvl="1" indent="0">
              <a:lnSpc>
                <a:spcPct val="150000"/>
              </a:lnSpc>
              <a:buNone/>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buNone/>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3AD82DC2-DCBF-4A9C-8F7A-67F9C3C7E386}"/>
              </a:ext>
            </a:extLst>
          </p:cNvPr>
          <p:cNvPicPr>
            <a:picLocks noChangeAspect="1"/>
          </p:cNvPicPr>
          <p:nvPr/>
        </p:nvPicPr>
        <p:blipFill>
          <a:blip r:embed="rId3"/>
          <a:stretch>
            <a:fillRect/>
          </a:stretch>
        </p:blipFill>
        <p:spPr>
          <a:xfrm>
            <a:off x="1559787" y="1689851"/>
            <a:ext cx="7943442" cy="4622885"/>
          </a:xfrm>
          <a:prstGeom prst="rect">
            <a:avLst/>
          </a:prstGeom>
        </p:spPr>
      </p:pic>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1.</a:t>
            </a:r>
            <a:r>
              <a:rPr lang="zh-CN" altLang="en-US" b="1" dirty="0">
                <a:solidFill>
                  <a:srgbClr val="0000FF"/>
                </a:solidFill>
                <a:latin typeface="黑体" panose="02010609060101010101" pitchFamily="49" charset="-122"/>
                <a:ea typeface="黑体" panose="02010609060101010101" pitchFamily="49" charset="-122"/>
              </a:rPr>
              <a:t>贝叶斯网的定义</a:t>
            </a:r>
            <a:endParaRPr lang="zh-CN" altLang="en-US" dirty="0"/>
          </a:p>
        </p:txBody>
      </p:sp>
    </p:spTree>
    <p:extLst>
      <p:ext uri="{BB962C8B-B14F-4D97-AF65-F5344CB8AC3E}">
        <p14:creationId xmlns:p14="http://schemas.microsoft.com/office/powerpoint/2010/main" val="30771405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5.1</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：为了说明无向图的用处，我们使用二值图像中图像去噪的例子进行说明。 </a:t>
                </a:r>
                <a:endParaRPr lang="en-US"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1" indent="-342900">
                  <a:lnSpc>
                    <a:spcPct val="125000"/>
                  </a:lnSpc>
                  <a:buFont typeface="Wingdings" panose="05000000000000000000" pitchFamily="2" charset="2"/>
                  <a:buChar char="Ø"/>
                </a:pPr>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图中有</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两种类型的团</a:t>
                </a:r>
                <a:r>
                  <a:rPr lang="zh-CN"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，每一种团包含两个变量。</a:t>
                </a:r>
                <a:endParaRPr lang="en-US"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Ø"/>
                </a:pPr>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剩余的团由变量</a:t>
                </a:r>
                <a14:m>
                  <m:oMath xmlns:m="http://schemas.openxmlformats.org/officeDocument/2006/math">
                    <m:r>
                      <a:rPr lang="en-US" altLang="zh-CN" sz="2400" b="1" i="1" smtClean="0">
                        <a:solidFill>
                          <a:srgbClr val="C00000"/>
                        </a:solidFill>
                        <a:latin typeface="Cambria Math" panose="02040503050406030204" pitchFamily="18" charset="0"/>
                      </a:rPr>
                      <m:t>{</m:t>
                    </m:r>
                    <m:sSub>
                      <m:sSubPr>
                        <m:ctrlPr>
                          <a:rPr lang="zh-CN"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𝒙</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rPr>
                      <m:t>,</m:t>
                    </m:r>
                    <m:sSub>
                      <m:sSubPr>
                        <m:ctrlPr>
                          <a:rPr lang="zh-CN"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𝒙</m:t>
                        </m:r>
                      </m:e>
                      <m:sub>
                        <m:r>
                          <a:rPr lang="en-US" altLang="zh-CN" sz="2400" b="1" i="1">
                            <a:solidFill>
                              <a:srgbClr val="C00000"/>
                            </a:solidFill>
                            <a:latin typeface="Cambria Math" panose="02040503050406030204" pitchFamily="18" charset="0"/>
                          </a:rPr>
                          <m:t>𝒋</m:t>
                        </m:r>
                      </m:sub>
                    </m:sSub>
                    <m:r>
                      <a:rPr lang="en-US" altLang="zh-CN" sz="2400" b="1" i="1">
                        <a:solidFill>
                          <a:srgbClr val="C00000"/>
                        </a:solidFill>
                        <a:latin typeface="Cambria Math" panose="02040503050406030204" pitchFamily="18" charset="0"/>
                      </a:rPr>
                      <m:t>}</m:t>
                    </m:r>
                  </m:oMath>
                </a14:m>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组成，其中</a:t>
                </a:r>
                <a14:m>
                  <m:oMath xmlns:m="http://schemas.openxmlformats.org/officeDocument/2006/math">
                    <m:r>
                      <a:rPr lang="en-US" altLang="zh-CN" sz="2400" b="1" i="1">
                        <a:solidFill>
                          <a:schemeClr val="accent1">
                            <a:lumMod val="50000"/>
                          </a:schemeClr>
                        </a:solidFill>
                        <a:latin typeface="Cambria Math" panose="02040503050406030204" pitchFamily="18" charset="0"/>
                      </a:rPr>
                      <m:t>𝒊</m:t>
                    </m:r>
                  </m:oMath>
                </a14:m>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2400" b="1" i="1">
                        <a:solidFill>
                          <a:schemeClr val="accent1">
                            <a:lumMod val="50000"/>
                          </a:schemeClr>
                        </a:solidFill>
                        <a:latin typeface="Cambria Math" panose="02040503050406030204" pitchFamily="18" charset="0"/>
                      </a:rPr>
                      <m:t>𝒋</m:t>
                    </m:r>
                  </m:oMath>
                </a14:m>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是相邻像素的下标。</a:t>
                </a:r>
                <a:endParaRPr lang="en-US"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Ø"/>
                </a:pPr>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我们希望当</a:t>
                </a:r>
                <a14:m>
                  <m:oMath xmlns:m="http://schemas.openxmlformats.org/officeDocument/2006/math">
                    <m:sSub>
                      <m:sSubPr>
                        <m:ctrlPr>
                          <a:rPr lang="zh-CN"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𝒊</m:t>
                        </m:r>
                      </m:sub>
                    </m:sSub>
                  </m:oMath>
                </a14:m>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𝒋</m:t>
                        </m:r>
                      </m:sub>
                    </m:sSub>
                  </m:oMath>
                </a14:m>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符号相同时能量较低，当</a:t>
                </a:r>
                <a14:m>
                  <m:oMath xmlns:m="http://schemas.openxmlformats.org/officeDocument/2006/math">
                    <m:sSub>
                      <m:sSubPr>
                        <m:ctrlPr>
                          <a:rPr lang="zh-CN"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𝒊</m:t>
                        </m:r>
                      </m:sub>
                    </m:sSub>
                  </m:oMath>
                </a14:m>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𝒋</m:t>
                        </m:r>
                      </m:sub>
                    </m:sSub>
                  </m:oMath>
                </a14:m>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符号相反时能量较高，因此我们选择能力函数</a:t>
                </a:r>
                <a14:m>
                  <m:oMath xmlns:m="http://schemas.openxmlformats.org/officeDocument/2006/math">
                    <m:sSub>
                      <m:sSubPr>
                        <m:ctrlPr>
                          <a:rPr lang="zh-CN" altLang="zh-CN" sz="2400" b="1" i="1">
                            <a:solidFill>
                              <a:schemeClr val="accent1">
                                <a:lumMod val="50000"/>
                              </a:schemeClr>
                            </a:solidFill>
                            <a:latin typeface="Cambria Math" panose="02040503050406030204" pitchFamily="18" charset="0"/>
                          </a:rPr>
                        </m:ctrlPr>
                      </m:sSubPr>
                      <m:e>
                        <m:r>
                          <a:rPr lang="zh-CN" altLang="en-US" sz="2400" b="1" i="1">
                            <a:solidFill>
                              <a:schemeClr val="accent1">
                                <a:lumMod val="50000"/>
                              </a:schemeClr>
                            </a:solidFill>
                            <a:latin typeface="Cambria Math" panose="02040503050406030204" pitchFamily="18" charset="0"/>
                          </a:rPr>
                          <m:t>−</m:t>
                        </m:r>
                        <m:r>
                          <a:rPr lang="en-US" altLang="zh-CN" sz="2400" b="1" i="1">
                            <a:solidFill>
                              <a:schemeClr val="accent1">
                                <a:lumMod val="50000"/>
                              </a:schemeClr>
                            </a:solidFill>
                            <a:latin typeface="Cambria Math" panose="02040503050406030204" pitchFamily="18" charset="0"/>
                          </a:rPr>
                          <m:t>𝜷</m:t>
                        </m:r>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𝒊</m:t>
                        </m:r>
                      </m:sub>
                    </m:sSub>
                    <m:sSub>
                      <m:sSubPr>
                        <m:ctrlPr>
                          <a:rPr lang="zh-CN" altLang="zh-CN" sz="2400" b="1" i="1">
                            <a:solidFill>
                              <a:schemeClr val="accent1">
                                <a:lumMod val="50000"/>
                              </a:schemeClr>
                            </a:solidFill>
                            <a:latin typeface="Cambria Math" panose="02040503050406030204" pitchFamily="18" charset="0"/>
                          </a:rPr>
                        </m:ctrlPr>
                      </m:sSubPr>
                      <m:e>
                        <m:r>
                          <a:rPr lang="en-US" altLang="zh-CN" sz="2400" b="1" i="1">
                            <a:solidFill>
                              <a:schemeClr val="accent1">
                                <a:lumMod val="50000"/>
                              </a:schemeClr>
                            </a:solidFill>
                            <a:latin typeface="Cambria Math" panose="02040503050406030204" pitchFamily="18" charset="0"/>
                          </a:rPr>
                          <m:t>𝒙</m:t>
                        </m:r>
                      </m:e>
                      <m:sub>
                        <m:r>
                          <a:rPr lang="en-US" altLang="zh-CN" sz="2400" b="1" i="1">
                            <a:solidFill>
                              <a:schemeClr val="accent1">
                                <a:lumMod val="50000"/>
                              </a:schemeClr>
                            </a:solidFill>
                            <a:latin typeface="Cambria Math" panose="02040503050406030204" pitchFamily="18" charset="0"/>
                          </a:rPr>
                          <m:t>𝒋</m:t>
                        </m:r>
                      </m:sub>
                    </m:sSub>
                  </m:oMath>
                </a14:m>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r>
                      <a:rPr lang="en-US" altLang="zh-CN" sz="2400" b="1" i="1">
                        <a:solidFill>
                          <a:schemeClr val="accent1">
                            <a:lumMod val="50000"/>
                          </a:schemeClr>
                        </a:solidFill>
                        <a:latin typeface="Cambria Math" panose="02040503050406030204" pitchFamily="18" charset="0"/>
                      </a:rPr>
                      <m:t>𝜷</m:t>
                    </m:r>
                  </m:oMath>
                </a14:m>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是一个正的常数。</a:t>
                </a:r>
                <a:endParaRPr lang="zh-CN" altLang="zh-CN" sz="24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870"/>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2ACBF5CB-CD9D-4377-9EB5-E191A7F1B8B7}"/>
              </a:ext>
            </a:extLst>
          </p:cNvPr>
          <p:cNvPicPr/>
          <p:nvPr/>
        </p:nvPicPr>
        <p:blipFill>
          <a:blip r:embed="rId4"/>
          <a:stretch>
            <a:fillRect/>
          </a:stretch>
        </p:blipFill>
        <p:spPr>
          <a:xfrm>
            <a:off x="8913207" y="168021"/>
            <a:ext cx="2375894" cy="1812985"/>
          </a:xfrm>
          <a:prstGeom prst="rect">
            <a:avLst/>
          </a:prstGeom>
        </p:spPr>
      </p:pic>
    </p:spTree>
    <p:extLst>
      <p:ext uri="{BB962C8B-B14F-4D97-AF65-F5344CB8AC3E}">
        <p14:creationId xmlns:p14="http://schemas.microsoft.com/office/powerpoint/2010/main" val="17125145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5.1</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：为了说明无向图的用处，我们使用二值图像中图像去噪的例子进行说明。 </a:t>
                </a:r>
                <a:endParaRPr lang="en-US" altLang="zh-CN" sz="2400" kern="1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571500" indent="-342900" algn="just">
                  <a:lnSpc>
                    <a:spcPct val="125000"/>
                  </a:lnSpc>
                  <a:buFont typeface="Wingdings" panose="05000000000000000000" pitchFamily="2" charset="2"/>
                  <a:buChar char="Ø"/>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在这个例子中，为了</a:t>
                </a:r>
                <a:r>
                  <a:rPr lang="zh-CN"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使得模型倾向于选择一个特定的符号</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，而不选择另一个符号，我们为无噪声图像的每个像素</a:t>
                </a:r>
                <a14:m>
                  <m:oMath xmlns:m="http://schemas.openxmlformats.org/officeDocument/2006/math">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oMath>
                </a14:m>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加上一个额外的项</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𝒉𝒙</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。于是，模型的完整能量函数的形式为：</a:t>
                </a:r>
                <a:endParaRPr lang="zh-CN" altLang="zh-CN" sz="2400" kern="100" dirty="0">
                  <a:solidFill>
                    <a:schemeClr val="accent1">
                      <a:lumMod val="50000"/>
                    </a:schemeClr>
                  </a:solidFill>
                  <a:effectLst/>
                  <a:latin typeface="微软雅黑" panose="020B0503020204020204" pitchFamily="34" charset="-122"/>
                  <a:ea typeface="微软雅黑" panose="020B0503020204020204" pitchFamily="34" charset="-122"/>
                </a:endParaRPr>
              </a:p>
              <a:p>
                <a:pPr marL="226695" indent="0" algn="l">
                  <a:lnSpc>
                    <a:spcPct val="100000"/>
                  </a:lnSpc>
                  <a:spcBef>
                    <a:spcPts val="0"/>
                  </a:spcBef>
                  <a:buNone/>
                </a:pPr>
                <a14:m>
                  <m:oMathPara xmlns:m="http://schemas.openxmlformats.org/officeDocument/2006/math">
                    <m:oMathParaPr>
                      <m:jc m:val="centerGroup"/>
                    </m:oMathParaPr>
                    <m:oMath xmlns:m="http://schemas.openxmlformats.org/officeDocument/2006/math">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𝑬</m:t>
                      </m:r>
                      <m:d>
                        <m:d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𝒚</m:t>
                          </m:r>
                        </m:e>
                      </m:d>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𝒉</m:t>
                      </m:r>
                      <m:nary>
                        <m:naryPr>
                          <m:chr m:val="∑"/>
                          <m:limLoc m:val="undOvr"/>
                          <m:supHide m:val="on"/>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up/>
                        <m:e>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e>
                      </m:nary>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𝜷</m:t>
                      </m:r>
                      <m:nary>
                        <m:naryPr>
                          <m:chr m:val="∑"/>
                          <m:limLoc m:val="undOvr"/>
                          <m:supHide m:val="on"/>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𝒋</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sub>
                        <m:sup/>
                        <m:e>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𝒋</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𝜼</m:t>
                          </m:r>
                          <m:nary>
                            <m:naryPr>
                              <m:chr m:val="∑"/>
                              <m:limLoc m:val="undOvr"/>
                              <m:supHide m:val="on"/>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up/>
                            <m:e>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𝒚</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e>
                          </m:nary>
                        </m:e>
                      </m:nary>
                    </m:oMath>
                  </m:oMathPara>
                </a14:m>
                <a:endParaRPr lang="zh-CN" altLang="zh-CN" sz="2400" kern="100" dirty="0">
                  <a:solidFill>
                    <a:schemeClr val="accent1">
                      <a:lumMod val="50000"/>
                    </a:schemeClr>
                  </a:solidFill>
                  <a:effectLst/>
                  <a:latin typeface="微软雅黑" panose="020B0503020204020204" pitchFamily="34" charset="-122"/>
                  <a:ea typeface="微软雅黑" panose="020B0503020204020204" pitchFamily="34" charset="-122"/>
                </a:endParaRPr>
              </a:p>
              <a:p>
                <a:pPr marL="571500" indent="-342900" algn="l">
                  <a:lnSpc>
                    <a:spcPct val="125000"/>
                  </a:lnSpc>
                  <a:buFont typeface="Wingdings" panose="05000000000000000000" pitchFamily="2" charset="2"/>
                  <a:buChar char="Ø"/>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它定义了</a:t>
                </a:r>
                <a14:m>
                  <m:oMath xmlns:m="http://schemas.openxmlformats.org/officeDocument/2006/math">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oMath>
                </a14:m>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𝒚</m:t>
                    </m:r>
                  </m:oMath>
                </a14:m>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上的一个联合概率分布，形式为：</a:t>
                </a:r>
                <a:endParaRPr lang="zh-CN" altLang="zh-CN" sz="2400" kern="100" dirty="0">
                  <a:solidFill>
                    <a:schemeClr val="accent1">
                      <a:lumMod val="50000"/>
                    </a:schemeClr>
                  </a:solidFill>
                  <a:effectLst/>
                  <a:latin typeface="微软雅黑" panose="020B0503020204020204" pitchFamily="34" charset="-122"/>
                  <a:ea typeface="微软雅黑" panose="020B0503020204020204" pitchFamily="34" charset="-122"/>
                </a:endParaRPr>
              </a:p>
              <a:p>
                <a:pPr indent="0" algn="l">
                  <a:lnSpc>
                    <a:spcPct val="100000"/>
                  </a:lnSpc>
                  <a:spcBef>
                    <a:spcPts val="0"/>
                  </a:spcBef>
                  <a:buNone/>
                </a:pPr>
                <a14:m>
                  <m:oMathPara xmlns:m="http://schemas.openxmlformats.org/officeDocument/2006/math">
                    <m:oMathParaPr>
                      <m:jc m:val="centerGroup"/>
                    </m:oMathParaPr>
                    <m:oMath xmlns:m="http://schemas.openxmlformats.org/officeDocument/2006/math">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𝒑</m:t>
                      </m:r>
                      <m:d>
                        <m:d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𝒚</m:t>
                          </m:r>
                        </m:e>
                      </m:d>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𝟏</m:t>
                          </m:r>
                        </m:num>
                        <m:den>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𝒁</m:t>
                          </m:r>
                        </m:den>
                      </m:f>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𝒆𝒙𝒑</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𝒙</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𝒚</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2400" kern="100" dirty="0">
                  <a:solidFill>
                    <a:schemeClr val="accent1">
                      <a:lumMod val="50000"/>
                    </a:schemeClr>
                  </a:solidFill>
                  <a:effectLst/>
                  <a:latin typeface="微软雅黑" panose="020B0503020204020204" pitchFamily="34" charset="-122"/>
                  <a:ea typeface="微软雅黑" panose="020B0503020204020204" pitchFamily="34" charset="-122"/>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870" r="-815"/>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2ACBF5CB-CD9D-4377-9EB5-E191A7F1B8B7}"/>
              </a:ext>
            </a:extLst>
          </p:cNvPr>
          <p:cNvPicPr/>
          <p:nvPr/>
        </p:nvPicPr>
        <p:blipFill>
          <a:blip r:embed="rId4"/>
          <a:stretch>
            <a:fillRect/>
          </a:stretch>
        </p:blipFill>
        <p:spPr>
          <a:xfrm>
            <a:off x="8913207" y="168021"/>
            <a:ext cx="2375894" cy="1812985"/>
          </a:xfrm>
          <a:prstGeom prst="rect">
            <a:avLst/>
          </a:prstGeom>
        </p:spPr>
      </p:pic>
    </p:spTree>
    <p:extLst>
      <p:ext uri="{BB962C8B-B14F-4D97-AF65-F5344CB8AC3E}">
        <p14:creationId xmlns:p14="http://schemas.microsoft.com/office/powerpoint/2010/main" val="22003341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5.2</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马尔可夫逻辑网（</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Markov Logic Network</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MLN</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）可以将</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一阶谓词逻辑</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First Order Logic</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FOL</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）编码为无向图，是一种特殊的马尔可夫网。进一步地，马尔可夫逻辑网可以被视为构建闭马尔可夫逻辑网的一个模板。</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469265" algn="just"/>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一阶谓词逻辑规则：由</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种类型的符号组成</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即</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常量、变量、函数和谓词</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其中：</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469265" algn="just"/>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常量</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指定义域里一个简单的对象（</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people: Anna, Bob, and Chris)</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469265" algn="just"/>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变量</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可以指定义域里若干对象</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469265" algn="just"/>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函数</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如</a:t>
            </a:r>
            <a:r>
              <a:rPr lang="en-US" altLang="zh-CN" sz="2400" b="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BrotherOf</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表示一组对象到一个对象的映射</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469265" algn="just"/>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谓词</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指定义域中若干对象之间的关系</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如</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Friends())</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或者对象的属性</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如</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Red()).</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endPar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556457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5.2</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马尔可夫逻辑网（</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Markov Logic Network</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MLN</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）可以将</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一阶谓词逻辑</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First Order Logic</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FOL</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）编码为无向图，是一种特殊的马尔可夫网。进一步地，马尔可夫逻辑网可以被视为构建闭马尔可夫逻辑网的一个模板。</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25000"/>
              </a:lnSpc>
              <a:buFont typeface="Wingdings" panose="05000000000000000000" pitchFamily="2" charset="2"/>
              <a:buChar char="Ø"/>
            </a:pPr>
            <a:r>
              <a:rPr lang="zh-CN"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项（</a:t>
            </a:r>
            <a:r>
              <a:rPr lang="en-US"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term</a:t>
            </a:r>
            <a:r>
              <a:rPr lang="zh-CN"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是任意地表示一个对象的表达式</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可以是常量、变量或者是应用于元组的函数，如</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Anna</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100" dirty="0" err="1">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GreatestCommonDivisor</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err="1">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x,y</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都是项。</a:t>
            </a:r>
            <a:endPar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571500" indent="-342900" algn="just">
              <a:lnSpc>
                <a:spcPct val="125000"/>
              </a:lnSpc>
              <a:buFont typeface="Wingdings" panose="05000000000000000000" pitchFamily="2" charset="2"/>
              <a:buChar char="Ø"/>
            </a:pPr>
            <a:r>
              <a:rPr lang="zh-CN"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原子</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是作用于一组项的谓词</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如</a:t>
            </a:r>
            <a:r>
              <a:rPr lang="en-US" altLang="zh-CN" sz="2400" b="1" kern="100" dirty="0" err="1">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SonOf</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err="1">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x,BrotherOf</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(y))).</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一个常项是指没有变量的项</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p>
          <a:p>
            <a:pPr marL="571500" indent="-342900" algn="just">
              <a:lnSpc>
                <a:spcPct val="125000"/>
              </a:lnSpc>
              <a:buFont typeface="Wingdings" panose="05000000000000000000" pitchFamily="2" charset="2"/>
              <a:buChar char="Ø"/>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一个闭原子</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(ground atom)</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或闭谓词</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(ground predicate)</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是指</a:t>
            </a:r>
            <a:r>
              <a:rPr lang="zh-CN"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所有参数均为常项的原子或谓</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词，如</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Friends(Anna</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Bob).</a:t>
            </a:r>
          </a:p>
          <a:p>
            <a:pPr marL="0" indent="0">
              <a:lnSpc>
                <a:spcPct val="125000"/>
              </a:lnSpc>
              <a:buNone/>
            </a:pPr>
            <a:endPar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4294140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5.2</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马尔可夫逻辑网（</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Markov Logic Network</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MLN</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）可以将</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一阶谓词逻辑</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First Order Logic</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FOL</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）编码为无向图，是一种特殊的马尔可夫网。进一步地，马尔可夫逻辑网可以被视为构建闭马尔可夫逻辑网的一个模板。</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25000"/>
              </a:lnSpc>
              <a:buFont typeface="Wingdings" panose="05000000000000000000" pitchFamily="2" charset="2"/>
              <a:buChar char="Ø"/>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一般地</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规则是从原子开始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用</a:t>
            </a:r>
            <a:r>
              <a:rPr lang="zh-CN"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连接词</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如蕴含关系、等价关系等</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量词</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如全称量词和存在量词</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递归地建立起来，如：</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Cambria Math" panose="02040503050406030204" pitchFamily="18" charset="0"/>
              </a:rPr>
              <a:t>∀</a:t>
            </a:r>
            <a:r>
              <a:rPr lang="en-US" altLang="zh-CN" sz="2400" b="1" kern="100" dirty="0" err="1">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x,Smokes</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Cambria Math" panose="02040503050406030204" pitchFamily="18" charset="0"/>
              </a:rPr>
              <a:t>⇒</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Cough(x).</a:t>
            </a:r>
          </a:p>
          <a:p>
            <a:pPr marL="0" indent="0">
              <a:lnSpc>
                <a:spcPct val="125000"/>
              </a:lnSpc>
              <a:buNone/>
            </a:pPr>
            <a:endPar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156639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5.2</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马尔可夫逻辑网</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定义：</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马尔可夫逻辑网由一组二元项</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组成，其中，</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表示一阶逻辑规则，</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表示</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的权重，是一个实数。这组二元项</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与一组有限常量集</a:t>
                </a:r>
                <a:r>
                  <a:rPr lang="en-US" altLang="zh-CN" sz="2400" b="1" i="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kern="100" baseline="-250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kern="100" baseline="-250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i="1" kern="100" baseline="-250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一起定义了一个闭马尔可夫逻辑网</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nSpc>
                    <a:spcPct val="125000"/>
                  </a:lnSpc>
                  <a:buFont typeface="+mj-ea"/>
                  <a:buAutoNum type="circleNumDbPlain"/>
                </a:pP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闭马尔可夫逻辑网中的每个节点（二值随机变量）对应着马尔可夫逻辑网中的某个闭原子</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(grounding atom)</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。若闭原子为真，则对应的二值节点取值为</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；若为假，则取值为</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25000"/>
                  </a:lnSpc>
                  <a:buFont typeface="+mj-ea"/>
                  <a:buAutoNum type="circleNumDbPlain"/>
                </a:pP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闭马尔可夫逻辑网的每条边对应着闭原子之间的关系，若两个闭原子出现在同一条“闭规则</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(grounding formula)</a:t>
                </a:r>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”中，则这两个闭原子之间有边相连；</a:t>
                </a:r>
              </a:p>
              <a:p>
                <a:pPr marL="0" indent="0">
                  <a:lnSpc>
                    <a:spcPct val="125000"/>
                  </a:lnSpc>
                  <a:buNone/>
                </a:pPr>
                <a:endPar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1033" r="-3370" b="-3333"/>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142294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5.2</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马尔可夫逻辑网</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定义：</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马尔可夫逻辑网由一组二元项</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组成，其中，</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表示一阶逻辑规则，</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表示</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的权重，是一个实数。这组二元项</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与一组有限常量集</a:t>
                </a:r>
                <a:r>
                  <a:rPr lang="en-US" altLang="zh-CN" sz="2400" b="1" i="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kern="100" baseline="-250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kern="100" baseline="-250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400" b="1" i="1" kern="100" baseline="-250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一起定义了一个闭马尔可夫逻辑网</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p>
              <a:p>
                <a:pPr marL="457200" indent="-457200">
                  <a:lnSpc>
                    <a:spcPct val="125000"/>
                  </a:lnSpc>
                  <a:buFont typeface="+mj-ea"/>
                  <a:buAutoNum type="circleNumDbPlain" startAt="3"/>
                </a:pPr>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闭马尔可夫逻辑网中的任意闭规则都对应着一个特征值，若闭规则为真，则对应的特征值为</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；若为假</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则特征值为</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。特征值的权重为二元项中规则</a:t>
                </a:r>
                <a14:m>
                  <m:oMath xmlns:m="http://schemas.openxmlformats.org/officeDocument/2006/math">
                    <m:sSub>
                      <m:sSubPr>
                        <m:ctrlPr>
                          <a:rPr lang="zh-CN" altLang="zh-CN" sz="2400" b="1" i="1" kern="10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kern="10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𝑭</m:t>
                        </m:r>
                      </m:e>
                      <m:sub>
                        <m:r>
                          <a:rPr lang="en-US" altLang="zh-CN" sz="2400" b="1" kern="10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𝒊</m:t>
                        </m:r>
                      </m:sub>
                    </m:sSub>
                  </m:oMath>
                </a14:m>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对应的权重</a:t>
                </a:r>
                <a14:m>
                  <m:oMath xmlns:m="http://schemas.openxmlformats.org/officeDocument/2006/math">
                    <m:sSub>
                      <m:sSubPr>
                        <m:ctrlPr>
                          <a:rPr lang="zh-CN" altLang="zh-CN" sz="2400" b="1" i="1" kern="10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kern="10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𝒘</m:t>
                        </m:r>
                      </m:e>
                      <m:sub>
                        <m:r>
                          <a:rPr lang="en-US" altLang="zh-CN" sz="2400" b="1" kern="10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𝒊</m:t>
                        </m:r>
                      </m:sub>
                    </m:sSub>
                  </m:oMath>
                </a14:m>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nSpc>
                    <a:spcPct val="125000"/>
                  </a:lnSpc>
                  <a:buNone/>
                </a:pPr>
                <a:endPar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1033" r="-815"/>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4397943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5.2</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马尔可夫逻辑网</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469265" algn="l">
                  <a:lnSpc>
                    <a:spcPct val="100000"/>
                  </a:lnSpc>
                </a:pP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一个闭马尔可夫逻辑网所蕴含的可能世界</a:t>
                </a:r>
                <a:r>
                  <a:rPr lang="en-US" altLang="zh-CN" sz="2400" b="1" i="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的概率分布如下</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l">
                  <a:lnSpc>
                    <a:spcPct val="100000"/>
                  </a:lnSpc>
                  <a:buNone/>
                </a:pPr>
                <a14:m>
                  <m:oMathPara xmlns:m="http://schemas.openxmlformats.org/officeDocument/2006/math">
                    <m:oMathParaPr>
                      <m:jc m:val="centerGroup"/>
                    </m:oMathParaPr>
                    <m:oMath xmlns:m="http://schemas.openxmlformats.org/officeDocument/2006/math">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𝑷</m:t>
                      </m:r>
                      <m:d>
                        <m:d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d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𝑿</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𝒙</m:t>
                          </m:r>
                        </m:e>
                      </m:d>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f>
                        <m:f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𝟏</m:t>
                          </m:r>
                        </m:num>
                        <m:den>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𝒁</m:t>
                          </m:r>
                        </m:den>
                      </m:f>
                      <m:func>
                        <m:func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funcPr>
                        <m:fNa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𝐞𝐱𝐩</m:t>
                          </m:r>
                        </m:fName>
                        <m:e>
                          <m:d>
                            <m:d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dPr>
                            <m:e>
                              <m:nary>
                                <m:naryPr>
                                  <m:chr m:val="∑"/>
                                  <m:limLoc m:val="undOv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naryPr>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𝟏</m:t>
                                  </m:r>
                                </m:sub>
                                <m:sup>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sup>
                                <m:e>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𝝓</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e>
                              </m:nary>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𝒙</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e>
                          </m:d>
                        </m:e>
                      </m:func>
                    </m:oMath>
                  </m:oMathPara>
                </a14:m>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l">
                  <a:lnSpc>
                    <a:spcPct val="100000"/>
                  </a:lnSpc>
                  <a:buNone/>
                </a:pPr>
                <a14:m>
                  <m:oMathPara xmlns:m="http://schemas.openxmlformats.org/officeDocument/2006/math">
                    <m:oMathParaPr>
                      <m:jc m:val="centerGroup"/>
                    </m:oMathParaPr>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𝝓</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𝒏</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𝒙</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oMath>
                  </m:oMathPara>
                </a14:m>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5000"/>
                  </a:lnSpc>
                </a:pP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b="1" i="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表示配分函数，</a:t>
                </a:r>
                <a14:m>
                  <m:oMath xmlns:m="http://schemas.openxmlformats.org/officeDocument/2006/math">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是规则的数量，</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𝝓</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𝒊</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表示势函数，</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𝒙</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表示关于规则</a:t>
                </a:r>
                <a:r>
                  <a:rPr lang="en-US" altLang="zh-CN" sz="2400" b="1" i="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i</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的团，</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表示规则权重，</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𝒏</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𝒙</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表示</a:t>
                </a:r>
                <a14:m>
                  <m:oMath xmlns:m="http://schemas.openxmlformats.org/officeDocument/2006/math">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𝒙</m:t>
                    </m:r>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使得规则</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为真的次数。</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endPar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870" r="-3478"/>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1079893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5.2</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马尔可夫逻辑网</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endPar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a:extLst>
              <a:ext uri="{FF2B5EF4-FFF2-40B4-BE49-F238E27FC236}">
                <a16:creationId xmlns:a16="http://schemas.microsoft.com/office/drawing/2014/main" id="{87E23B6D-328F-479F-BA95-E6EDECB2DAEC}"/>
              </a:ext>
            </a:extLst>
          </p:cNvPr>
          <p:cNvGraphicFramePr>
            <a:graphicFrameLocks noGrp="1"/>
          </p:cNvGraphicFramePr>
          <p:nvPr/>
        </p:nvGraphicFramePr>
        <p:xfrm>
          <a:off x="698863" y="3003085"/>
          <a:ext cx="10993113" cy="1451421"/>
        </p:xfrm>
        <a:graphic>
          <a:graphicData uri="http://schemas.openxmlformats.org/drawingml/2006/table">
            <a:tbl>
              <a:tblPr firstRow="1" firstCol="1" bandRow="1">
                <a:tableStyleId>{10A1B5D5-9B99-4C35-A422-299274C87663}</a:tableStyleId>
              </a:tblPr>
              <a:tblGrid>
                <a:gridCol w="3278346">
                  <a:extLst>
                    <a:ext uri="{9D8B030D-6E8A-4147-A177-3AD203B41FA5}">
                      <a16:colId xmlns:a16="http://schemas.microsoft.com/office/drawing/2014/main" val="1206793854"/>
                    </a:ext>
                  </a:extLst>
                </a:gridCol>
                <a:gridCol w="6655198">
                  <a:extLst>
                    <a:ext uri="{9D8B030D-6E8A-4147-A177-3AD203B41FA5}">
                      <a16:colId xmlns:a16="http://schemas.microsoft.com/office/drawing/2014/main" val="2687304164"/>
                    </a:ext>
                  </a:extLst>
                </a:gridCol>
                <a:gridCol w="1059569">
                  <a:extLst>
                    <a:ext uri="{9D8B030D-6E8A-4147-A177-3AD203B41FA5}">
                      <a16:colId xmlns:a16="http://schemas.microsoft.com/office/drawing/2014/main" val="3133294676"/>
                    </a:ext>
                  </a:extLst>
                </a:gridCol>
              </a:tblGrid>
              <a:tr h="309880">
                <a:tc>
                  <a:txBody>
                    <a:bodyPr/>
                    <a:lstStyle/>
                    <a:p>
                      <a:pPr algn="ctr">
                        <a:lnSpc>
                          <a:spcPct val="150000"/>
                        </a:lnSpc>
                      </a:pPr>
                      <a:r>
                        <a:rPr 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命题</a:t>
                      </a:r>
                    </a:p>
                  </a:txBody>
                  <a:tcPr marL="68580" marR="68580" marT="0" marB="0" anchor="ctr">
                    <a:solidFill>
                      <a:schemeClr val="accent6">
                        <a:lumMod val="60000"/>
                        <a:lumOff val="40000"/>
                      </a:schemeClr>
                    </a:solidFill>
                  </a:tcPr>
                </a:tc>
                <a:tc>
                  <a:txBody>
                    <a:bodyPr/>
                    <a:lstStyle/>
                    <a:p>
                      <a:pPr algn="ctr">
                        <a:lnSpc>
                          <a:spcPct val="150000"/>
                        </a:lnSpc>
                      </a:pPr>
                      <a:r>
                        <a:rPr 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一阶谓词逻辑</a:t>
                      </a:r>
                    </a:p>
                  </a:txBody>
                  <a:tcPr marL="68580" marR="68580" marT="0" marB="0" anchor="ctr">
                    <a:solidFill>
                      <a:schemeClr val="accent6">
                        <a:lumMod val="60000"/>
                        <a:lumOff val="40000"/>
                      </a:schemeClr>
                    </a:solidFill>
                  </a:tcPr>
                </a:tc>
                <a:tc>
                  <a:txBody>
                    <a:bodyPr/>
                    <a:lstStyle/>
                    <a:p>
                      <a:pPr algn="ctr">
                        <a:lnSpc>
                          <a:spcPct val="150000"/>
                        </a:lnSpc>
                      </a:pPr>
                      <a:r>
                        <a:rPr 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权重</a:t>
                      </a:r>
                    </a:p>
                  </a:txBody>
                  <a:tcPr marL="68580" marR="68580" marT="0" marB="0" anchor="ctr">
                    <a:solidFill>
                      <a:schemeClr val="accent6">
                        <a:lumMod val="60000"/>
                        <a:lumOff val="40000"/>
                      </a:schemeClr>
                    </a:solidFill>
                  </a:tcPr>
                </a:tc>
                <a:extLst>
                  <a:ext uri="{0D108BD9-81ED-4DB2-BD59-A6C34878D82A}">
                    <a16:rowId xmlns:a16="http://schemas.microsoft.com/office/drawing/2014/main" val="1633774621"/>
                  </a:ext>
                </a:extLst>
              </a:tr>
              <a:tr h="0">
                <a:tc>
                  <a:txBody>
                    <a:bodyPr/>
                    <a:lstStyle/>
                    <a:p>
                      <a:pPr algn="ctr">
                        <a:lnSpc>
                          <a:spcPct val="150000"/>
                        </a:lnSpc>
                      </a:pPr>
                      <a:r>
                        <a:rPr 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吸烟导致咳嗽</a:t>
                      </a:r>
                    </a:p>
                  </a:txBody>
                  <a:tcPr marL="68580" marR="68580" marT="0" marB="0" anchor="ctr"/>
                </a:tc>
                <a:tc>
                  <a:txBody>
                    <a:bodyPr/>
                    <a:lstStyle/>
                    <a:p>
                      <a:pPr algn="ctr">
                        <a:lnSpc>
                          <a:spcPct val="150000"/>
                        </a:lnSpc>
                      </a:pPr>
                      <a:r>
                        <a:rPr lang="en-US" sz="2400" kern="100" dirty="0" err="1">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F</a:t>
                      </a:r>
                      <a:r>
                        <a:rPr lang="en-US" sz="2400" kern="100" baseline="-25000" dirty="0" err="1">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en-US"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∀x, Smokes(x)⇒Cough(x)</a:t>
                      </a:r>
                      <a:endParaRPr 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pPr>
                      <a:r>
                        <a:rPr lang="en-US" sz="2400" kern="10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1.5</a:t>
                      </a:r>
                      <a:endParaRPr lang="zh-CN" sz="2400" kern="10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01857977"/>
                  </a:ext>
                </a:extLst>
              </a:tr>
              <a:tr h="354965">
                <a:tc>
                  <a:txBody>
                    <a:bodyPr/>
                    <a:lstStyle/>
                    <a:p>
                      <a:pPr algn="ctr">
                        <a:lnSpc>
                          <a:spcPct val="150000"/>
                        </a:lnSpc>
                      </a:pPr>
                      <a:r>
                        <a:rPr lang="zh-CN" sz="2400" kern="10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朋友有相似的吸烟习惯</a:t>
                      </a:r>
                    </a:p>
                  </a:txBody>
                  <a:tcPr marL="68580" marR="68580" marT="0" marB="0" anchor="ctr"/>
                </a:tc>
                <a:tc>
                  <a:txBody>
                    <a:bodyPr/>
                    <a:lstStyle/>
                    <a:p>
                      <a:pPr algn="ctr">
                        <a:lnSpc>
                          <a:spcPct val="150000"/>
                        </a:lnSpc>
                      </a:pPr>
                      <a:r>
                        <a:rPr lang="en-US" sz="2400" kern="100" dirty="0" err="1">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F</a:t>
                      </a:r>
                      <a:r>
                        <a:rPr lang="en-US" sz="2400" kern="100" baseline="-25000" dirty="0" err="1">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US"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US" sz="2400" kern="100" dirty="0" err="1">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x∀y</a:t>
                      </a:r>
                      <a:r>
                        <a:rPr lang="en-US"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Friends(</a:t>
                      </a:r>
                      <a:r>
                        <a:rPr lang="en-US" sz="2400" kern="100" dirty="0" err="1">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x,y</a:t>
                      </a:r>
                      <a:r>
                        <a:rPr lang="en-US"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 (Smokes(x)⇔Smokes(y))</a:t>
                      </a:r>
                      <a:endParaRPr 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pPr>
                      <a:r>
                        <a:rPr lang="en-US"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1.1</a:t>
                      </a:r>
                      <a:endParaRPr 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99305446"/>
                  </a:ext>
                </a:extLst>
              </a:tr>
            </a:tbl>
          </a:graphicData>
        </a:graphic>
      </p:graphicFrame>
      <p:sp>
        <p:nvSpPr>
          <p:cNvPr id="4" name="Rectangle 1">
            <a:extLst>
              <a:ext uri="{FF2B5EF4-FFF2-40B4-BE49-F238E27FC236}">
                <a16:creationId xmlns:a16="http://schemas.microsoft.com/office/drawing/2014/main" id="{A738A82C-D7F4-4FBC-ABB2-D8D5984F2FCE}"/>
              </a:ext>
            </a:extLst>
          </p:cNvPr>
          <p:cNvSpPr>
            <a:spLocks noChangeArrowheads="1"/>
          </p:cNvSpPr>
          <p:nvPr/>
        </p:nvSpPr>
        <p:spPr bwMode="auto">
          <a:xfrm>
            <a:off x="3780149" y="4644230"/>
            <a:ext cx="63185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6388"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表</a:t>
            </a:r>
            <a:r>
              <a:rPr kumimoji="0" lang="en-US" altLang="zh-CN"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a:t>
            </a:r>
            <a:r>
              <a:rPr kumimoji="0" lang="zh-CN" altLang="en-US" sz="2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马尔可夫逻辑网的实例</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27744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p:pic>
        <p:nvPicPr>
          <p:cNvPr id="10" name="图片 9">
            <a:extLst>
              <a:ext uri="{FF2B5EF4-FFF2-40B4-BE49-F238E27FC236}">
                <a16:creationId xmlns:a16="http://schemas.microsoft.com/office/drawing/2014/main" id="{F0BB4EF3-9085-416E-BCD7-44D2A9CF107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1788" y="3371304"/>
            <a:ext cx="4817140" cy="3119476"/>
          </a:xfrm>
          <a:prstGeom prst="rect">
            <a:avLst/>
          </a:prstGeom>
          <a:noFill/>
          <a:ln>
            <a:noFill/>
          </a:ln>
        </p:spPr>
      </p:pic>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马尔可夫网的语义</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5.2</a:t>
            </a:r>
            <a:r>
              <a:rPr lang="zh-CN" altLang="zh-CN" sz="2400"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马尔可夫逻辑网</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5000"/>
              </a:lnSpc>
              <a:buNone/>
            </a:pP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假设常量集合</a:t>
            </a:r>
            <a:r>
              <a:rPr lang="en-US" altLang="zh-CN" sz="2400" b="1" i="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C={A</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B}</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那么通过常量实例化产生的闭马尔可夫逻辑网（无向图）如</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下图</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4977CC9-F852-4603-B0A2-81C64CD3F67A}"/>
                  </a:ext>
                </a:extLst>
              </p:cNvPr>
              <p:cNvSpPr txBox="1"/>
              <p:nvPr/>
            </p:nvSpPr>
            <p:spPr>
              <a:xfrm>
                <a:off x="6044243" y="3429000"/>
                <a:ext cx="5952226" cy="2984663"/>
              </a:xfrm>
              <a:prstGeom prst="rect">
                <a:avLst/>
              </a:prstGeom>
              <a:noFill/>
            </p:spPr>
            <p:txBody>
              <a:bodyPr wrap="square">
                <a:spAutoFit/>
              </a:bodyPr>
              <a:lstStyle/>
              <a:p>
                <a:pPr indent="408305" algn="just">
                  <a:lnSpc>
                    <a:spcPct val="125000"/>
                  </a:lnSpc>
                </a:pP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若已知</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Friends(A, B) =1, Smokes(A) =1, Smokes(B) =1,</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其他原子（变量）的值为</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，那么所对应的能量函数如下，其中</a:t>
                </a:r>
                <a:r>
                  <a:rPr lang="en-US" altLang="zh-CN" sz="2400" b="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1" kern="100" baseline="-250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成立</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次，其中</a:t>
                </a:r>
                <a:r>
                  <a:rPr lang="en-US" altLang="zh-CN" sz="2400" b="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400" b="1" kern="100" baseline="-250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成立</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次。</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469265" algn="l"/>
                <a14:m>
                  <m:oMathPara xmlns:m="http://schemas.openxmlformats.org/officeDocument/2006/math">
                    <m:oMathParaPr>
                      <m:jc m:val="centerGroup"/>
                    </m:oMathParaPr>
                    <m:oMath xmlns:m="http://schemas.openxmlformats.org/officeDocument/2006/math">
                      <m:nary>
                        <m:naryPr>
                          <m:chr m:val="∑"/>
                          <m:limLoc m:val="undOv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naryPr>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𝟏</m:t>
                          </m:r>
                        </m:sub>
                        <m:sup>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𝑭</m:t>
                          </m:r>
                        </m:sup>
                        <m:e>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𝒏</m:t>
                              </m:r>
                            </m:e>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𝒊</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𝒙</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e>
                      </m:nary>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𝟏</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𝟏</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𝟐</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𝟐</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smtClean="0">
                          <a:solidFill>
                            <a:schemeClr val="accent1">
                              <a:lumMod val="50000"/>
                            </a:schemeClr>
                          </a:solidFill>
                          <a:effectLst/>
                          <a:latin typeface="Cambria Math" panose="02040503050406030204" pitchFamily="18" charset="0"/>
                          <a:ea typeface="宋体" panose="02010600030101010101" pitchFamily="2" charset="-122"/>
                        </a:rPr>
                        <m:t>𝟐</m:t>
                      </m:r>
                    </m:oMath>
                  </m:oMathPara>
                </a14:m>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44977CC9-F852-4603-B0A2-81C64CD3F67A}"/>
                  </a:ext>
                </a:extLst>
              </p:cNvPr>
              <p:cNvSpPr txBox="1">
                <a:spLocks noRot="1" noChangeAspect="1" noMove="1" noResize="1" noEditPoints="1" noAdjustHandles="1" noChangeArrowheads="1" noChangeShapeType="1" noTextEdit="1"/>
              </p:cNvSpPr>
              <p:nvPr/>
            </p:nvSpPr>
            <p:spPr>
              <a:xfrm>
                <a:off x="6044243" y="3429000"/>
                <a:ext cx="5952226" cy="2984663"/>
              </a:xfrm>
              <a:prstGeom prst="rect">
                <a:avLst/>
              </a:prstGeom>
              <a:blipFill>
                <a:blip r:embed="rId4"/>
                <a:stretch>
                  <a:fillRect l="-1639" r="-1537"/>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8DDA0762-D733-41D0-8AA1-AAE5ABB36ED8}"/>
              </a:ext>
            </a:extLst>
          </p:cNvPr>
          <p:cNvPicPr>
            <a:picLocks noChangeAspect="1"/>
          </p:cNvPicPr>
          <p:nvPr/>
        </p:nvPicPr>
        <p:blipFill>
          <a:blip r:embed="rId5"/>
          <a:stretch>
            <a:fillRect/>
          </a:stretch>
        </p:blipFill>
        <p:spPr>
          <a:xfrm>
            <a:off x="4209691" y="1433295"/>
            <a:ext cx="7648755" cy="1232695"/>
          </a:xfrm>
          <a:prstGeom prst="rect">
            <a:avLst/>
          </a:prstGeom>
        </p:spPr>
      </p:pic>
    </p:spTree>
    <p:extLst>
      <p:ext uri="{BB962C8B-B14F-4D97-AF65-F5344CB8AC3E}">
        <p14:creationId xmlns:p14="http://schemas.microsoft.com/office/powerpoint/2010/main" val="2844498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p:txBody>
          <a:bodyPr>
            <a:normAutofit/>
          </a:bodyPr>
          <a:lstStyle/>
          <a:p>
            <a:pPr marL="0" lvl="1" indent="0">
              <a:lnSpc>
                <a:spcPct val="150000"/>
              </a:lnSpc>
              <a:buNone/>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buNone/>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85800" y="1825625"/>
            <a:ext cx="1105117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Font typeface="Arial" panose="020B0604020202020204" pitchFamily="34" charset="0"/>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有两种方法可以给</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网赋予语义</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2" indent="-342900">
              <a:lnSpc>
                <a:spcPct val="150000"/>
              </a:lnSpc>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第一种方式将网络看成是对一个</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全概率分布</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的编码；</a:t>
            </a:r>
          </a:p>
          <a:p>
            <a:pPr marL="800100" lvl="2" indent="-342900">
              <a:lnSpc>
                <a:spcPct val="150000"/>
              </a:lnSpc>
              <a:buFont typeface="Wingdings" panose="05000000000000000000" pitchFamily="2" charset="2"/>
              <a:buChar char="Ø"/>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第二种方式将网络看成是对一个</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条件独立命题的集合</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的编码（即：在给定变量集合的情况下变量集之间的</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概率独立关系</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p>
          <a:p>
            <a:pPr marL="0" lvl="1" indent="0">
              <a:lnSpc>
                <a:spcPct val="150000"/>
              </a:lnSpc>
              <a:buFont typeface="Arial" panose="020B0604020202020204" pitchFamily="34" charset="0"/>
              <a:buNone/>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Font typeface="Arial" panose="020B0604020202020204" pitchFamily="34" charset="0"/>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这二种方式是等价的，但第一种方式对于我们理解怎样构造一个网络有帮助。第二种方式有助于我们理解推理过程。</a:t>
            </a:r>
          </a:p>
          <a:p>
            <a:pPr marL="457200" lvl="1" indent="0">
              <a:buFont typeface="Arial" panose="020B0604020202020204" pitchFamily="34" charset="0"/>
              <a:buNone/>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095395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Ø"/>
                </a:pP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在有向图中，我们可以使用</a:t>
                </a:r>
                <a:r>
                  <a:rPr lang="en-US"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分离</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来判断一个特定的条件独立性质是否成立。简单来说，是判断连接两个节点集合的路径是否被“阻塞”。</a:t>
                </a:r>
                <a:endPar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Ø"/>
                </a:pP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在无向图中，由于边是无向的，判断其独立性会比有向图简单。</a:t>
                </a:r>
                <a:endPar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514350" indent="-285750" algn="just">
                  <a:lnSpc>
                    <a:spcPct val="125000"/>
                  </a:lnSpc>
                  <a:spcBef>
                    <a:spcPts val="600"/>
                  </a:spcBef>
                  <a:buFont typeface="Wingdings" panose="05000000000000000000" pitchFamily="2" charset="2"/>
                  <a:buChar char="ü"/>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全局马尔可夫性质</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：若节点集合</a:t>
                </a:r>
                <a:r>
                  <a:rPr lang="en-US" altLang="zh-CN" sz="2400" b="1" i="1" kern="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和节点集合</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被节点集</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 </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分离</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，则</a:t>
                </a:r>
                <a:r>
                  <a:rPr lang="zh-CN"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Ｘ</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Ｙ</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在给定</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条件下概率独立，记为：</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𝒀</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𝑬</m:t>
                    </m:r>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25000"/>
                  </a:lnSpc>
                  <a:spcBef>
                    <a:spcPts val="600"/>
                  </a:spcBef>
                  <a:buFont typeface="Wingdings" panose="05000000000000000000" pitchFamily="2" charset="2"/>
                  <a:buChar char="ü"/>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局部马尔可夫性质</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给定邻居节点，马尔可夫网中的每个变量都和其非邻居节点概率独立。</a:t>
                </a:r>
                <a:endParaRPr lang="en-US" altLang="zh-CN" sz="2400"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25000"/>
                  </a:lnSpc>
                  <a:spcBef>
                    <a:spcPts val="600"/>
                  </a:spcBef>
                  <a:buFont typeface="Wingdings" panose="05000000000000000000" pitchFamily="2" charset="2"/>
                  <a:buChar char="ü"/>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成对马尔可夫性质</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：两个无边的节点</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，给定其他节点，</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概率独立</a:t>
                </a:r>
                <a:endPar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220153" cy="5117283"/>
              </a:xfrm>
              <a:prstGeom prst="rect">
                <a:avLst/>
              </a:prstGeom>
              <a:blipFill>
                <a:blip r:embed="rId3"/>
                <a:stretch>
                  <a:fillRect l="-870" r="-815"/>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674605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Ø"/>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假设在一个无向图中，我们有三个节点集合，记作</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，如下图所示。</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B73ADB0-6544-400A-83DF-C71CCFD6CB05}"/>
              </a:ext>
            </a:extLst>
          </p:cNvPr>
          <p:cNvPicPr/>
          <p:nvPr/>
        </p:nvPicPr>
        <p:blipFill>
          <a:blip r:embed="rId3">
            <a:extLst>
              <a:ext uri="{28A0092B-C50C-407E-A947-70E740481C1C}">
                <a14:useLocalDpi xmlns:a14="http://schemas.microsoft.com/office/drawing/2010/main" val="0"/>
              </a:ext>
            </a:extLst>
          </a:blip>
          <a:stretch>
            <a:fillRect/>
          </a:stretch>
        </p:blipFill>
        <p:spPr>
          <a:xfrm>
            <a:off x="7948750" y="3647536"/>
            <a:ext cx="4035026" cy="226578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041797B-BF2A-4A90-9EF7-3C4938AB3A45}"/>
                  </a:ext>
                </a:extLst>
              </p:cNvPr>
              <p:cNvSpPr txBox="1"/>
              <p:nvPr/>
            </p:nvSpPr>
            <p:spPr>
              <a:xfrm>
                <a:off x="512143" y="2815176"/>
                <a:ext cx="7371847" cy="3743269"/>
              </a:xfrm>
              <a:prstGeom prst="rect">
                <a:avLst/>
              </a:prstGeom>
              <a:noFill/>
            </p:spPr>
            <p:txBody>
              <a:bodyPr wrap="square">
                <a:spAutoFit/>
              </a:bodyPr>
              <a:lstStyle/>
              <a:p>
                <a:pPr algn="just">
                  <a:lnSpc>
                    <a:spcPct val="125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我们考虑</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全局马尔可夫性质</a:t>
                </a:r>
                <a14:m>
                  <m:oMath xmlns:m="http://schemas.openxmlformats.org/officeDocument/2006/math">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𝑪</m:t>
                    </m:r>
                  </m:oMath>
                </a14:m>
                <a:endParaRPr lang="zh-CN" altLang="zh-CN" sz="24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16000" algn="just">
                  <a:lnSpc>
                    <a:spcPct val="125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为了判断条件独立性质，我们考虑</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连接集合</a:t>
                </a:r>
                <a:r>
                  <a:rPr lang="en-US" altLang="zh-CN" sz="2400" b="1" i="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的节点和集合</a:t>
                </a:r>
                <a:r>
                  <a:rPr lang="en-US" altLang="zh-CN" sz="2400" b="1" i="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的节点的所有可能路径</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。如果所有这些路径都通过了集合</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中的一个或多个节点，那么所有这样的路径都被</a:t>
                </a:r>
                <a:r>
                  <a:rPr lang="zh-CN"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“阻塞”</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，因此条件独立性质成立。然而，如果存在至少一条未被阻塞的路径，那么性质条件独立的性质未必成立，或者更精确地说，存在至少某些对应于图的概率分布不满足条件独立性质。</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5041797B-BF2A-4A90-9EF7-3C4938AB3A45}"/>
                  </a:ext>
                </a:extLst>
              </p:cNvPr>
              <p:cNvSpPr txBox="1">
                <a:spLocks noRot="1" noChangeAspect="1" noMove="1" noResize="1" noEditPoints="1" noAdjustHandles="1" noChangeArrowheads="1" noChangeShapeType="1" noTextEdit="1"/>
              </p:cNvSpPr>
              <p:nvPr/>
            </p:nvSpPr>
            <p:spPr>
              <a:xfrm>
                <a:off x="512143" y="2815176"/>
                <a:ext cx="7371847" cy="3743269"/>
              </a:xfrm>
              <a:prstGeom prst="rect">
                <a:avLst/>
              </a:prstGeom>
              <a:blipFill>
                <a:blip r:embed="rId4"/>
                <a:stretch>
                  <a:fillRect l="-1241" r="-5459" b="-27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01342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Ø"/>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假设在一个无向图中，我们有三个节点集合，记作</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，如下图所示。</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B73ADB0-6544-400A-83DF-C71CCFD6CB05}"/>
              </a:ext>
            </a:extLst>
          </p:cNvPr>
          <p:cNvPicPr/>
          <p:nvPr/>
        </p:nvPicPr>
        <p:blipFill>
          <a:blip r:embed="rId3">
            <a:extLst>
              <a:ext uri="{28A0092B-C50C-407E-A947-70E740481C1C}">
                <a14:useLocalDpi xmlns:a14="http://schemas.microsoft.com/office/drawing/2010/main" val="0"/>
              </a:ext>
            </a:extLst>
          </a:blip>
          <a:stretch>
            <a:fillRect/>
          </a:stretch>
        </p:blipFill>
        <p:spPr>
          <a:xfrm>
            <a:off x="7948750" y="3647536"/>
            <a:ext cx="4035026" cy="2265780"/>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041797B-BF2A-4A90-9EF7-3C4938AB3A45}"/>
                  </a:ext>
                </a:extLst>
              </p:cNvPr>
              <p:cNvSpPr txBox="1"/>
              <p:nvPr/>
            </p:nvSpPr>
            <p:spPr>
              <a:xfrm>
                <a:off x="512143" y="2815176"/>
                <a:ext cx="7371847" cy="2819939"/>
              </a:xfrm>
              <a:prstGeom prst="rect">
                <a:avLst/>
              </a:prstGeom>
              <a:noFill/>
            </p:spPr>
            <p:txBody>
              <a:bodyPr wrap="square">
                <a:spAutoFit/>
              </a:bodyPr>
              <a:lstStyle/>
              <a:p>
                <a:pPr algn="just">
                  <a:lnSpc>
                    <a:spcPct val="125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我们考虑</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全局马尔可夫性质</a:t>
                </a:r>
                <a14:m>
                  <m:oMath xmlns:m="http://schemas.openxmlformats.org/officeDocument/2006/math">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𝑨</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𝑪</m:t>
                    </m:r>
                  </m:oMath>
                </a14:m>
                <a:endParaRPr lang="zh-CN" altLang="zh-CN" sz="24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16000" algn="just">
                  <a:lnSpc>
                    <a:spcPct val="125000"/>
                  </a:lnSpc>
                </a:pP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另一种条件独立性的检测方法是假设从图中</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把集合</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中的节点以及与这些节点相连的链接全部删除</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。然后，我们考虑是否存在一条从</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中任意节点到</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中任意节点的路径。如果没有这样的路径，那么条件独立性质一定成立。</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5041797B-BF2A-4A90-9EF7-3C4938AB3A45}"/>
                  </a:ext>
                </a:extLst>
              </p:cNvPr>
              <p:cNvSpPr txBox="1">
                <a:spLocks noRot="1" noChangeAspect="1" noMove="1" noResize="1" noEditPoints="1" noAdjustHandles="1" noChangeArrowheads="1" noChangeShapeType="1" noTextEdit="1"/>
              </p:cNvSpPr>
              <p:nvPr/>
            </p:nvSpPr>
            <p:spPr>
              <a:xfrm>
                <a:off x="512143" y="2815176"/>
                <a:ext cx="7371847" cy="2819939"/>
              </a:xfrm>
              <a:prstGeom prst="rect">
                <a:avLst/>
              </a:prstGeom>
              <a:blipFill>
                <a:blip r:embed="rId4"/>
                <a:stretch>
                  <a:fillRect l="-1241" r="-1323" b="-41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80298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Ø"/>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假设在一个无向图中，我们有三个节点集合，记作</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，如下图所示。</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B73ADB0-6544-400A-83DF-C71CCFD6CB05}"/>
              </a:ext>
            </a:extLst>
          </p:cNvPr>
          <p:cNvPicPr/>
          <p:nvPr/>
        </p:nvPicPr>
        <p:blipFill>
          <a:blip r:embed="rId3">
            <a:extLst>
              <a:ext uri="{28A0092B-C50C-407E-A947-70E740481C1C}">
                <a14:useLocalDpi xmlns:a14="http://schemas.microsoft.com/office/drawing/2010/main" val="0"/>
              </a:ext>
            </a:extLst>
          </a:blip>
          <a:stretch>
            <a:fillRect/>
          </a:stretch>
        </p:blipFill>
        <p:spPr>
          <a:xfrm>
            <a:off x="7948750" y="3647536"/>
            <a:ext cx="4035026" cy="2265780"/>
          </a:xfrm>
          <a:prstGeom prst="rect">
            <a:avLst/>
          </a:prstGeom>
        </p:spPr>
      </p:pic>
      <p:sp>
        <p:nvSpPr>
          <p:cNvPr id="9" name="文本框 8">
            <a:extLst>
              <a:ext uri="{FF2B5EF4-FFF2-40B4-BE49-F238E27FC236}">
                <a16:creationId xmlns:a16="http://schemas.microsoft.com/office/drawing/2014/main" id="{5041797B-BF2A-4A90-9EF7-3C4938AB3A45}"/>
              </a:ext>
            </a:extLst>
          </p:cNvPr>
          <p:cNvSpPr txBox="1"/>
          <p:nvPr/>
        </p:nvSpPr>
        <p:spPr>
          <a:xfrm>
            <a:off x="838847" y="3429678"/>
            <a:ext cx="6808808" cy="1896609"/>
          </a:xfrm>
          <a:prstGeom prst="rect">
            <a:avLst/>
          </a:prstGeom>
          <a:noFill/>
        </p:spPr>
        <p:txBody>
          <a:bodyPr wrap="square">
            <a:spAutoFit/>
          </a:bodyPr>
          <a:lstStyle/>
          <a:p>
            <a:pPr algn="just">
              <a:lnSpc>
                <a:spcPct val="125000"/>
              </a:lnSpc>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马尔可夫毯</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(Markov Blanket):</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在无向图中，一个节点的</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马尔可夫毯由其相邻节点集合（一阶邻居）组成</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。给定马尔可夫毯，该节点和其它节点概率独立。</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591216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5.</a:t>
            </a:r>
            <a:r>
              <a:rPr lang="zh-CN" altLang="en-US" b="1" dirty="0">
                <a:solidFill>
                  <a:srgbClr val="0000FF"/>
                </a:solidFill>
                <a:latin typeface="宋体" panose="02010600030101010101" pitchFamily="2" charset="-122"/>
                <a:ea typeface="宋体" panose="02010600030101010101" pitchFamily="2" charset="-122"/>
              </a:rPr>
              <a:t>马尔可夫随机场</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22015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马尔可夫网的推理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Ø"/>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在马尔可夫网中，主要的推理问题是给定一些证据</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，去计算查询变量</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的概率。例如，给定证据</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（观测变量），那么查询变量</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可以通过推断（计算后验概率）来得到答案。</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5000"/>
              </a:lnSpc>
              <a:buFont typeface="Wingdings" panose="05000000000000000000" pitchFamily="2" charset="2"/>
              <a:buChar char="Ø"/>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贝叶斯网的一些推理方法可以用于马尔可夫网的推理中。</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55522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p:txBody>
          <a:bodyPr>
            <a:normAutofit/>
          </a:bodyPr>
          <a:lstStyle/>
          <a:p>
            <a:pPr marL="0" lvl="1" indent="0">
              <a:lnSpc>
                <a:spcPct val="150000"/>
              </a:lnSpc>
              <a:buNone/>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buNone/>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85800" y="1577430"/>
                <a:ext cx="11051177" cy="5280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Font typeface="Arial" panose="020B0604020202020204" pitchFamily="34" charset="0"/>
                  <a:buNone/>
                </a:pPr>
                <a:r>
                  <a:rPr lang="en-US" altLang="zh-CN" sz="2600" b="1" dirty="0">
                    <a:solidFill>
                      <a:srgbClr val="0000FF"/>
                    </a:solidFill>
                    <a:latin typeface="黑体" panose="02010609060101010101" pitchFamily="49" charset="-122"/>
                    <a:ea typeface="黑体" panose="02010609060101010101" pitchFamily="49" charset="-122"/>
                    <a:cs typeface="+mj-cs"/>
                  </a:rPr>
                  <a:t>2.1 </a:t>
                </a:r>
                <a:r>
                  <a:rPr lang="zh-CN" altLang="en-US" sz="2600" b="1" dirty="0">
                    <a:solidFill>
                      <a:srgbClr val="0000FF"/>
                    </a:solidFill>
                    <a:latin typeface="黑体" panose="02010609060101010101" pitchFamily="49" charset="-122"/>
                    <a:ea typeface="黑体" panose="02010609060101010101" pitchFamily="49" charset="-122"/>
                    <a:cs typeface="+mj-cs"/>
                  </a:rPr>
                  <a:t>全概率分布的表示</a:t>
                </a:r>
                <a:endParaRPr lang="en-US" altLang="zh-CN" sz="2600" b="1" dirty="0">
                  <a:solidFill>
                    <a:srgbClr val="0000FF"/>
                  </a:solidFill>
                  <a:latin typeface="黑体" panose="02010609060101010101" pitchFamily="49" charset="-122"/>
                  <a:ea typeface="黑体" panose="02010609060101010101" pitchFamily="49" charset="-122"/>
                  <a:cs typeface="+mj-cs"/>
                </a:endParaRPr>
              </a:p>
              <a:p>
                <a:pPr marL="0" lvl="1" indent="0">
                  <a:lnSpc>
                    <a:spcPct val="150000"/>
                  </a:lnSpc>
                  <a:buFont typeface="Arial" panose="020B0604020202020204" pitchFamily="34" charset="0"/>
                  <a:buNone/>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全概率分布中的每一项是</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对每个变量给出一个特定的值</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，从而得出一个变量的组合，并</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对每个变量的组合给出一个概率值</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例：</a:t>
                </a:r>
                <a14:m>
                  <m:oMath xmlns:m="http://schemas.openxmlformats.org/officeDocument/2006/math">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𝑷</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rPr>
                        </m:ctrlPr>
                      </m:sSubPr>
                      <m:e>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rPr>
                        </m:ctrlPr>
                      </m:sSubPr>
                      <m:e>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lang="zh-CN" altLang="zh-CN" b="1" i="1" kern="10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zh-CN" altLang="zh-CN" b="1" i="1" kern="100">
                        <a:solidFill>
                          <a:srgbClr val="000000"/>
                        </a:solidFill>
                        <a:effectLst/>
                        <a:latin typeface="Cambria Math" panose="02040503050406030204" pitchFamily="18" charset="0"/>
                        <a:ea typeface="MS Gothic" panose="020B0609070205080204" pitchFamily="49" charset="-128"/>
                        <a:cs typeface="MS Gothic" panose="020B0609070205080204" pitchFamily="49" charset="-128"/>
                      </a:rPr>
                      <m:t>⋯∧</m:t>
                    </m:r>
                    <m:sSub>
                      <m:sSubPr>
                        <m:ctrlPr>
                          <a:rPr lang="zh-CN" altLang="zh-CN" b="1" i="1">
                            <a:solidFill>
                              <a:srgbClr val="000000"/>
                            </a:solidFill>
                            <a:effectLst/>
                            <a:latin typeface="Cambria Math" panose="02040503050406030204" pitchFamily="18" charset="0"/>
                            <a:ea typeface="Cambria Math" panose="02040503050406030204" pitchFamily="18" charset="0"/>
                          </a:rPr>
                        </m:ctrlPr>
                      </m:sSubPr>
                      <m:e>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𝑿</m:t>
                        </m:r>
                      </m:e>
                      <m:sub>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𝒏</m:t>
                        </m:r>
                      </m:sub>
                    </m:sSub>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rPr>
                        </m:ctrlPr>
                      </m:sSubPr>
                      <m:e>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𝒏</m:t>
                        </m:r>
                      </m:sub>
                    </m:sSub>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，简记为</a:t>
                </a:r>
                <a14:m>
                  <m:oMath xmlns:m="http://schemas.openxmlformats.org/officeDocument/2006/math">
                    <m:r>
                      <a:rPr lang="en-US" altLang="zh-CN" b="1" i="1">
                        <a:latin typeface="Cambria Math" panose="02040503050406030204" pitchFamily="18" charset="0"/>
                      </a:rPr>
                      <m:t>𝑷</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𝟏</m:t>
                        </m:r>
                      </m:sub>
                    </m:sSub>
                    <m:r>
                      <a:rPr lang="zh-CN"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oMath>
                </a14:m>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i="1" dirty="0"/>
              </a:p>
              <a:p>
                <a:pPr marL="0" lvl="1" indent="0" algn="ctr">
                  <a:lnSpc>
                    <a:spcPct val="150000"/>
                  </a:lnSpc>
                  <a:spcBef>
                    <a:spcPts val="0"/>
                  </a:spcBef>
                  <a:buNone/>
                </a:pPr>
                <a14:m>
                  <m:oMath xmlns:m="http://schemas.openxmlformats.org/officeDocument/2006/math">
                    <m:r>
                      <a:rPr lang="en-US" altLang="zh-CN" b="1" i="1">
                        <a:latin typeface="Cambria Math" panose="02040503050406030204" pitchFamily="18" charset="0"/>
                      </a:rPr>
                      <m:t>𝑷</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𝟏</m:t>
                        </m:r>
                      </m:sub>
                    </m:sSub>
                    <m:r>
                      <a:rPr lang="zh-CN"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r>
                      <a:rPr lang="en-US" altLang="zh-CN" b="1" i="1" smtClean="0">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𝒏</m:t>
                        </m:r>
                      </m:sup>
                      <m:e>
                        <m:r>
                          <a:rPr lang="en-US" altLang="zh-CN" b="1" i="1">
                            <a:latin typeface="Cambria Math" panose="02040503050406030204" pitchFamily="18" charset="0"/>
                          </a:rPr>
                          <m:t>𝑷</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r>
                          <m:rPr>
                            <m:nor/>
                          </m:rPr>
                          <a:rPr lang="en-US" altLang="zh-CN" b="1" i="0" smtClean="0">
                            <a:latin typeface="Cambria Math" panose="02040503050406030204" pitchFamily="18" charset="0"/>
                          </a:rPr>
                          <m:t>Parents</m:t>
                        </m:r>
                        <m:r>
                          <a:rPr lang="en-US" altLang="zh-CN" b="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e>
                    </m:nary>
                  </m:oMath>
                </a14:m>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0" lvl="1" indent="0">
                  <a:lnSpc>
                    <a:spcPct val="150000"/>
                  </a:lnSpc>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全概率分布中的每项都以</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连乘积</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的方式给出，而该积中的每个元素都可以在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网中的</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条件概率表</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中找到。从而，</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网中的条件概率表提供了全概率分布的一个分解表示。</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85800" y="1577430"/>
                <a:ext cx="11051177" cy="5280569"/>
              </a:xfrm>
              <a:prstGeom prst="rect">
                <a:avLst/>
              </a:prstGeom>
              <a:blipFill>
                <a:blip r:embed="rId3"/>
                <a:stretch>
                  <a:fillRect l="-9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5187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p:txBody>
          <a:bodyPr>
            <a:normAutofit/>
          </a:bodyPr>
          <a:lstStyle/>
          <a:p>
            <a:pPr marL="0" lvl="1" indent="0">
              <a:lnSpc>
                <a:spcPct val="150000"/>
              </a:lnSpc>
              <a:buNone/>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buNone/>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pic>
        <p:nvPicPr>
          <p:cNvPr id="9" name="图片 8">
            <a:extLst>
              <a:ext uri="{FF2B5EF4-FFF2-40B4-BE49-F238E27FC236}">
                <a16:creationId xmlns:a16="http://schemas.microsoft.com/office/drawing/2014/main" id="{9E0FE859-EAAE-4F2B-B823-1E1C0FA22AFB}"/>
              </a:ext>
            </a:extLst>
          </p:cNvPr>
          <p:cNvPicPr>
            <a:picLocks noChangeAspect="1"/>
          </p:cNvPicPr>
          <p:nvPr/>
        </p:nvPicPr>
        <p:blipFill>
          <a:blip r:embed="rId3"/>
          <a:stretch>
            <a:fillRect/>
          </a:stretch>
        </p:blipFill>
        <p:spPr>
          <a:xfrm>
            <a:off x="6563639" y="2837680"/>
            <a:ext cx="5798179" cy="3374396"/>
          </a:xfrm>
          <a:prstGeom prst="rect">
            <a:avLst/>
          </a:prstGeom>
        </p:spPr>
      </p:pic>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0391" y="1512117"/>
                <a:ext cx="11676017" cy="528056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Font typeface="Arial" panose="020B0604020202020204" pitchFamily="34" charset="0"/>
                  <a:buNone/>
                </a:pPr>
                <a:r>
                  <a:rPr lang="en-US" altLang="zh-CN" sz="2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2.1 </a:t>
                </a:r>
                <a:r>
                  <a:rPr lang="zh-CN" altLang="en-US" sz="2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全概率分布的表示</a:t>
                </a:r>
                <a:endParaRPr lang="en-US" altLang="zh-CN" sz="2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Font typeface="Arial" panose="020B0604020202020204" pitchFamily="34" charset="0"/>
                  <a:buNone/>
                </a:pP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2.1</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：计算如下概率：警报器发出警报，但既未发生地震，也未发生盗窃，而约翰和玛丽都打了电话。</a:t>
                </a:r>
                <a:endPar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ts val="0"/>
                  </a:spcBef>
                  <a:buNone/>
                </a:pPr>
                <a:endParaRPr lang="en-US" altLang="zh-CN" sz="200" b="1" i="1" dirty="0">
                  <a:latin typeface="Cambria Math" panose="02040503050406030204" pitchFamily="18" charset="0"/>
                </a:endParaRPr>
              </a:p>
              <a:p>
                <a:pPr marL="0" indent="0">
                  <a:lnSpc>
                    <a:spcPct val="150000"/>
                  </a:lnSpc>
                  <a:spcBef>
                    <a:spcPts val="0"/>
                  </a:spcBef>
                  <a:buNone/>
                </a:pPr>
                <a14:m>
                  <m:oMathPara xmlns:m="http://schemas.openxmlformats.org/officeDocument/2006/math">
                    <m:oMathParaPr>
                      <m:jc m:val="left"/>
                    </m:oMathParaPr>
                    <m:oMath xmlns:m="http://schemas.openxmlformats.org/officeDocument/2006/math">
                      <m:r>
                        <a:rPr lang="en-US" altLang="zh-CN" sz="2400" b="1" i="1" smtClean="0">
                          <a:solidFill>
                            <a:srgbClr val="C00000"/>
                          </a:solidFill>
                          <a:latin typeface="Cambria Math" panose="02040503050406030204" pitchFamily="18" charset="0"/>
                        </a:rPr>
                        <m:t>𝑷</m:t>
                      </m:r>
                      <m:d>
                        <m:dPr>
                          <m:ctrlPr>
                            <a:rPr lang="en-US" altLang="zh-CN" sz="2400" b="1" i="1" smtClean="0">
                              <a:solidFill>
                                <a:srgbClr val="C00000"/>
                              </a:solidFill>
                              <a:latin typeface="Cambria Math" panose="02040503050406030204" pitchFamily="18" charset="0"/>
                            </a:rPr>
                          </m:ctrlPr>
                        </m:dPr>
                        <m:e>
                          <m:r>
                            <a:rPr lang="en-US" altLang="zh-CN" sz="2400" b="1" i="1" smtClean="0">
                              <a:solidFill>
                                <a:srgbClr val="C00000"/>
                              </a:solidFill>
                              <a:latin typeface="Cambria Math" panose="02040503050406030204" pitchFamily="18" charset="0"/>
                            </a:rPr>
                            <m:t>𝑱</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𝑴</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𝑨</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𝑩</m:t>
                          </m:r>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𝑬</m:t>
                          </m:r>
                        </m:e>
                      </m:d>
                    </m:oMath>
                  </m:oMathPara>
                </a14:m>
                <a:endParaRPr lang="en-US" altLang="zh-CN" sz="2400" b="1" i="1" dirty="0">
                  <a:solidFill>
                    <a:srgbClr val="C00000"/>
                  </a:solidFill>
                  <a:latin typeface="Cambria Math" panose="02040503050406030204" pitchFamily="18" charset="0"/>
                  <a:ea typeface="Cambria Math" panose="02040503050406030204" pitchFamily="18" charset="0"/>
                </a:endParaRPr>
              </a:p>
              <a:p>
                <a:pPr marL="0" indent="0">
                  <a:lnSpc>
                    <a:spcPct val="150000"/>
                  </a:lnSpc>
                  <a:spcBef>
                    <a:spcPts val="0"/>
                  </a:spcBef>
                  <a:buNone/>
                </a:pPr>
                <a14:m>
                  <m:oMathPara xmlns:m="http://schemas.openxmlformats.org/officeDocument/2006/math">
                    <m:oMathParaPr>
                      <m:jc m:val="left"/>
                    </m:oMathParaPr>
                    <m:oMath xmlns:m="http://schemas.openxmlformats.org/officeDocument/2006/math">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𝑷</m:t>
                      </m:r>
                      <m:d>
                        <m:dPr>
                          <m:ctrlPr>
                            <a:rPr lang="en-US" altLang="zh-CN" sz="2400" b="1" i="1" smtClean="0">
                              <a:solidFill>
                                <a:srgbClr val="C00000"/>
                              </a:solidFill>
                              <a:latin typeface="Cambria Math" panose="02040503050406030204" pitchFamily="18" charset="0"/>
                              <a:ea typeface="Cambria Math" panose="02040503050406030204" pitchFamily="18" charset="0"/>
                            </a:rPr>
                          </m:ctrlPr>
                        </m:dPr>
                        <m:e>
                          <m:r>
                            <a:rPr lang="en-US" altLang="zh-CN" sz="2400" b="1" i="1" smtClean="0">
                              <a:solidFill>
                                <a:srgbClr val="C00000"/>
                              </a:solidFill>
                              <a:latin typeface="Cambria Math" panose="02040503050406030204" pitchFamily="18" charset="0"/>
                              <a:ea typeface="Cambria Math" panose="02040503050406030204" pitchFamily="18" charset="0"/>
                            </a:rPr>
                            <m:t>𝑱</m:t>
                          </m:r>
                        </m:e>
                        <m:e>
                          <m:r>
                            <a:rPr lang="en-US" altLang="zh-CN" sz="2400" b="1" i="1">
                              <a:solidFill>
                                <a:srgbClr val="C00000"/>
                              </a:solidFill>
                              <a:latin typeface="Cambria Math" panose="02040503050406030204" pitchFamily="18" charset="0"/>
                              <a:ea typeface="Cambria Math" panose="02040503050406030204" pitchFamily="18" charset="0"/>
                            </a:rPr>
                            <m:t>𝑨</m:t>
                          </m:r>
                        </m:e>
                      </m:d>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𝑷</m:t>
                      </m:r>
                      <m:d>
                        <m:dPr>
                          <m:ctrlPr>
                            <a:rPr lang="en-US" altLang="zh-CN" sz="2400" b="1" i="1">
                              <a:solidFill>
                                <a:srgbClr val="C00000"/>
                              </a:solidFill>
                              <a:latin typeface="Cambria Math" panose="02040503050406030204" pitchFamily="18" charset="0"/>
                              <a:ea typeface="Cambria Math" panose="02040503050406030204" pitchFamily="18" charset="0"/>
                            </a:rPr>
                          </m:ctrlPr>
                        </m:dPr>
                        <m:e>
                          <m:r>
                            <a:rPr lang="en-US" altLang="zh-CN" sz="2400" b="1" i="1" smtClean="0">
                              <a:solidFill>
                                <a:srgbClr val="C00000"/>
                              </a:solidFill>
                              <a:latin typeface="Cambria Math" panose="02040503050406030204" pitchFamily="18" charset="0"/>
                              <a:ea typeface="Cambria Math" panose="02040503050406030204" pitchFamily="18" charset="0"/>
                            </a:rPr>
                            <m:t>𝑴</m:t>
                          </m:r>
                        </m:e>
                        <m:e>
                          <m:r>
                            <a:rPr lang="en-US" altLang="zh-CN" sz="2400" b="1" i="1">
                              <a:solidFill>
                                <a:srgbClr val="C00000"/>
                              </a:solidFill>
                              <a:latin typeface="Cambria Math" panose="02040503050406030204" pitchFamily="18" charset="0"/>
                              <a:ea typeface="Cambria Math" panose="02040503050406030204" pitchFamily="18" charset="0"/>
                            </a:rPr>
                            <m:t>𝑨</m:t>
                          </m:r>
                        </m:e>
                      </m:d>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𝑷</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ea typeface="Cambria Math" panose="02040503050406030204" pitchFamily="18" charset="0"/>
                            </a:rPr>
                            <m:t>𝑨</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𝑩</m:t>
                          </m:r>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𝑬</m:t>
                          </m:r>
                        </m:e>
                      </m:d>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𝑷</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𝑩</m:t>
                          </m:r>
                        </m:e>
                      </m:d>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𝑷</m:t>
                      </m:r>
                      <m:d>
                        <m:dPr>
                          <m:ctrlPr>
                            <a:rPr lang="en-US"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𝑬</m:t>
                          </m:r>
                        </m:e>
                      </m:d>
                    </m:oMath>
                  </m:oMathPara>
                </a14:m>
                <a:endParaRPr lang="en-US" altLang="zh-CN" sz="2400" b="1" i="1" dirty="0">
                  <a:solidFill>
                    <a:srgbClr val="C00000"/>
                  </a:solidFill>
                  <a:latin typeface="Cambria Math" panose="02040503050406030204" pitchFamily="18" charset="0"/>
                  <a:ea typeface="Cambria Math" panose="02040503050406030204" pitchFamily="18" charset="0"/>
                </a:endParaRPr>
              </a:p>
              <a:p>
                <a:pPr marL="0" indent="0">
                  <a:lnSpc>
                    <a:spcPct val="150000"/>
                  </a:lnSpc>
                  <a:spcBef>
                    <a:spcPts val="0"/>
                  </a:spcBef>
                  <a:buNone/>
                </a:pPr>
                <a14:m>
                  <m:oMath xmlns:m="http://schemas.openxmlformats.org/officeDocument/2006/math">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𝟎</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𝟗</m:t>
                    </m:r>
                  </m:oMath>
                </a14:m>
                <a:r>
                  <a:rPr lang="en-US" altLang="zh-CN" sz="2400" b="1" dirty="0">
                    <a:solidFill>
                      <a:srgbClr val="C00000"/>
                    </a:solidFill>
                    <a:ea typeface="Cambria Math" panose="02040503050406030204" pitchFamily="18" charset="0"/>
                  </a:rPr>
                  <a:t> </a:t>
                </a:r>
                <a14:m>
                  <m:oMath xmlns:m="http://schemas.openxmlformats.org/officeDocument/2006/math">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𝟎</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𝟕</m:t>
                    </m:r>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𝟎</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𝟎𝟎𝟏</m:t>
                    </m:r>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𝟎</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𝟗𝟗𝟗</m:t>
                    </m:r>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𝟎</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𝟗𝟗𝟖</m:t>
                    </m:r>
                  </m:oMath>
                </a14:m>
                <a:endParaRPr lang="en-US" altLang="zh-CN" sz="2400" b="1" i="1" dirty="0">
                  <a:solidFill>
                    <a:srgbClr val="C00000"/>
                  </a:solidFill>
                  <a:latin typeface="Cambria Math" panose="02040503050406030204" pitchFamily="18" charset="0"/>
                  <a:ea typeface="Cambria Math" panose="02040503050406030204" pitchFamily="18" charset="0"/>
                </a:endParaRPr>
              </a:p>
              <a:p>
                <a:pPr marL="0" indent="0">
                  <a:lnSpc>
                    <a:spcPct val="150000"/>
                  </a:lnSpc>
                  <a:spcBef>
                    <a:spcPts val="0"/>
                  </a:spcBef>
                  <a:buNone/>
                </a:pPr>
                <a14:m>
                  <m:oMathPara xmlns:m="http://schemas.openxmlformats.org/officeDocument/2006/math">
                    <m:oMathParaPr>
                      <m:jc m:val="left"/>
                    </m:oMathParaPr>
                    <m:oMath xmlns:m="http://schemas.openxmlformats.org/officeDocument/2006/math">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𝟎</m:t>
                      </m:r>
                      <m:r>
                        <a:rPr lang="en-US" altLang="zh-CN" sz="2400" b="1" i="1" smtClean="0">
                          <a:solidFill>
                            <a:srgbClr val="C00000"/>
                          </a:solidFill>
                          <a:latin typeface="Cambria Math" panose="02040503050406030204" pitchFamily="18" charset="0"/>
                          <a:ea typeface="Cambria Math" panose="02040503050406030204" pitchFamily="18" charset="0"/>
                        </a:rPr>
                        <m:t>.</m:t>
                      </m:r>
                      <m:r>
                        <a:rPr lang="en-US" altLang="zh-CN" sz="2400" b="1" i="1" smtClean="0">
                          <a:solidFill>
                            <a:srgbClr val="C00000"/>
                          </a:solidFill>
                          <a:latin typeface="Cambria Math" panose="02040503050406030204" pitchFamily="18" charset="0"/>
                          <a:ea typeface="Cambria Math" panose="02040503050406030204" pitchFamily="18" charset="0"/>
                        </a:rPr>
                        <m:t>𝟎𝟎𝟎𝟔𝟐</m:t>
                      </m:r>
                    </m:oMath>
                  </m:oMathPara>
                </a14:m>
                <a:endParaRPr lang="en-US" altLang="zh-CN" sz="2400" b="1" i="1" dirty="0">
                  <a:solidFill>
                    <a:srgbClr val="C00000"/>
                  </a:solidFill>
                </a:endParaRPr>
              </a:p>
              <a:p>
                <a:pPr marL="0" indent="0">
                  <a:lnSpc>
                    <a:spcPct val="140000"/>
                  </a:lnSpc>
                  <a:spcBef>
                    <a:spcPts val="0"/>
                  </a:spcBef>
                  <a:buNone/>
                </a:pPr>
                <a:r>
                  <a:rPr lang="zh-CN" altLang="zh-CN" sz="2600" b="1" dirty="0">
                    <a:solidFill>
                      <a:srgbClr val="7030A0"/>
                    </a:solidFill>
                    <a:latin typeface="微软雅黑" panose="020B0503020204020204" pitchFamily="34" charset="-122"/>
                    <a:ea typeface="微软雅黑" panose="020B0503020204020204" pitchFamily="34" charset="-122"/>
                  </a:rPr>
                  <a:t>全概率分布可以用来解释关于领域的任何查询。</a:t>
                </a:r>
                <a:endParaRPr lang="en-US" altLang="zh-CN" sz="2600" b="1" dirty="0">
                  <a:solidFill>
                    <a:srgbClr val="7030A0"/>
                  </a:solidFill>
                  <a:latin typeface="微软雅黑" panose="020B0503020204020204" pitchFamily="34" charset="-122"/>
                  <a:ea typeface="微软雅黑" panose="020B0503020204020204" pitchFamily="34" charset="-122"/>
                </a:endParaRPr>
              </a:p>
              <a:p>
                <a:pPr marL="0" indent="0">
                  <a:lnSpc>
                    <a:spcPct val="140000"/>
                  </a:lnSpc>
                  <a:spcBef>
                    <a:spcPts val="0"/>
                  </a:spcBef>
                  <a:buNone/>
                </a:pPr>
                <a:r>
                  <a:rPr lang="zh-CN" altLang="zh-CN" sz="2600" b="1" dirty="0">
                    <a:latin typeface="微软雅黑" panose="020B0503020204020204" pitchFamily="34" charset="-122"/>
                    <a:ea typeface="微软雅黑" panose="020B0503020204020204" pitchFamily="34" charset="-122"/>
                  </a:rPr>
                  <a:t>既然</a:t>
                </a:r>
                <a:r>
                  <a:rPr lang="en-US" altLang="zh-CN" sz="2600" b="1" dirty="0">
                    <a:latin typeface="微软雅黑" panose="020B0503020204020204" pitchFamily="34" charset="-122"/>
                    <a:ea typeface="微软雅黑" panose="020B0503020204020204" pitchFamily="34" charset="-122"/>
                  </a:rPr>
                  <a:t>Bayesian</a:t>
                </a:r>
                <a:r>
                  <a:rPr lang="zh-CN" altLang="zh-CN" sz="2600" b="1" dirty="0">
                    <a:latin typeface="微软雅黑" panose="020B0503020204020204" pitchFamily="34" charset="-122"/>
                    <a:ea typeface="微软雅黑" panose="020B0503020204020204" pitchFamily="34" charset="-122"/>
                  </a:rPr>
                  <a:t>网给出了全概率分布的一个表示，</a:t>
                </a:r>
                <a:endParaRPr lang="en-US" altLang="zh-CN" sz="2600" b="1" dirty="0">
                  <a:latin typeface="微软雅黑" panose="020B0503020204020204" pitchFamily="34" charset="-122"/>
                  <a:ea typeface="微软雅黑" panose="020B0503020204020204" pitchFamily="34" charset="-122"/>
                </a:endParaRPr>
              </a:p>
              <a:p>
                <a:pPr marL="0" indent="0">
                  <a:lnSpc>
                    <a:spcPct val="140000"/>
                  </a:lnSpc>
                  <a:spcBef>
                    <a:spcPts val="0"/>
                  </a:spcBef>
                  <a:buNone/>
                </a:pPr>
                <a:r>
                  <a:rPr lang="zh-CN" altLang="zh-CN" sz="2600" b="1" dirty="0">
                    <a:latin typeface="微软雅黑" panose="020B0503020204020204" pitchFamily="34" charset="-122"/>
                    <a:ea typeface="微软雅黑" panose="020B0503020204020204" pitchFamily="34" charset="-122"/>
                  </a:rPr>
                  <a:t>则显然</a:t>
                </a:r>
                <a:r>
                  <a:rPr lang="en-US" altLang="zh-CN" sz="2600" b="1" dirty="0">
                    <a:latin typeface="微软雅黑" panose="020B0503020204020204" pitchFamily="34" charset="-122"/>
                    <a:ea typeface="微软雅黑" panose="020B0503020204020204" pitchFamily="34" charset="-122"/>
                  </a:rPr>
                  <a:t>Bayesian</a:t>
                </a:r>
                <a:r>
                  <a:rPr lang="zh-CN" altLang="zh-CN" sz="2600" b="1" dirty="0">
                    <a:latin typeface="微软雅黑" panose="020B0503020204020204" pitchFamily="34" charset="-122"/>
                    <a:ea typeface="微软雅黑" panose="020B0503020204020204" pitchFamily="34" charset="-122"/>
                  </a:rPr>
                  <a:t>网也可以作到这一点，最明显</a:t>
                </a:r>
                <a:endParaRPr lang="en-US" altLang="zh-CN" sz="2600" b="1" dirty="0">
                  <a:latin typeface="微软雅黑" panose="020B0503020204020204" pitchFamily="34" charset="-122"/>
                  <a:ea typeface="微软雅黑" panose="020B0503020204020204" pitchFamily="34" charset="-122"/>
                </a:endParaRPr>
              </a:p>
              <a:p>
                <a:pPr marL="0" indent="0">
                  <a:lnSpc>
                    <a:spcPct val="140000"/>
                  </a:lnSpc>
                  <a:spcBef>
                    <a:spcPts val="0"/>
                  </a:spcBef>
                  <a:buNone/>
                </a:pPr>
                <a:r>
                  <a:rPr lang="zh-CN" altLang="zh-CN" sz="2600" b="1" dirty="0">
                    <a:latin typeface="微软雅黑" panose="020B0503020204020204" pitchFamily="34" charset="-122"/>
                    <a:ea typeface="微软雅黑" panose="020B0503020204020204" pitchFamily="34" charset="-122"/>
                  </a:rPr>
                  <a:t>的方法是首先计算是全概率分布中的每一项。</a:t>
                </a:r>
              </a:p>
              <a:p>
                <a:pPr marL="0" indent="0">
                  <a:lnSpc>
                    <a:spcPct val="150000"/>
                  </a:lnSpc>
                  <a:spcBef>
                    <a:spcPts val="0"/>
                  </a:spcBef>
                  <a:buNone/>
                </a:pPr>
                <a:endParaRPr lang="en-US" altLang="zh-CN" sz="2400" b="1" i="1" dirty="0"/>
              </a:p>
              <a:p>
                <a:pPr marL="0" lvl="1" indent="0">
                  <a:lnSpc>
                    <a:spcPct val="150000"/>
                  </a:lnSpc>
                  <a:buFont typeface="Arial" panose="020B0604020202020204" pitchFamily="34" charset="0"/>
                  <a:buNone/>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410391" y="1512117"/>
                <a:ext cx="11676017" cy="5280569"/>
              </a:xfrm>
              <a:prstGeom prst="rect">
                <a:avLst/>
              </a:prstGeom>
              <a:blipFill>
                <a:blip r:embed="rId4"/>
                <a:stretch>
                  <a:fillRect l="-783" b="-12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870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p:txBody>
          <a:bodyPr>
            <a:normAutofit/>
          </a:bodyPr>
          <a:lstStyle/>
          <a:p>
            <a:pPr marL="0" lvl="1" indent="0">
              <a:lnSpc>
                <a:spcPct val="150000"/>
              </a:lnSpc>
              <a:buNone/>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buNone/>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0392" y="1512117"/>
                <a:ext cx="11666220" cy="5280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sz="2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 Bayesian</a:t>
                </a:r>
                <a:r>
                  <a:rPr lang="zh-CN" altLang="en-US" sz="2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网的构造方法</a:t>
                </a:r>
                <a:endParaRPr lang="en-US" altLang="zh-CN" sz="2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）定义了一个给定的</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网的语义。</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gn="ctr">
                  <a:lnSpc>
                    <a:spcPct val="150000"/>
                  </a:lnSpc>
                  <a:buNone/>
                </a:pPr>
                <a14:m>
                  <m:oMath xmlns:m="http://schemas.openxmlformats.org/officeDocument/2006/math">
                    <m:r>
                      <a:rPr lang="en-US" altLang="zh-CN" b="1" i="1">
                        <a:latin typeface="Cambria Math" panose="02040503050406030204" pitchFamily="18" charset="0"/>
                      </a:rPr>
                      <m:t>𝑷</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𝟏</m:t>
                        </m:r>
                      </m:sub>
                    </m:sSub>
                    <m:r>
                      <a:rPr lang="zh-CN"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𝒏</m:t>
                        </m:r>
                      </m:sub>
                    </m:sSub>
                    <m:r>
                      <a:rPr lang="en-US" altLang="zh-CN" b="1" i="1">
                        <a:latin typeface="Cambria Math" panose="02040503050406030204" pitchFamily="18" charset="0"/>
                      </a:rPr>
                      <m:t>)=</m:t>
                    </m:r>
                    <m:nary>
                      <m:naryPr>
                        <m:chr m:val="∏"/>
                        <m:ctrlPr>
                          <a:rPr lang="zh-CN" altLang="zh-CN" b="1" i="1">
                            <a:latin typeface="Cambria Math" panose="02040503050406030204" pitchFamily="18" charset="0"/>
                          </a:rPr>
                        </m:ctrlPr>
                      </m:naryPr>
                      <m:sub>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𝒏</m:t>
                        </m:r>
                      </m:sup>
                      <m:e>
                        <m:r>
                          <a:rPr lang="en-US" altLang="zh-CN" b="1" i="1">
                            <a:latin typeface="Cambria Math" panose="02040503050406030204" pitchFamily="18" charset="0"/>
                          </a:rPr>
                          <m:t>𝑷</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r>
                          <m:rPr>
                            <m:nor/>
                          </m:rPr>
                          <a:rPr lang="en-US" altLang="zh-CN" b="1">
                            <a:latin typeface="Cambria Math" panose="02040503050406030204" pitchFamily="18" charset="0"/>
                          </a:rPr>
                          <m:t>Parents</m:t>
                        </m:r>
                        <m:r>
                          <a:rPr lang="en-US" altLang="zh-CN" b="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e>
                    </m:nary>
                  </m:oMath>
                </a14:m>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该语义蕴合了很多</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条件独立关系</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给定父节点，贝叶斯网中的每个变量都和其非后裔节点概率独立（局部马尔可夫性质）</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。即，给定一个变量</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的直接原因（父节点），该变量条件独立于所有那些不是它的直接或间接结果（非后裔节点）。</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使用条件概率的定义重新写出联合概率分布如下：</a:t>
                </a:r>
                <a:endParaRPr lang="en-US" altLang="zh-CN" sz="200" b="1" i="1" dirty="0">
                  <a:latin typeface="微软雅黑" panose="020B0503020204020204" pitchFamily="34" charset="-122"/>
                  <a:ea typeface="微软雅黑" panose="020B0503020204020204" pitchFamily="34" charset="-122"/>
                </a:endParaRPr>
              </a:p>
              <a:p>
                <a:pPr marL="0" indent="0">
                  <a:lnSpc>
                    <a:spcPct val="150000"/>
                  </a:lnSpc>
                  <a:spcBef>
                    <a:spcPts val="0"/>
                  </a:spcBef>
                  <a:buNone/>
                </a:pPr>
                <a14:m>
                  <m:oMath xmlns:m="http://schemas.openxmlformats.org/officeDocument/2006/math">
                    <m:r>
                      <a:rPr lang="en-US" altLang="zh-CN" sz="2400" b="1" i="1" smtClean="0">
                        <a:latin typeface="Cambria Math" panose="02040503050406030204" pitchFamily="18" charset="0"/>
                      </a:rPr>
                      <m:t>𝑷</m:t>
                    </m:r>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𝑷</m:t>
                    </m:r>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𝒏</m:t>
                        </m:r>
                      </m:sub>
                    </m:sSub>
                    <m:d>
                      <m:dPr>
                        <m:begChr m:val="|"/>
                        <m:endChr m:val=""/>
                        <m:ctrlPr>
                          <a:rPr lang="zh-CN" altLang="zh-CN" sz="2400" b="1" i="1">
                            <a:latin typeface="Cambria Math" panose="02040503050406030204" pitchFamily="18" charset="0"/>
                          </a:rPr>
                        </m:ctrlPr>
                      </m:dPr>
                      <m:e>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𝟏</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𝑷</m:t>
                    </m:r>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𝑷</m:t>
                    </m:r>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𝟐</m:t>
                        </m:r>
                      </m:sub>
                    </m:sSub>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𝑷</m:t>
                    </m:r>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𝑿</m:t>
                        </m:r>
                      </m:e>
                      <m:sub>
                        <m:r>
                          <a:rPr lang="en-US" altLang="zh-CN" sz="2400" b="1" i="1" smtClean="0">
                            <a:latin typeface="Cambria Math" panose="02040503050406030204" pitchFamily="18" charset="0"/>
                          </a:rPr>
                          <m:t>𝟏</m:t>
                        </m:r>
                      </m:sub>
                    </m:sSub>
                    <m:r>
                      <a:rPr lang="en-US" altLang="zh-CN" sz="2400" b="1" i="1" smtClean="0">
                        <a:latin typeface="Cambria Math" panose="02040503050406030204" pitchFamily="18" charset="0"/>
                      </a:rPr>
                      <m:t>)</m:t>
                    </m:r>
                  </m:oMath>
                </a14:m>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a:t>
                </a:r>
                <a:endParaRPr lang="zh-CN" altLang="zh-CN" sz="2400" b="1" dirty="0">
                  <a:latin typeface="微软雅黑" panose="020B0503020204020204" pitchFamily="34" charset="-122"/>
                  <a:ea typeface="微软雅黑" panose="020B0503020204020204" pitchFamily="34" charset="-122"/>
                </a:endParaRPr>
              </a:p>
              <a:p>
                <a:pPr marL="0" indent="0">
                  <a:lnSpc>
                    <a:spcPct val="150000"/>
                  </a:lnSpc>
                  <a:spcBef>
                    <a:spcPts val="0"/>
                  </a:spcBef>
                  <a:buNone/>
                </a:pPr>
                <a:endParaRPr lang="en-US" altLang="zh-CN" sz="2400" b="1" i="1" dirty="0"/>
              </a:p>
              <a:p>
                <a:pPr marL="0" lvl="1" indent="0">
                  <a:lnSpc>
                    <a:spcPct val="150000"/>
                  </a:lnSpc>
                  <a:buFont typeface="Arial" panose="020B0604020202020204" pitchFamily="34" charset="0"/>
                  <a:buNone/>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410392" y="1512117"/>
                <a:ext cx="11666220" cy="5280569"/>
              </a:xfrm>
              <a:prstGeom prst="rect">
                <a:avLst/>
              </a:prstGeom>
              <a:blipFill>
                <a:blip r:embed="rId3"/>
                <a:stretch>
                  <a:fillRect l="-9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8416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p:txBody>
          <a:bodyPr>
            <a:normAutofit/>
          </a:bodyPr>
          <a:lstStyle/>
          <a:p>
            <a:pPr marL="0" lvl="1" indent="0">
              <a:lnSpc>
                <a:spcPct val="150000"/>
              </a:lnSpc>
              <a:buNone/>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buNone/>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0392" y="1512117"/>
                <a:ext cx="11666220" cy="5280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网的构造方法</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比较式（</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）和式（</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14:m>
                  <m:oMathPara xmlns:m="http://schemas.openxmlformats.org/officeDocument/2006/math">
                    <m:oMathParaPr>
                      <m:jc m:val="center"/>
                    </m:oMathParaPr>
                    <m:oMath xmlns:m="http://schemas.openxmlformats.org/officeDocument/2006/math">
                      <m:r>
                        <a:rPr lang="en-US" altLang="zh-CN" b="1" i="1">
                          <a:latin typeface="Cambria Math" panose="02040503050406030204" pitchFamily="18" charset="0"/>
                        </a:rPr>
                        <m:t>𝑷</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𝒊</m:t>
                          </m:r>
                          <m:r>
                            <a:rPr lang="en-US" altLang="zh-CN" b="1" i="1">
                              <a:latin typeface="Cambria Math" panose="02040503050406030204" pitchFamily="18" charset="0"/>
                            </a:rPr>
                            <m:t>−</m:t>
                          </m:r>
                          <m:r>
                            <a:rPr lang="en-US" altLang="zh-CN" b="1" i="1">
                              <a:latin typeface="Cambria Math" panose="02040503050406030204" pitchFamily="18" charset="0"/>
                            </a:rPr>
                            <m:t>𝟏</m:t>
                          </m:r>
                        </m:sub>
                      </m:sSub>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rPr>
                        <m:t>𝑷</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r>
                        <a:rPr lang="en-US" altLang="zh-CN" b="1" i="1">
                          <a:latin typeface="Cambria Math" panose="02040503050406030204" pitchFamily="18" charset="0"/>
                        </a:rPr>
                        <m:t>𝒑𝒂𝒓𝒆𝒏𝒕𝒔</m:t>
                      </m:r>
                      <m:r>
                        <a:rPr lang="en-US" altLang="zh-CN" b="1" i="1">
                          <a:latin typeface="Cambria Math" panose="02040503050406030204" pitchFamily="18" charset="0"/>
                        </a:rPr>
                        <m:t>(</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𝑿</m:t>
                          </m:r>
                        </m:e>
                        <m:sub>
                          <m:r>
                            <a:rPr lang="en-US" altLang="zh-CN" b="1" i="1">
                              <a:latin typeface="Cambria Math" panose="02040503050406030204" pitchFamily="18" charset="0"/>
                            </a:rPr>
                            <m:t>𝒊</m:t>
                          </m:r>
                        </m:sub>
                      </m:sSub>
                      <m:r>
                        <a:rPr lang="en-US" altLang="zh-CN" b="1" i="1">
                          <a:latin typeface="Cambria Math" panose="02040503050406030204" pitchFamily="18" charset="0"/>
                        </a:rPr>
                        <m:t>))</m:t>
                      </m:r>
                    </m:oMath>
                  </m:oMathPara>
                </a14:m>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a:latin typeface="Cambria Math" panose="02040503050406030204" pitchFamily="18" charset="0"/>
                      </a:rPr>
                      <m:t>𝒑𝒂𝒓𝒆𝒏𝒕𝒔</m:t>
                    </m:r>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𝑿</m:t>
                        </m:r>
                      </m:e>
                      <m:sub>
                        <m:r>
                          <a:rPr lang="en-US" altLang="zh-CN" sz="2400" b="1" i="1">
                            <a:latin typeface="Cambria Math" panose="02040503050406030204" pitchFamily="18" charset="0"/>
                          </a:rPr>
                          <m:t>𝒊</m:t>
                        </m:r>
                      </m:sub>
                    </m:sSub>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𝑿</m:t>
                        </m:r>
                      </m:e>
                      <m:sub>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𝑿</m:t>
                        </m:r>
                      </m:e>
                      <m:sub>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。这个条件容易满足，只需按和</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网结构隐含的</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部分序</a:t>
                </a:r>
                <a:r>
                  <a:rPr lang="zh-CN"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相一致</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任意一个序</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来标记所有节点就可以了（例如拓扑排序），使得</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出现在条件后面的变量</a:t>
                </a:r>
                <a14:m>
                  <m:oMath xmlns:m="http://schemas.openxmlformats.org/officeDocument/2006/math">
                    <m:sSub>
                      <m:sSubPr>
                        <m:ctrlPr>
                          <a:rPr lang="zh-CN" altLang="zh-CN" sz="2400" b="1" i="1">
                            <a:solidFill>
                              <a:srgbClr val="C00000"/>
                            </a:solidFill>
                            <a:latin typeface="Cambria Math" panose="02040503050406030204" pitchFamily="18" charset="0"/>
                          </a:rPr>
                        </m:ctrlPr>
                      </m:sSubPr>
                      <m:e>
                        <m:r>
                          <a:rPr lang="en-US" altLang="zh-CN" sz="2400" b="1" i="1" smtClean="0">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𝑿</m:t>
                        </m:r>
                      </m:e>
                      <m:sub>
                        <m:r>
                          <a:rPr lang="en-US" altLang="zh-CN" sz="2400" b="1" i="1">
                            <a:solidFill>
                              <a:srgbClr val="C00000"/>
                            </a:solidFill>
                            <a:latin typeface="Cambria Math" panose="02040503050406030204" pitchFamily="18" charset="0"/>
                          </a:rPr>
                          <m:t>𝒊</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𝟏</m:t>
                        </m:r>
                      </m:sub>
                    </m:sSub>
                    <m:r>
                      <a:rPr lang="en-US" altLang="zh-CN" sz="2400" b="1" i="1">
                        <a:solidFill>
                          <a:srgbClr val="C00000"/>
                        </a:solidFill>
                        <a:latin typeface="Cambria Math" panose="02040503050406030204" pitchFamily="18" charset="0"/>
                      </a:rPr>
                      <m:t>,...</m:t>
                    </m:r>
                    <m:sSub>
                      <m:sSubPr>
                        <m:ctrlPr>
                          <a:rPr lang="zh-CN" altLang="zh-CN" sz="2400" b="1" i="1">
                            <a:solidFill>
                              <a:srgbClr val="C00000"/>
                            </a:solidFill>
                            <a:latin typeface="Cambria Math" panose="02040503050406030204" pitchFamily="18" charset="0"/>
                          </a:rPr>
                        </m:ctrlPr>
                      </m:sSubPr>
                      <m:e>
                        <m:r>
                          <a:rPr lang="en-US" altLang="zh-CN" sz="2400" b="1" i="1">
                            <a:solidFill>
                              <a:srgbClr val="C00000"/>
                            </a:solidFill>
                            <a:latin typeface="Cambria Math" panose="02040503050406030204" pitchFamily="18" charset="0"/>
                          </a:rPr>
                          <m:t>𝑿</m:t>
                        </m:r>
                      </m:e>
                      <m:sub>
                        <m:r>
                          <a:rPr lang="en-US" altLang="zh-CN" sz="2400" b="1" i="1">
                            <a:solidFill>
                              <a:srgbClr val="C00000"/>
                            </a:solidFill>
                            <a:latin typeface="Cambria Math" panose="02040503050406030204" pitchFamily="18" charset="0"/>
                          </a:rPr>
                          <m:t>𝟏</m:t>
                        </m:r>
                      </m:sub>
                    </m:sSub>
                    <m:r>
                      <a:rPr lang="en-US" altLang="zh-CN" sz="2400" b="1" i="1" smtClean="0">
                        <a:solidFill>
                          <a:srgbClr val="C00000"/>
                        </a:solidFill>
                        <a:latin typeface="Cambria Math" panose="02040503050406030204" pitchFamily="18" charset="0"/>
                      </a:rPr>
                      <m:t>)</m:t>
                    </m:r>
                  </m:oMath>
                </a14:m>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只包含</a:t>
                </a:r>
                <a14:m>
                  <m:oMath xmlns:m="http://schemas.openxmlformats.org/officeDocument/2006/math">
                    <m:r>
                      <a:rPr lang="en-US" altLang="zh-CN" sz="2400" b="1" i="1"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𝑿</m:t>
                    </m:r>
                    <m:r>
                      <a:rPr lang="en-US" altLang="zh-CN" sz="2400" b="1" i="1" baseline="-250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𝒊</m:t>
                    </m:r>
                  </m:oMath>
                </a14:m>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的父节点和非后裔节点</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buNone/>
                </a:pPr>
                <a:r>
                  <a:rPr lang="zh-CN" altLang="en-US"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2.2</a:t>
                </a:r>
                <a:r>
                  <a:rPr lang="zh-CN" altLang="en-US"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err="1">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dirty="0" err="1">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a:t>
                </a:r>
                <a:r>
                  <a:rPr lang="en-US" altLang="zh-CN" sz="2400" b="1" dirty="0" err="1">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sz="2400" b="1" dirty="0" err="1">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sym typeface="Wingdings" panose="05000000000000000000" pitchFamily="2" charset="2"/>
                  </a:rPr>
                  <a:t></a:t>
                </a:r>
                <a:r>
                  <a:rPr lang="en-US" altLang="zh-CN" sz="2400" b="1" dirty="0" err="1">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a:t>
                </a:r>
                <a:endParaRPr lang="zh-CN" altLang="zh-CN" sz="24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buNone/>
                </a:pPr>
                <a:r>
                  <a:rPr lang="zh-CN"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拓扑序列：</a:t>
                </a:r>
                <a:r>
                  <a:rPr lang="en-US" altLang="zh-CN" sz="24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 B C</a:t>
                </a:r>
                <a:endParaRPr lang="zh-CN" altLang="zh-CN" sz="24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b="1" i="1" dirty="0" smtClean="0">
                          <a:solidFill>
                            <a:schemeClr val="accent1">
                              <a:lumMod val="50000"/>
                            </a:schemeClr>
                          </a:solidFill>
                          <a:latin typeface="Cambria Math" panose="02040503050406030204" pitchFamily="18" charset="0"/>
                        </a:rPr>
                        <m:t>𝑷</m:t>
                      </m:r>
                      <m:r>
                        <a:rPr lang="en-US" altLang="zh-CN" sz="2400" b="1" i="1" dirty="0" smtClean="0">
                          <a:solidFill>
                            <a:schemeClr val="accent1">
                              <a:lumMod val="50000"/>
                            </a:schemeClr>
                          </a:solidFill>
                          <a:latin typeface="Cambria Math" panose="02040503050406030204" pitchFamily="18" charset="0"/>
                        </a:rPr>
                        <m:t>(</m:t>
                      </m:r>
                      <m:r>
                        <a:rPr lang="en-US" altLang="zh-CN" sz="2400" b="1" i="1" dirty="0" smtClean="0">
                          <a:solidFill>
                            <a:schemeClr val="accent1">
                              <a:lumMod val="50000"/>
                            </a:schemeClr>
                          </a:solidFill>
                          <a:latin typeface="Cambria Math" panose="02040503050406030204" pitchFamily="18" charset="0"/>
                        </a:rPr>
                        <m:t>𝑨𝑩𝑪</m:t>
                      </m:r>
                      <m:r>
                        <a:rPr lang="en-US" altLang="zh-CN" sz="2400" b="1" i="1" dirty="0" smtClean="0">
                          <a:solidFill>
                            <a:schemeClr val="accent1">
                              <a:lumMod val="50000"/>
                            </a:schemeClr>
                          </a:solidFill>
                          <a:latin typeface="Cambria Math" panose="02040503050406030204" pitchFamily="18" charset="0"/>
                        </a:rPr>
                        <m:t>) = </m:t>
                      </m:r>
                      <m:r>
                        <a:rPr lang="en-US" altLang="zh-CN" sz="2400" b="1" i="1" dirty="0" smtClean="0">
                          <a:solidFill>
                            <a:schemeClr val="accent1">
                              <a:lumMod val="50000"/>
                            </a:schemeClr>
                          </a:solidFill>
                          <a:latin typeface="Cambria Math" panose="02040503050406030204" pitchFamily="18" charset="0"/>
                        </a:rPr>
                        <m:t>𝑷</m:t>
                      </m:r>
                      <m:r>
                        <a:rPr lang="en-US" altLang="zh-CN" sz="2400" b="1" i="1" dirty="0" smtClean="0">
                          <a:solidFill>
                            <a:schemeClr val="accent1">
                              <a:lumMod val="50000"/>
                            </a:schemeClr>
                          </a:solidFill>
                          <a:latin typeface="Cambria Math" panose="02040503050406030204" pitchFamily="18" charset="0"/>
                        </a:rPr>
                        <m:t>(</m:t>
                      </m:r>
                      <m:r>
                        <a:rPr lang="en-US" altLang="zh-CN" sz="2400" b="1" i="1" dirty="0" err="1">
                          <a:solidFill>
                            <a:schemeClr val="accent1">
                              <a:lumMod val="50000"/>
                            </a:schemeClr>
                          </a:solidFill>
                          <a:latin typeface="Cambria Math" panose="02040503050406030204" pitchFamily="18" charset="0"/>
                        </a:rPr>
                        <m:t>𝑪</m:t>
                      </m:r>
                      <m:r>
                        <a:rPr lang="en-US" altLang="zh-CN" sz="2400" b="1" i="1" dirty="0" err="1">
                          <a:solidFill>
                            <a:schemeClr val="accent1">
                              <a:lumMod val="50000"/>
                            </a:schemeClr>
                          </a:solidFill>
                          <a:latin typeface="Cambria Math" panose="02040503050406030204" pitchFamily="18" charset="0"/>
                        </a:rPr>
                        <m:t>|</m:t>
                      </m:r>
                      <m:r>
                        <a:rPr lang="en-US" altLang="zh-CN" sz="2400" b="1" i="1" dirty="0" err="1">
                          <a:solidFill>
                            <a:schemeClr val="accent1">
                              <a:lumMod val="50000"/>
                            </a:schemeClr>
                          </a:solidFill>
                          <a:latin typeface="Cambria Math" panose="02040503050406030204" pitchFamily="18" charset="0"/>
                        </a:rPr>
                        <m:t>𝑨𝑩</m:t>
                      </m:r>
                      <m:r>
                        <a:rPr lang="en-US" altLang="zh-CN" sz="2400" b="1" i="1" dirty="0">
                          <a:solidFill>
                            <a:schemeClr val="accent1">
                              <a:lumMod val="50000"/>
                            </a:schemeClr>
                          </a:solidFill>
                          <a:latin typeface="Cambria Math" panose="02040503050406030204" pitchFamily="18" charset="0"/>
                        </a:rPr>
                        <m:t>)</m:t>
                      </m:r>
                      <m:r>
                        <a:rPr lang="en-US" altLang="zh-CN" sz="2400" b="1" i="1" dirty="0">
                          <a:solidFill>
                            <a:schemeClr val="accent1">
                              <a:lumMod val="50000"/>
                            </a:schemeClr>
                          </a:solidFill>
                          <a:latin typeface="Cambria Math" panose="02040503050406030204" pitchFamily="18" charset="0"/>
                        </a:rPr>
                        <m:t>𝑷</m:t>
                      </m:r>
                      <m:r>
                        <a:rPr lang="en-US" altLang="zh-CN" sz="2400" b="1" i="1" dirty="0">
                          <a:solidFill>
                            <a:schemeClr val="accent1">
                              <a:lumMod val="50000"/>
                            </a:schemeClr>
                          </a:solidFill>
                          <a:latin typeface="Cambria Math" panose="02040503050406030204" pitchFamily="18" charset="0"/>
                        </a:rPr>
                        <m:t> (</m:t>
                      </m:r>
                      <m:r>
                        <a:rPr lang="en-US" altLang="zh-CN" sz="2400" b="1" i="1" dirty="0" err="1">
                          <a:solidFill>
                            <a:schemeClr val="accent1">
                              <a:lumMod val="50000"/>
                            </a:schemeClr>
                          </a:solidFill>
                          <a:latin typeface="Cambria Math" panose="02040503050406030204" pitchFamily="18" charset="0"/>
                        </a:rPr>
                        <m:t>𝑩</m:t>
                      </m:r>
                      <m:r>
                        <a:rPr lang="en-US" altLang="zh-CN" sz="2400" b="1" i="1" dirty="0" err="1">
                          <a:solidFill>
                            <a:schemeClr val="accent1">
                              <a:lumMod val="50000"/>
                            </a:schemeClr>
                          </a:solidFill>
                          <a:latin typeface="Cambria Math" panose="02040503050406030204" pitchFamily="18" charset="0"/>
                        </a:rPr>
                        <m:t>|</m:t>
                      </m:r>
                      <m:r>
                        <a:rPr lang="en-US" altLang="zh-CN" sz="2400" b="1" i="1" dirty="0" err="1">
                          <a:solidFill>
                            <a:schemeClr val="accent1">
                              <a:lumMod val="50000"/>
                            </a:schemeClr>
                          </a:solidFill>
                          <a:latin typeface="Cambria Math" panose="02040503050406030204" pitchFamily="18" charset="0"/>
                        </a:rPr>
                        <m:t>𝑨</m:t>
                      </m:r>
                      <m:r>
                        <a:rPr lang="en-US" altLang="zh-CN" sz="2400" b="1" i="1" dirty="0">
                          <a:solidFill>
                            <a:schemeClr val="accent1">
                              <a:lumMod val="50000"/>
                            </a:schemeClr>
                          </a:solidFill>
                          <a:latin typeface="Cambria Math" panose="02040503050406030204" pitchFamily="18" charset="0"/>
                        </a:rPr>
                        <m:t>)</m:t>
                      </m:r>
                      <m:r>
                        <a:rPr lang="en-US" altLang="zh-CN" sz="2400" b="1" i="1" dirty="0">
                          <a:solidFill>
                            <a:schemeClr val="accent1">
                              <a:lumMod val="50000"/>
                            </a:schemeClr>
                          </a:solidFill>
                          <a:latin typeface="Cambria Math" panose="02040503050406030204" pitchFamily="18" charset="0"/>
                        </a:rPr>
                        <m:t>𝑷</m:t>
                      </m:r>
                      <m:r>
                        <a:rPr lang="en-US" altLang="zh-CN" sz="2400" b="1" i="1" dirty="0">
                          <a:solidFill>
                            <a:schemeClr val="accent1">
                              <a:lumMod val="50000"/>
                            </a:schemeClr>
                          </a:solidFill>
                          <a:latin typeface="Cambria Math" panose="02040503050406030204" pitchFamily="18" charset="0"/>
                        </a:rPr>
                        <m:t>(</m:t>
                      </m:r>
                      <m:r>
                        <a:rPr lang="en-US" altLang="zh-CN" sz="2400" b="1" i="1" dirty="0">
                          <a:solidFill>
                            <a:schemeClr val="accent1">
                              <a:lumMod val="50000"/>
                            </a:schemeClr>
                          </a:solidFill>
                          <a:latin typeface="Cambria Math" panose="02040503050406030204" pitchFamily="18" charset="0"/>
                        </a:rPr>
                        <m:t>𝑨</m:t>
                      </m:r>
                      <m:r>
                        <a:rPr lang="en-US" altLang="zh-CN" sz="2400" b="1" i="1" dirty="0">
                          <a:solidFill>
                            <a:schemeClr val="accent1">
                              <a:lumMod val="50000"/>
                            </a:schemeClr>
                          </a:solidFill>
                          <a:latin typeface="Cambria Math" panose="02040503050406030204" pitchFamily="18" charset="0"/>
                        </a:rPr>
                        <m:t>) = </m:t>
                      </m:r>
                      <m:r>
                        <a:rPr lang="en-US" altLang="zh-CN" sz="2400" b="1" i="1" dirty="0">
                          <a:solidFill>
                            <a:schemeClr val="accent1">
                              <a:lumMod val="50000"/>
                            </a:schemeClr>
                          </a:solidFill>
                          <a:latin typeface="Cambria Math" panose="02040503050406030204" pitchFamily="18" charset="0"/>
                        </a:rPr>
                        <m:t>𝑷</m:t>
                      </m:r>
                      <m:r>
                        <a:rPr lang="en-US" altLang="zh-CN" sz="2400" b="1" i="1" dirty="0">
                          <a:solidFill>
                            <a:schemeClr val="accent1">
                              <a:lumMod val="50000"/>
                            </a:schemeClr>
                          </a:solidFill>
                          <a:latin typeface="Cambria Math" panose="02040503050406030204" pitchFamily="18" charset="0"/>
                        </a:rPr>
                        <m:t>(</m:t>
                      </m:r>
                      <m:r>
                        <a:rPr lang="en-US" altLang="zh-CN" sz="2400" b="1" i="1" dirty="0" err="1">
                          <a:solidFill>
                            <a:schemeClr val="accent1">
                              <a:lumMod val="50000"/>
                            </a:schemeClr>
                          </a:solidFill>
                          <a:latin typeface="Cambria Math" panose="02040503050406030204" pitchFamily="18" charset="0"/>
                        </a:rPr>
                        <m:t>𝑪</m:t>
                      </m:r>
                      <m:r>
                        <a:rPr lang="en-US" altLang="zh-CN" sz="2400" b="1" i="1" dirty="0" err="1">
                          <a:solidFill>
                            <a:schemeClr val="accent1">
                              <a:lumMod val="50000"/>
                            </a:schemeClr>
                          </a:solidFill>
                          <a:latin typeface="Cambria Math" panose="02040503050406030204" pitchFamily="18" charset="0"/>
                        </a:rPr>
                        <m:t>|</m:t>
                      </m:r>
                      <m:r>
                        <a:rPr lang="en-US" altLang="zh-CN" sz="2400" b="1" i="1" dirty="0" err="1">
                          <a:solidFill>
                            <a:schemeClr val="accent1">
                              <a:lumMod val="50000"/>
                            </a:schemeClr>
                          </a:solidFill>
                          <a:latin typeface="Cambria Math" panose="02040503050406030204" pitchFamily="18" charset="0"/>
                        </a:rPr>
                        <m:t>𝑩</m:t>
                      </m:r>
                      <m:r>
                        <a:rPr lang="en-US" altLang="zh-CN" sz="2400" b="1" i="1" dirty="0">
                          <a:solidFill>
                            <a:schemeClr val="accent1">
                              <a:lumMod val="50000"/>
                            </a:schemeClr>
                          </a:solidFill>
                          <a:latin typeface="Cambria Math" panose="02040503050406030204" pitchFamily="18" charset="0"/>
                        </a:rPr>
                        <m:t>) </m:t>
                      </m:r>
                      <m:r>
                        <a:rPr lang="en-US" altLang="zh-CN" sz="2400" b="1" i="1" dirty="0">
                          <a:solidFill>
                            <a:schemeClr val="accent1">
                              <a:lumMod val="50000"/>
                            </a:schemeClr>
                          </a:solidFill>
                          <a:latin typeface="Cambria Math" panose="02040503050406030204" pitchFamily="18" charset="0"/>
                        </a:rPr>
                        <m:t>𝑷</m:t>
                      </m:r>
                      <m:r>
                        <a:rPr lang="en-US" altLang="zh-CN" sz="2400" b="1" i="1" dirty="0">
                          <a:solidFill>
                            <a:schemeClr val="accent1">
                              <a:lumMod val="50000"/>
                            </a:schemeClr>
                          </a:solidFill>
                          <a:latin typeface="Cambria Math" panose="02040503050406030204" pitchFamily="18" charset="0"/>
                        </a:rPr>
                        <m:t>(</m:t>
                      </m:r>
                      <m:r>
                        <a:rPr lang="en-US" altLang="zh-CN" sz="2400" b="1" i="1" dirty="0" err="1">
                          <a:solidFill>
                            <a:schemeClr val="accent1">
                              <a:lumMod val="50000"/>
                            </a:schemeClr>
                          </a:solidFill>
                          <a:latin typeface="Cambria Math" panose="02040503050406030204" pitchFamily="18" charset="0"/>
                        </a:rPr>
                        <m:t>𝑩</m:t>
                      </m:r>
                      <m:r>
                        <a:rPr lang="en-US" altLang="zh-CN" sz="2400" b="1" i="1" dirty="0" err="1">
                          <a:solidFill>
                            <a:schemeClr val="accent1">
                              <a:lumMod val="50000"/>
                            </a:schemeClr>
                          </a:solidFill>
                          <a:latin typeface="Cambria Math" panose="02040503050406030204" pitchFamily="18" charset="0"/>
                        </a:rPr>
                        <m:t>|</m:t>
                      </m:r>
                      <m:r>
                        <a:rPr lang="en-US" altLang="zh-CN" sz="2400" b="1" i="1" dirty="0" err="1">
                          <a:solidFill>
                            <a:schemeClr val="accent1">
                              <a:lumMod val="50000"/>
                            </a:schemeClr>
                          </a:solidFill>
                          <a:latin typeface="Cambria Math" panose="02040503050406030204" pitchFamily="18" charset="0"/>
                        </a:rPr>
                        <m:t>𝑨</m:t>
                      </m:r>
                      <m:r>
                        <a:rPr lang="en-US" altLang="zh-CN" sz="2400" b="1" i="1" dirty="0">
                          <a:solidFill>
                            <a:schemeClr val="accent1">
                              <a:lumMod val="50000"/>
                            </a:schemeClr>
                          </a:solidFill>
                          <a:latin typeface="Cambria Math" panose="02040503050406030204" pitchFamily="18" charset="0"/>
                        </a:rPr>
                        <m:t>)</m:t>
                      </m:r>
                      <m:r>
                        <a:rPr lang="en-US" altLang="zh-CN" sz="2400" b="1" i="1" dirty="0">
                          <a:solidFill>
                            <a:schemeClr val="accent1">
                              <a:lumMod val="50000"/>
                            </a:schemeClr>
                          </a:solidFill>
                          <a:latin typeface="Cambria Math" panose="02040503050406030204" pitchFamily="18" charset="0"/>
                        </a:rPr>
                        <m:t>𝑷</m:t>
                      </m:r>
                      <m:r>
                        <a:rPr lang="en-US" altLang="zh-CN" sz="2400" b="1" i="1" dirty="0">
                          <a:solidFill>
                            <a:schemeClr val="accent1">
                              <a:lumMod val="50000"/>
                            </a:schemeClr>
                          </a:solidFill>
                          <a:latin typeface="Cambria Math" panose="02040503050406030204" pitchFamily="18" charset="0"/>
                        </a:rPr>
                        <m:t>(</m:t>
                      </m:r>
                      <m:r>
                        <a:rPr lang="en-US" altLang="zh-CN" sz="2400" b="1" i="1" dirty="0">
                          <a:solidFill>
                            <a:schemeClr val="accent1">
                              <a:lumMod val="50000"/>
                            </a:schemeClr>
                          </a:solidFill>
                          <a:latin typeface="Cambria Math" panose="02040503050406030204" pitchFamily="18" charset="0"/>
                        </a:rPr>
                        <m:t>𝑨</m:t>
                      </m:r>
                      <m:r>
                        <a:rPr lang="en-US" altLang="zh-CN" sz="2400" b="1" i="1" dirty="0">
                          <a:solidFill>
                            <a:schemeClr val="accent1">
                              <a:lumMod val="50000"/>
                            </a:schemeClr>
                          </a:solidFill>
                          <a:latin typeface="Cambria Math" panose="02040503050406030204" pitchFamily="18" charset="0"/>
                        </a:rPr>
                        <m:t>)</m:t>
                      </m:r>
                    </m:oMath>
                  </m:oMathPara>
                </a14:m>
                <a:endParaRPr lang="zh-CN" altLang="zh-CN" sz="24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spcBef>
                    <a:spcPts val="0"/>
                  </a:spcBef>
                  <a:buNone/>
                </a:pPr>
                <a:endParaRPr lang="en-US" altLang="zh-CN" sz="2400" b="1" dirty="0">
                  <a:latin typeface="微软雅黑" panose="020B0503020204020204" pitchFamily="34" charset="-122"/>
                  <a:ea typeface="微软雅黑" panose="020B0503020204020204" pitchFamily="34" charset="-122"/>
                </a:endParaRPr>
              </a:p>
              <a:p>
                <a:pPr marL="0" lvl="1" indent="0">
                  <a:lnSpc>
                    <a:spcPct val="150000"/>
                  </a:lnSpc>
                  <a:buFont typeface="Arial" panose="020B0604020202020204" pitchFamily="34" charset="0"/>
                  <a:buNone/>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410392" y="1512117"/>
                <a:ext cx="11666220" cy="5280569"/>
              </a:xfrm>
              <a:prstGeom prst="rect">
                <a:avLst/>
              </a:prstGeom>
              <a:blipFill>
                <a:blip r:embed="rId3"/>
                <a:stretch>
                  <a:fillRect l="-784" r="-4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5804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p:txBody>
          <a:bodyPr>
            <a:normAutofit/>
          </a:bodyPr>
          <a:lstStyle/>
          <a:p>
            <a:pPr marL="0" lvl="1" indent="0">
              <a:lnSpc>
                <a:spcPct val="150000"/>
              </a:lnSpc>
              <a:buNone/>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buNone/>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0392" y="1512117"/>
            <a:ext cx="11666220" cy="5280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网的构造方法</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除了作为领域的一个完备的无冗余的表示之外，</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网通常比完全给出全概率分布要</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紧凑</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(compact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得多。</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这个性质使得</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网能处理大量的证据节点（证据的组合），而不会出现利用</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Bayes</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推理时出现的那种条件概率数目的指数级增长。</a:t>
            </a: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Bayesian</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网的紧凑性是一种更为一般的、被称为</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局部结构性</a:t>
            </a:r>
            <a:r>
              <a:rPr lang="en-US" altLang="zh-CN"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(local structured)</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的一个例子，在有局部结构性的系统中，</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每个子部件集只同数量有限的其它部件发生直接联系，而同所有的其它部件无关</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（空间的马尔科夫性质，如：随机场）。局部结构性通常可以导致</a:t>
            </a:r>
            <a:r>
              <a:rPr lang="zh-CN" altLang="en-US" sz="2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线性增长</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而非指数级增长。</a:t>
            </a:r>
            <a:endParaRPr lang="en-US" altLang="zh-CN" sz="2400" b="1" dirty="0">
              <a:latin typeface="微软雅黑" panose="020B0503020204020204" pitchFamily="34" charset="-122"/>
              <a:ea typeface="微软雅黑" panose="020B0503020204020204" pitchFamily="34" charset="-122"/>
            </a:endParaRPr>
          </a:p>
          <a:p>
            <a:pPr marL="0" lvl="1" indent="0">
              <a:lnSpc>
                <a:spcPct val="150000"/>
              </a:lnSpc>
              <a:buFont typeface="Arial" panose="020B0604020202020204" pitchFamily="34" charset="0"/>
              <a:buNone/>
            </a:pP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19476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666220" cy="5280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网的构造方法</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2.3</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网的例子中，可以合理的设想，在多数领域中每个随机变量是布尔变量，则为一个节点所声明的条件概率表包含至多</a:t>
            </a:r>
            <a:r>
              <a:rPr lang="en-US" altLang="zh-CN" b="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b="1" kern="100" baseline="300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个项， 假设有</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个节点</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，每个节点有至多５个父亲</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＝５</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，则</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网需</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640</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个项</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20*</a:t>
            </a:r>
            <a:r>
              <a:rPr lang="en-US" altLang="zh-CN"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b="1" kern="100" baseline="300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相比之下</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直接给出</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联合概率分布则需</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万个项（</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20*</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b="1" kern="100" baseline="300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19</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例</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2.4</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：有些领域中，每个变量都直接被所有其它变量所影响，从而网络是全联通的，这时，声明条件概率表就需要同声明全概率分布一样多的项。</a:t>
            </a:r>
            <a:endPar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00804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64E7C11-894B-41B7-B12C-DFC2EA798F49}"/>
              </a:ext>
            </a:extLst>
          </p:cNvPr>
          <p:cNvSpPr txBox="1"/>
          <p:nvPr/>
        </p:nvSpPr>
        <p:spPr>
          <a:xfrm>
            <a:off x="1167303" y="492519"/>
            <a:ext cx="4113112" cy="6135782"/>
          </a:xfrm>
          <a:prstGeom prst="rect">
            <a:avLst/>
          </a:prstGeom>
          <a:noFill/>
        </p:spPr>
        <p:txBody>
          <a:bodyPr wrap="square">
            <a:spAutoFit/>
          </a:bodyPr>
          <a:lstStyle/>
          <a:p>
            <a:pPr algn="ctr">
              <a:lnSpc>
                <a:spcPct val="125000"/>
              </a:lnSpc>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主要内容 </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25000"/>
              </a:lnSpc>
            </a:pPr>
            <a:endParaRPr lang="en-US" altLang="zh-CN" sz="24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章：绪论：专家系统概论</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25000"/>
              </a:lnSpc>
            </a:pPr>
            <a:r>
              <a:rPr lang="zh-CN" altLang="en-US" sz="2400" b="1" dirty="0">
                <a:latin typeface="微软雅黑" panose="020B0503020204020204" pitchFamily="34" charset="-122"/>
                <a:ea typeface="微软雅黑" panose="020B0503020204020204" pitchFamily="34" charset="-122"/>
              </a:rPr>
              <a:t>第一部分 知识表示 </a:t>
            </a:r>
            <a:endParaRPr lang="en-US" altLang="zh-CN" sz="24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章：产生式系统 </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章：框架 </a:t>
            </a:r>
            <a:endParaRPr lang="en-US" altLang="zh-CN" sz="2000" b="1" dirty="0">
              <a:latin typeface="微软雅黑" panose="020B0503020204020204" pitchFamily="34" charset="-122"/>
              <a:ea typeface="微软雅黑" panose="020B0503020204020204" pitchFamily="34" charset="-122"/>
            </a:endParaRPr>
          </a:p>
          <a:p>
            <a:pPr>
              <a:lnSpc>
                <a:spcPct val="125000"/>
              </a:lnSpc>
            </a:pPr>
            <a:endParaRPr lang="en-US" altLang="zh-CN" sz="2000" dirty="0">
              <a:latin typeface="微软雅黑" panose="020B0503020204020204" pitchFamily="34" charset="-122"/>
              <a:ea typeface="微软雅黑" panose="020B0503020204020204" pitchFamily="34" charset="-122"/>
            </a:endParaRPr>
          </a:p>
          <a:p>
            <a:pPr>
              <a:lnSpc>
                <a:spcPct val="125000"/>
              </a:lnSpc>
            </a:pPr>
            <a:r>
              <a:rPr lang="zh-CN" altLang="en-US" sz="2400" b="1" dirty="0">
                <a:latin typeface="微软雅黑" panose="020B0503020204020204" pitchFamily="34" charset="-122"/>
                <a:ea typeface="微软雅黑" panose="020B0503020204020204" pitchFamily="34" charset="-122"/>
              </a:rPr>
              <a:t>第二部分 不确定性处理 </a:t>
            </a:r>
            <a:endParaRPr lang="en-US" altLang="zh-CN" sz="24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章：确定性理论 </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5 </a:t>
            </a:r>
            <a:r>
              <a:rPr lang="zh-CN" altLang="en-US" sz="2000" b="1" dirty="0">
                <a:latin typeface="微软雅黑" panose="020B0503020204020204" pitchFamily="34" charset="-122"/>
                <a:ea typeface="微软雅黑" panose="020B0503020204020204" pitchFamily="34" charset="-122"/>
              </a:rPr>
              <a:t>章：主观贝叶斯方法 </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6 </a:t>
            </a:r>
            <a:r>
              <a:rPr lang="zh-CN" altLang="en-US" sz="2000" b="1" dirty="0">
                <a:latin typeface="微软雅黑" panose="020B0503020204020204" pitchFamily="34" charset="-122"/>
                <a:ea typeface="微软雅黑" panose="020B0503020204020204" pitchFamily="34" charset="-122"/>
              </a:rPr>
              <a:t>章：证据理论</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7 </a:t>
            </a:r>
            <a:r>
              <a:rPr lang="zh-CN" altLang="en-US" sz="2000" b="1" dirty="0">
                <a:latin typeface="微软雅黑" panose="020B0503020204020204" pitchFamily="34" charset="-122"/>
                <a:ea typeface="微软雅黑" panose="020B0503020204020204" pitchFamily="34" charset="-122"/>
              </a:rPr>
              <a:t>章：多智能体系统（强化学习）</a:t>
            </a:r>
            <a:r>
              <a:rPr lang="zh-CN" altLang="en-US" sz="2000" b="1" dirty="0">
                <a:solidFill>
                  <a:srgbClr val="C00000"/>
                </a:solidFill>
                <a:latin typeface="微软雅黑" panose="020B0503020204020204" pitchFamily="34" charset="-122"/>
                <a:ea typeface="微软雅黑" panose="020B0503020204020204" pitchFamily="34" charset="-122"/>
              </a:rPr>
              <a:t> </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25000"/>
              </a:lnSpc>
            </a:pPr>
            <a:r>
              <a:rPr lang="zh-CN" altLang="en-US" sz="2000" b="1" dirty="0">
                <a:solidFill>
                  <a:srgbClr val="C00000"/>
                </a:solidFill>
                <a:latin typeface="微软雅黑" panose="020B0503020204020204" pitchFamily="34" charset="-122"/>
                <a:ea typeface="微软雅黑" panose="020B0503020204020204" pitchFamily="34" charset="-122"/>
              </a:rPr>
              <a:t>第 </a:t>
            </a:r>
            <a:r>
              <a:rPr lang="en-US" altLang="zh-CN" sz="2000" b="1" dirty="0">
                <a:solidFill>
                  <a:srgbClr val="C00000"/>
                </a:solidFill>
                <a:latin typeface="微软雅黑" panose="020B0503020204020204" pitchFamily="34" charset="-122"/>
                <a:ea typeface="微软雅黑" panose="020B0503020204020204" pitchFamily="34" charset="-122"/>
              </a:rPr>
              <a:t>8 </a:t>
            </a:r>
            <a:r>
              <a:rPr lang="zh-CN" altLang="en-US" sz="2000" b="1" dirty="0">
                <a:solidFill>
                  <a:srgbClr val="C00000"/>
                </a:solidFill>
                <a:latin typeface="微软雅黑" panose="020B0503020204020204" pitchFamily="34" charset="-122"/>
                <a:ea typeface="微软雅黑" panose="020B0503020204020204" pitchFamily="34" charset="-122"/>
              </a:rPr>
              <a:t>章：贝叶斯网</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9 </a:t>
            </a:r>
            <a:r>
              <a:rPr lang="zh-CN" altLang="en-US" sz="2000" b="1" dirty="0">
                <a:latin typeface="微软雅黑" panose="020B0503020204020204" pitchFamily="34" charset="-122"/>
                <a:ea typeface="微软雅黑" panose="020B0503020204020204" pitchFamily="34" charset="-122"/>
              </a:rPr>
              <a:t>章：粗糙集理论</a:t>
            </a:r>
          </a:p>
        </p:txBody>
      </p:sp>
    </p:spTree>
    <p:extLst>
      <p:ext uri="{BB962C8B-B14F-4D97-AF65-F5344CB8AC3E}">
        <p14:creationId xmlns:p14="http://schemas.microsoft.com/office/powerpoint/2010/main" val="3454732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666220" cy="5280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2.2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网的构造方法</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实践中所发生的信息压缩，往往是由于实际领域有许多结构可以利用，而</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网可以很好地利用这些结构。</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某些时候，变量间可能有相互依赖关系，从而需要增加一条弧，但如果这种依赖关系非常轻微，则可以忽略这些依赖，以精确度的微小损失换来结构上的简化。</a:t>
            </a: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2.5</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：在上述盗窃网点的例子中，如果发生地震的话， </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John</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Mary</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就不会打电话，即使他听到了警报。因为很明显是地震导致了警报器大作。是否需从地震到</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John</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打电话和</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Mary</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打电话间增加新的弧呢？这取决于在实践中，你认为</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得到更精确的概率与给出更简单的</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网之间哪一个更重要</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（折中）。</a:t>
            </a:r>
            <a:endPar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38414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666220" cy="5280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已知：对一个给定的</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网，在给定父节点的情况下，一个节点同其非后裔节点之间是相互独立的。</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为设计推理算法，我们还需知道是否还有其它的条件独立关系成立？换句话说，</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在更一般的情况下，在给定一个证据节点集</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的情况下，如何判断某个节点集</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是否独立于另一个节点集</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05423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666220" cy="52805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 name="对象 2">
            <a:extLst>
              <a:ext uri="{FF2B5EF4-FFF2-40B4-BE49-F238E27FC236}">
                <a16:creationId xmlns:a16="http://schemas.microsoft.com/office/drawing/2014/main" id="{91C2CECF-5366-4DFB-95C8-95E0D45F040F}"/>
              </a:ext>
            </a:extLst>
          </p:cNvPr>
          <p:cNvGraphicFramePr>
            <a:graphicFrameLocks noChangeAspect="1"/>
          </p:cNvGraphicFramePr>
          <p:nvPr>
            <p:extLst>
              <p:ext uri="{D42A27DB-BD31-4B8C-83A1-F6EECF244321}">
                <p14:modId xmlns:p14="http://schemas.microsoft.com/office/powerpoint/2010/main" val="3900259874"/>
              </p:ext>
            </p:extLst>
          </p:nvPr>
        </p:nvGraphicFramePr>
        <p:xfrm>
          <a:off x="1907178" y="2449284"/>
          <a:ext cx="7907868" cy="2063931"/>
        </p:xfrm>
        <a:graphic>
          <a:graphicData uri="http://schemas.openxmlformats.org/presentationml/2006/ole">
            <mc:AlternateContent xmlns:mc="http://schemas.openxmlformats.org/markup-compatibility/2006">
              <mc:Choice xmlns:v="urn:schemas-microsoft-com:vml" Requires="v">
                <p:oleObj spid="_x0000_s1140" r:id="rId4" imgW="7306772" imgH="1906632" progId="Visio.Drawing.11">
                  <p:embed/>
                </p:oleObj>
              </mc:Choice>
              <mc:Fallback>
                <p:oleObj r:id="rId4" imgW="7306772" imgH="1906632" progId="Visio.Drawing.11">
                  <p:embed/>
                  <p:pic>
                    <p:nvPicPr>
                      <p:cNvPr id="0"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178" y="2449284"/>
                        <a:ext cx="7907868" cy="2063931"/>
                      </a:xfrm>
                      <a:prstGeom prst="rect">
                        <a:avLst/>
                      </a:prstGeom>
                      <a:noFill/>
                    </p:spPr>
                  </p:pic>
                </p:oleObj>
              </mc:Fallback>
            </mc:AlternateContent>
          </a:graphicData>
        </a:graphic>
      </p:graphicFrame>
      <p:sp>
        <p:nvSpPr>
          <p:cNvPr id="9" name="文本框 8">
            <a:extLst>
              <a:ext uri="{FF2B5EF4-FFF2-40B4-BE49-F238E27FC236}">
                <a16:creationId xmlns:a16="http://schemas.microsoft.com/office/drawing/2014/main" id="{3A50B048-CBB5-4B11-BD2F-24702922A811}"/>
              </a:ext>
            </a:extLst>
          </p:cNvPr>
          <p:cNvSpPr txBox="1"/>
          <p:nvPr/>
        </p:nvSpPr>
        <p:spPr>
          <a:xfrm>
            <a:off x="1365070" y="4699625"/>
            <a:ext cx="8641079" cy="461665"/>
          </a:xfrm>
          <a:prstGeom prst="rect">
            <a:avLst/>
          </a:prstGeom>
          <a:noFill/>
        </p:spPr>
        <p:txBody>
          <a:bodyPr wrap="square">
            <a:spAutoFit/>
          </a:bodyPr>
          <a:lstStyle/>
          <a:p>
            <a:pPr indent="403860" algn="ct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同父</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(tail-to-tail)        V</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型</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(head-to-head)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顺序</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(head-to-tail)</a:t>
            </a:r>
            <a:endParaRPr lang="zh-CN" altLang="zh-CN" sz="24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563A02DB-FD69-4195-86FB-2772EE049A1A}"/>
              </a:ext>
            </a:extLst>
          </p:cNvPr>
          <p:cNvSpPr txBox="1"/>
          <p:nvPr/>
        </p:nvSpPr>
        <p:spPr>
          <a:xfrm>
            <a:off x="1632858" y="5347701"/>
            <a:ext cx="7907866" cy="461665"/>
          </a:xfrm>
          <a:prstGeom prst="rect">
            <a:avLst/>
          </a:prstGeom>
          <a:noFill/>
        </p:spPr>
        <p:txBody>
          <a:bodyPr wrap="square">
            <a:spAutoFit/>
          </a:bodyPr>
          <a:lstStyle/>
          <a:p>
            <a:pPr indent="403860" algn="ct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2.1 Bayesian</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网中</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变量之间的典型依赖关系</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36F409CE-D575-49F7-A87C-7AC5BD580470}"/>
              </a:ext>
            </a:extLst>
          </p:cNvPr>
          <p:cNvSpPr txBox="1"/>
          <p:nvPr/>
        </p:nvSpPr>
        <p:spPr>
          <a:xfrm>
            <a:off x="203563" y="6173800"/>
            <a:ext cx="6097088" cy="461665"/>
          </a:xfrm>
          <a:prstGeom prst="rect">
            <a:avLst/>
          </a:prstGeom>
          <a:noFill/>
        </p:spPr>
        <p:txBody>
          <a:bodyPr wrap="square">
            <a:spAutoFit/>
          </a:bodyPr>
          <a:lstStyle/>
          <a:p>
            <a:pPr indent="403860" algn="just"/>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Head</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tail</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是指有向边的“头”和“尾”</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09465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666220" cy="54373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sz="2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sz="2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sz="26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zh-CN"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2.6</a:t>
                </a:r>
                <a:r>
                  <a:rPr lang="zh-CN" altLang="zh-CN"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：分别验证以上三种结构的独立性。</a:t>
                </a:r>
                <a:endParaRPr lang="en-US" altLang="zh-CN"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0" indent="0" algn="just">
                  <a:lnSpc>
                    <a:spcPct val="140000"/>
                  </a:lnSpc>
                  <a:spcBef>
                    <a:spcPts val="600"/>
                  </a:spcBef>
                  <a:buNone/>
                </a:pPr>
                <a:r>
                  <a:rPr lang="en-US" altLang="zh-CN" sz="2600" b="1" kern="100" dirty="0">
                    <a:solidFill>
                      <a:srgbClr val="C00000"/>
                    </a:solidFill>
                    <a:effectLst/>
                    <a:ea typeface="微软雅黑" panose="020B0503020204020204" pitchFamily="34" charset="-122"/>
                    <a:cs typeface="Times New Roman" panose="02020603050405020304" pitchFamily="18" charset="0"/>
                  </a:rPr>
                  <a:t>1. </a:t>
                </a:r>
                <a14:m>
                  <m:oMath xmlns:m="http://schemas.openxmlformats.org/officeDocument/2006/math">
                    <m: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600" b="1" i="1" kern="100" dirty="0" err="1"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600" b="1" i="1" kern="100" dirty="0" err="1">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600" b="1" i="1" kern="100" dirty="0" err="1">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条件独立</a:t>
                </a:r>
                <a:endParaRPr lang="zh-CN" altLang="zh-CN" sz="26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536575" indent="0" algn="just">
                  <a:lnSpc>
                    <a:spcPct val="140000"/>
                  </a:lnSpc>
                  <a:spcBef>
                    <a:spcPts val="600"/>
                  </a:spcBef>
                  <a:buNone/>
                </a:pPr>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给定</a:t>
                </a:r>
                <a14:m>
                  <m:oMath xmlns:m="http://schemas.openxmlformats.org/officeDocument/2006/math">
                    <m:sSub>
                      <m:sSubPr>
                        <m:ctrlPr>
                          <a:rPr lang="en-US" altLang="zh-CN" sz="2600" b="1" i="1" kern="100" dirty="0" smtClean="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smtClean="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𝟏</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kern="100" dirty="0">
                    <a:solidFill>
                      <a:schemeClr val="accent1">
                        <a:lumMod val="50000"/>
                      </a:schemeClr>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𝟐</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𝟑</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是条件独立的</a:t>
                </a:r>
                <a:r>
                  <a:rPr lang="en-US"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给定</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𝟐</m:t>
                        </m:r>
                      </m:sub>
                    </m:sSub>
                  </m:oMath>
                </a14:m>
                <a:r>
                  <a:rPr lang="en-US"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kern="100" dirty="0">
                    <a:solidFill>
                      <a:schemeClr val="accent1">
                        <a:lumMod val="50000"/>
                      </a:schemeClr>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𝟏</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𝟐</m:t>
                        </m:r>
                      </m:sub>
                    </m:sSub>
                  </m:oMath>
                </a14:m>
                <a:r>
                  <a:rPr lang="en-US"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𝟑</m:t>
                        </m:r>
                      </m:sub>
                    </m:sSub>
                  </m:oMath>
                </a14:m>
                <a:r>
                  <a:rPr lang="en-US"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必不独立</a:t>
                </a:r>
                <a:r>
                  <a:rPr lang="en-US"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600" b="1"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just">
                  <a:lnSpc>
                    <a:spcPct val="140000"/>
                  </a:lnSpc>
                  <a:spcBef>
                    <a:spcPts val="600"/>
                  </a:spcBef>
                  <a:buNone/>
                </a:pPr>
                <a:r>
                  <a:rPr lang="en-US" altLang="zh-CN" sz="2600" b="1" kern="100" dirty="0">
                    <a:solidFill>
                      <a:srgbClr val="C00000"/>
                    </a:solidFill>
                    <a:effectLst/>
                    <a:ea typeface="微软雅黑" panose="020B0503020204020204" pitchFamily="34" charset="-122"/>
                    <a:cs typeface="Times New Roman" panose="02020603050405020304" pitchFamily="18" charset="0"/>
                  </a:rPr>
                  <a:t>2. </a:t>
                </a:r>
                <a14:m>
                  <m:oMath xmlns:m="http://schemas.openxmlformats.org/officeDocument/2006/math">
                    <m: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6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b>
                        </m:sSub>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e>
                    </m:d>
                    <m:r>
                      <a:rPr lang="en-US" altLang="zh-CN" sz="26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b>
                        </m:sSub>
                      </m:e>
                    </m:d>
                  </m:oMath>
                </a14:m>
                <a:r>
                  <a:rPr lang="en-US" altLang="zh-CN" sz="2600" b="1" kern="100" dirty="0">
                    <a:solidFill>
                      <a:srgbClr val="C00000"/>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6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e>
                    </m:d>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边际独立（</a:t>
                </a:r>
                <a:r>
                  <a:rPr lang="en-US" altLang="zh-CN" sz="2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marginal independence</a:t>
                </a:r>
                <a:r>
                  <a:rPr lang="zh-CN" altLang="zh-CN" sz="2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6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536575" indent="0" algn="just">
                  <a:lnSpc>
                    <a:spcPct val="140000"/>
                  </a:lnSpc>
                  <a:spcBef>
                    <a:spcPts val="600"/>
                  </a:spcBef>
                  <a:buNone/>
                </a:pPr>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在未给定</a:t>
                </a:r>
                <a14:m>
                  <m:oMath xmlns:m="http://schemas.openxmlformats.org/officeDocument/2006/math">
                    <m:sSub>
                      <m:sSubPr>
                        <m:ctrlPr>
                          <a:rPr lang="en-US" altLang="zh-CN" sz="2600" b="1" i="1" kern="100" dirty="0" smtClean="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𝟐</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的情况下，</a:t>
                </a:r>
                <a:r>
                  <a:rPr lang="en-US" altLang="zh-CN" sz="2600" b="1" kern="100" dirty="0">
                    <a:solidFill>
                      <a:schemeClr val="accent1">
                        <a:lumMod val="50000"/>
                      </a:schemeClr>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𝟑</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𝟏</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是独立的；给定</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 </m:t>
                    </m:r>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𝟑</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𝟏</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必不独立</a:t>
                </a:r>
                <a:r>
                  <a:rPr lang="zh-CN"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（因为</a:t>
                </a:r>
                <a14:m>
                  <m:oMath xmlns:m="http://schemas.openxmlformats.org/officeDocument/2006/math">
                    <m:sSub>
                      <m:sSubPr>
                        <m:ctrlP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𝟐</m:t>
                        </m:r>
                      </m:sub>
                    </m:sSub>
                  </m:oMath>
                </a14:m>
                <a:r>
                  <a:rPr lang="zh-CN"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受该两个变量影响，</a:t>
                </a:r>
                <a:r>
                  <a:rPr lang="en-US" altLang="zh-CN" sz="2600" b="1" kern="100" dirty="0">
                    <a:solidFill>
                      <a:srgbClr val="000000"/>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𝟐</m:t>
                        </m:r>
                      </m:sub>
                    </m:sSub>
                  </m:oMath>
                </a14:m>
                <a:r>
                  <a:rPr lang="zh-CN"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给定后，</a:t>
                </a:r>
                <a:r>
                  <a:rPr lang="en-US" altLang="zh-CN" sz="2600" b="1" kern="100" dirty="0">
                    <a:solidFill>
                      <a:srgbClr val="000000"/>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𝟑</m:t>
                        </m:r>
                      </m:sub>
                    </m:sSub>
                  </m:oMath>
                </a14:m>
                <a:r>
                  <a:rPr lang="zh-CN"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𝟏</m:t>
                        </m:r>
                      </m:sub>
                    </m:sSub>
                  </m:oMath>
                </a14:m>
                <a:r>
                  <a:rPr lang="zh-CN"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的取值组合就必须满足某个条件范围，因此</a:t>
                </a:r>
                <a14:m>
                  <m:oMath xmlns:m="http://schemas.openxmlformats.org/officeDocument/2006/math">
                    <m:sSub>
                      <m:sSubPr>
                        <m:ctrlP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𝟑</m:t>
                        </m:r>
                      </m:sub>
                    </m:sSub>
                  </m:oMath>
                </a14:m>
                <a:r>
                  <a:rPr lang="zh-CN"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𝟏</m:t>
                        </m:r>
                      </m:sub>
                    </m:sSub>
                  </m:oMath>
                </a14:m>
                <a:r>
                  <a:rPr lang="zh-CN"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是不独立的。同样的，给定</a:t>
                </a:r>
                <a14:m>
                  <m:oMath xmlns:m="http://schemas.openxmlformats.org/officeDocument/2006/math">
                    <m:sSub>
                      <m:sSubPr>
                        <m:ctrlP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𝟏</m:t>
                        </m:r>
                      </m:sub>
                    </m:sSub>
                  </m:oMath>
                </a14:m>
                <a:r>
                  <a:rPr lang="en-US"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𝟑</m:t>
                        </m:r>
                      </m:sub>
                    </m:sSub>
                  </m:oMath>
                </a14:m>
                <a:r>
                  <a:rPr lang="en-US"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kern="100" dirty="0">
                    <a:solidFill>
                      <a:srgbClr val="000000"/>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𝟑</m:t>
                        </m:r>
                      </m:sub>
                    </m:sSub>
                  </m:oMath>
                </a14:m>
                <a:r>
                  <a:rPr lang="en-US"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𝟏</m:t>
                        </m:r>
                      </m:sub>
                    </m:sSub>
                  </m:oMath>
                </a14:m>
                <a:r>
                  <a:rPr lang="en-US"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𝟐</m:t>
                        </m:r>
                      </m:sub>
                    </m:sSub>
                  </m:oMath>
                </a14:m>
                <a:r>
                  <a:rPr lang="zh-CN"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必不独立）</a:t>
                </a:r>
                <a:r>
                  <a:rPr lang="en-US" altLang="zh-CN" sz="26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p>
              <a:p>
                <a:pPr marL="0" lvl="0" indent="0" algn="just">
                  <a:lnSpc>
                    <a:spcPct val="140000"/>
                  </a:lnSpc>
                  <a:spcBef>
                    <a:spcPts val="600"/>
                  </a:spcBef>
                  <a:buNone/>
                </a:pPr>
                <a:r>
                  <a:rPr lang="en-US" altLang="zh-CN" sz="26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 </a:t>
                </a:r>
                <a14:m>
                  <m:oMath xmlns:m="http://schemas.openxmlformats.org/officeDocument/2006/math">
                    <m: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𝟐</m:t>
                            </m:r>
                          </m:sub>
                        </m:sSub>
                      </m:e>
                      <m:e>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6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b>
                        </m:sSub>
                      </m:e>
                    </m:d>
                    <m:r>
                      <a:rPr lang="en-US" altLang="zh-CN" sz="26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𝟐</m:t>
                            </m:r>
                          </m:sub>
                        </m:sSub>
                      </m:e>
                      <m:e>
                        <m:sSub>
                          <m:sSubPr>
                            <m:ctrlP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e>
                    </m:d>
                  </m:oMath>
                </a14:m>
                <a:r>
                  <a:rPr lang="en-US" altLang="zh-CN" sz="2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条件独立</a:t>
                </a:r>
                <a:endParaRPr lang="zh-CN" altLang="zh-CN" sz="26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765175" algn="just">
                  <a:lnSpc>
                    <a:spcPct val="140000"/>
                  </a:lnSpc>
                  <a:spcBef>
                    <a:spcPts val="600"/>
                  </a:spcBef>
                </a:pPr>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给定</a:t>
                </a:r>
                <a14:m>
                  <m:oMath xmlns:m="http://schemas.openxmlformats.org/officeDocument/2006/math">
                    <m:sSub>
                      <m:sSubPr>
                        <m:ctrlPr>
                          <a:rPr lang="en-US" altLang="zh-CN" sz="2600" b="1" i="1" kern="100" dirty="0" smtClean="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𝟏</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kern="100" dirty="0">
                    <a:solidFill>
                      <a:schemeClr val="accent1">
                        <a:lumMod val="50000"/>
                      </a:schemeClr>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𝟐</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𝟑</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是条件独立的</a:t>
                </a:r>
                <a:r>
                  <a:rPr lang="en-US"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给定</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𝟑</m:t>
                        </m:r>
                      </m:sub>
                    </m:sSub>
                  </m:oMath>
                </a14:m>
                <a:r>
                  <a:rPr lang="en-US"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𝟐</m:t>
                        </m:r>
                      </m:sub>
                    </m:sSub>
                  </m:oMath>
                </a14:m>
                <a:r>
                  <a:rPr lang="en-US"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kern="100" dirty="0">
                    <a:solidFill>
                      <a:schemeClr val="accent1">
                        <a:lumMod val="50000"/>
                      </a:schemeClr>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𝟏</m:t>
                        </m:r>
                      </m:sub>
                    </m:sSub>
                  </m:oMath>
                </a14:m>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𝟐</m:t>
                        </m:r>
                      </m:sub>
                    </m:sSub>
                  </m:oMath>
                </a14:m>
                <a:r>
                  <a:rPr lang="en-US"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600" b="1" i="1" kern="100" dirty="0">
                            <a:solidFill>
                              <a:schemeClr val="accent1">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𝟑</m:t>
                        </m:r>
                      </m:sub>
                    </m:sSub>
                  </m:oMath>
                </a14:m>
                <a:r>
                  <a:rPr lang="en-US"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必不独立</a:t>
                </a:r>
                <a:r>
                  <a:rPr lang="en-US" altLang="zh-CN" sz="26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6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416923" y="1492523"/>
                <a:ext cx="11666220" cy="5437319"/>
              </a:xfrm>
              <a:prstGeom prst="rect">
                <a:avLst/>
              </a:prstGeom>
              <a:blipFill>
                <a:blip r:embed="rId4"/>
                <a:stretch>
                  <a:fillRect l="-784" r="-836" b="-1009"/>
                </a:stretch>
              </a:blipFill>
            </p:spPr>
            <p:txBody>
              <a:bodyPr/>
              <a:lstStyle/>
              <a:p>
                <a:r>
                  <a:rPr lang="zh-CN" altLang="en-US">
                    <a:noFill/>
                  </a:rPr>
                  <a:t> </a:t>
                </a:r>
              </a:p>
            </p:txBody>
          </p:sp>
        </mc:Fallback>
      </mc:AlternateContent>
      <p:graphicFrame>
        <p:nvGraphicFramePr>
          <p:cNvPr id="3" name="对象 2">
            <a:extLst>
              <a:ext uri="{FF2B5EF4-FFF2-40B4-BE49-F238E27FC236}">
                <a16:creationId xmlns:a16="http://schemas.microsoft.com/office/drawing/2014/main" id="{91C2CECF-5366-4DFB-95C8-95E0D45F040F}"/>
              </a:ext>
            </a:extLst>
          </p:cNvPr>
          <p:cNvGraphicFramePr>
            <a:graphicFrameLocks noChangeAspect="1"/>
          </p:cNvGraphicFramePr>
          <p:nvPr>
            <p:extLst>
              <p:ext uri="{D42A27DB-BD31-4B8C-83A1-F6EECF244321}">
                <p14:modId xmlns:p14="http://schemas.microsoft.com/office/powerpoint/2010/main" val="2337861410"/>
              </p:ext>
            </p:extLst>
          </p:nvPr>
        </p:nvGraphicFramePr>
        <p:xfrm>
          <a:off x="5989321" y="402970"/>
          <a:ext cx="5956662" cy="1554672"/>
        </p:xfrm>
        <a:graphic>
          <a:graphicData uri="http://schemas.openxmlformats.org/presentationml/2006/ole">
            <mc:AlternateContent xmlns:mc="http://schemas.openxmlformats.org/markup-compatibility/2006">
              <mc:Choice xmlns:v="urn:schemas-microsoft-com:vml" Requires="v">
                <p:oleObj spid="_x0000_s2164" r:id="rId5" imgW="7306772" imgH="1906632" progId="Visio.Drawing.11">
                  <p:embed/>
                </p:oleObj>
              </mc:Choice>
              <mc:Fallback>
                <p:oleObj r:id="rId5" imgW="7306772" imgH="1906632" progId="Visio.Drawing.11">
                  <p:embed/>
                  <p:pic>
                    <p:nvPicPr>
                      <p:cNvPr id="3" name="对象 2">
                        <a:extLst>
                          <a:ext uri="{FF2B5EF4-FFF2-40B4-BE49-F238E27FC236}">
                            <a16:creationId xmlns:a16="http://schemas.microsoft.com/office/drawing/2014/main" id="{91C2CECF-5366-4DFB-95C8-95E0D45F04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9321" y="402970"/>
                        <a:ext cx="5956662" cy="1554672"/>
                      </a:xfrm>
                      <a:prstGeom prst="rect">
                        <a:avLst/>
                      </a:prstGeom>
                      <a:noFill/>
                    </p:spPr>
                  </p:pic>
                </p:oleObj>
              </mc:Fallback>
            </mc:AlternateContent>
          </a:graphicData>
        </a:graphic>
      </p:graphicFrame>
    </p:spTree>
    <p:extLst>
      <p:ext uri="{BB962C8B-B14F-4D97-AF65-F5344CB8AC3E}">
        <p14:creationId xmlns:p14="http://schemas.microsoft.com/office/powerpoint/2010/main" val="1313390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666220" cy="543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zh-CN"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例</a:t>
                </a:r>
                <a:r>
                  <a:rPr lang="en-US" altLang="zh-CN"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2.6</a:t>
                </a:r>
                <a:r>
                  <a:rPr lang="zh-CN" altLang="zh-CN"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：分别验证以上三种结构的独立性。</a:t>
                </a:r>
                <a:endParaRPr lang="en-US" altLang="zh-CN" b="1"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0" indent="0" algn="just">
                  <a:lnSpc>
                    <a:spcPct val="140000"/>
                  </a:lnSpc>
                  <a:spcBef>
                    <a:spcPts val="600"/>
                  </a:spcBef>
                  <a:buNone/>
                </a:pPr>
                <a:r>
                  <a:rPr lang="en-US" altLang="zh-CN" sz="2400" b="1" kern="100" dirty="0">
                    <a:solidFill>
                      <a:srgbClr val="C00000"/>
                    </a:solidFill>
                    <a:effectLst/>
                    <a:ea typeface="微软雅黑" panose="020B0503020204020204" pitchFamily="34" charset="-122"/>
                    <a:cs typeface="Times New Roman" panose="02020603050405020304" pitchFamily="18" charset="0"/>
                  </a:rPr>
                  <a:t>1. </a:t>
                </a:r>
                <a14:m>
                  <m:oMath xmlns:m="http://schemas.openxmlformats.org/officeDocument/2006/math">
                    <m: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400" b="1" i="1" kern="100" dirty="0" err="1"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400" b="1" i="1" kern="100" dirty="0" err="1">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400" b="1" i="1" kern="100" dirty="0" err="1">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条件独立</a:t>
                </a:r>
                <a:endParaRPr lang="zh-CN" altLang="zh-CN" sz="24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just">
                  <a:lnSpc>
                    <a:spcPct val="120000"/>
                  </a:lnSpc>
                  <a:spcBef>
                    <a:spcPts val="1200"/>
                  </a:spcBef>
                  <a:buNone/>
                </a:pPr>
                <a14:m>
                  <m:oMathPara xmlns:m="http://schemas.openxmlformats.org/officeDocument/2006/math">
                    <m:oMathParaPr>
                      <m:jc m:val="centerGroup"/>
                    </m:oMathParaPr>
                    <m:oMath xmlns:m="http://schemas.openxmlformats.org/officeDocument/2006/math">
                      <m:r>
                        <a:rPr lang="en-US" altLang="zh-CN" sz="2400" b="1" i="1" kern="10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en-US" altLang="zh-CN" sz="2400" b="1" i="1" kern="100" smtClean="0">
                              <a:solidFill>
                                <a:schemeClr val="tx1"/>
                              </a:solidFill>
                              <a:effectLst/>
                              <a:latin typeface="Cambria Math" panose="02040503050406030204" pitchFamily="18" charset="0"/>
                              <a:ea typeface="宋体" panose="02010600030101010101" pitchFamily="2" charset="-122"/>
                            </a:rPr>
                          </m:ctrlPr>
                        </m:sSubPr>
                        <m:e>
                          <m:r>
                            <a:rPr lang="en-US" altLang="zh-CN" sz="2400" b="1" i="1" kern="100" smtClean="0">
                              <a:solidFill>
                                <a:schemeClr val="tx1"/>
                              </a:solidFill>
                              <a:effectLst/>
                              <a:latin typeface="Cambria Math" panose="02040503050406030204" pitchFamily="18" charset="0"/>
                              <a:ea typeface="宋体" panose="02010600030101010101" pitchFamily="2" charset="-122"/>
                            </a:rPr>
                            <m:t>𝒙</m:t>
                          </m:r>
                        </m:e>
                        <m:sub>
                          <m:r>
                            <a:rPr lang="en-US" altLang="zh-CN" sz="2400" b="1" i="1" kern="100" smtClean="0">
                              <a:solidFill>
                                <a:schemeClr val="tx1"/>
                              </a:solidFill>
                              <a:effectLst/>
                              <a:latin typeface="Cambria Math" panose="02040503050406030204" pitchFamily="18" charset="0"/>
                              <a:ea typeface="宋体" panose="02010600030101010101" pitchFamily="2" charset="-122"/>
                            </a:rPr>
                            <m:t>𝟐</m:t>
                          </m:r>
                        </m:sub>
                      </m:sSub>
                      <m:r>
                        <a:rPr lang="en-US" altLang="zh-CN" sz="2400" b="1" i="1" kern="10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400" b="1" i="1" kern="10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smtClean="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b="1" i="1">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num>
                        <m:den>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den>
                      </m:f>
                      <m:r>
                        <a:rPr lang="en-US" altLang="zh-CN" sz="2400" b="1"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b="1" i="1">
                              <a:solidFill>
                                <a:schemeClr val="tx1"/>
                              </a:solidFill>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400" b="1" i="1" kern="100" dirty="0" err="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400" b="1" i="1" kern="100" dirty="0" err="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num>
                        <m:den>
                          <m:r>
                            <a:rPr lang="en-US" altLang="zh-CN" sz="2400" b="1"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den>
                      </m:f>
                      <m:r>
                        <a:rPr lang="en-US" altLang="zh-CN" sz="2400" b="1" i="1" kern="100">
                          <a:solidFill>
                            <a:schemeClr val="tx1"/>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400" b="1" i="1" kern="100" dirty="0" err="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400" b="1" i="1" kern="100" dirty="0" err="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oMath>
                  </m:oMathPara>
                </a14:m>
                <a:endParaRPr lang="en-US" altLang="zh-CN" sz="2400" b="1" kern="100" dirty="0">
                  <a:solidFill>
                    <a:schemeClr val="tx1"/>
                  </a:solidFill>
                  <a:effectLst/>
                  <a:ea typeface="微软雅黑" panose="020B0503020204020204" pitchFamily="34" charset="-122"/>
                  <a:cs typeface="Times New Roman" panose="02020603050405020304" pitchFamily="18" charset="0"/>
                </a:endParaRPr>
              </a:p>
              <a:p>
                <a:pPr marL="0" lvl="0" indent="0" algn="just">
                  <a:lnSpc>
                    <a:spcPct val="140000"/>
                  </a:lnSpc>
                  <a:spcBef>
                    <a:spcPts val="600"/>
                  </a:spcBef>
                  <a:buNone/>
                </a:pPr>
                <a:r>
                  <a:rPr lang="en-US" altLang="zh-CN" sz="2400" b="1" kern="100" dirty="0">
                    <a:solidFill>
                      <a:srgbClr val="C00000"/>
                    </a:solidFill>
                    <a:effectLst/>
                    <a:ea typeface="微软雅黑" panose="020B0503020204020204" pitchFamily="34" charset="-122"/>
                    <a:cs typeface="Times New Roman" panose="02020603050405020304" pitchFamily="18" charset="0"/>
                  </a:rPr>
                  <a:t>2. </a:t>
                </a:r>
                <a14:m>
                  <m:oMath xmlns:m="http://schemas.openxmlformats.org/officeDocument/2006/math">
                    <m: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b>
                        </m:sSub>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e>
                    </m:d>
                    <m: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b>
                        </m:sSub>
                      </m:e>
                    </m:d>
                  </m:oMath>
                </a14:m>
                <a:r>
                  <a:rPr lang="en-US" altLang="zh-CN" sz="2400" b="1" kern="100" dirty="0">
                    <a:solidFill>
                      <a:srgbClr val="C00000"/>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e>
                    </m:d>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 </m:t>
                    </m:r>
                  </m:oMath>
                </a14:m>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边际独立（</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marginal independence</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ctr">
                  <a:lnSpc>
                    <a:spcPct val="140000"/>
                  </a:lnSpc>
                  <a:spcBef>
                    <a:spcPts val="600"/>
                  </a:spcBef>
                  <a:buNone/>
                </a:pPr>
                <a14:m>
                  <m:oMath xmlns:m="http://schemas.openxmlformats.org/officeDocument/2006/math">
                    <m:r>
                      <a:rPr lang="en-US" altLang="zh-CN" sz="2400" b="1" i="1" kern="100" dirty="0"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e>
                    </m:d>
                    <m:r>
                      <a:rPr lang="en-US" altLang="zh-CN" sz="2400" b="0" i="0"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nary>
                      <m:naryPr>
                        <m:chr m:val="∑"/>
                        <m:supHide m:val="on"/>
                        <m:ctrlPr>
                          <a:rPr lang="en-US" altLang="zh-CN" sz="2400" b="0"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naryPr>
                      <m:sub>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𝟐</m:t>
                            </m:r>
                          </m:sub>
                        </m:sSub>
                      </m:sub>
                      <m:sup/>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e>
                        </m:d>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e>
                    </m:nary>
                  </m:oMath>
                </a14:m>
                <a:r>
                  <a:rPr lang="en-US" altLang="zh-CN" sz="2400" kern="100" dirty="0">
                    <a:solidFill>
                      <a:schemeClr val="tx1"/>
                    </a:solidFill>
                    <a:ea typeface="微软雅黑" panose="020B0503020204020204" pitchFamily="34" charset="-122"/>
                    <a:cs typeface="Times New Roman" panose="02020603050405020304" pitchFamily="18" charset="0"/>
                  </a:rPr>
                  <a:t> </a:t>
                </a:r>
                <a14:m>
                  <m:oMath xmlns:m="http://schemas.openxmlformats.org/officeDocument/2006/math">
                    <m:nary>
                      <m:naryPr>
                        <m:chr m:val="∑"/>
                        <m:supHide m:val="on"/>
                        <m:ctrlPr>
                          <a:rPr lang="en-US" altLang="zh-CN" sz="2400"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naryPr>
                      <m:sub>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𝟐</m:t>
                            </m:r>
                          </m:sub>
                        </m:sSub>
                      </m:sub>
                      <m:sup/>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e>
                        </m:d>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e>
                        </m:d>
                        <m:r>
                          <m:rPr>
                            <m:nor/>
                          </m:rPr>
                          <a:rPr lang="en-US" altLang="zh-CN" sz="2400" b="1" kern="100" dirty="0">
                            <a:solidFill>
                              <a:schemeClr val="tx1"/>
                            </a:solidFill>
                            <a:ea typeface="微软雅黑" panose="020B0503020204020204" pitchFamily="34" charset="-122"/>
                            <a:cs typeface="Times New Roman" panose="02020603050405020304" pitchFamily="18" charset="0"/>
                          </a:rPr>
                          <m:t> </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e>
                        </m:d>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e>
                    </m:nary>
                  </m:oMath>
                </a14:m>
                <a:r>
                  <a:rPr lang="en-US" altLang="zh-CN" sz="2400" b="1" kern="100" dirty="0">
                    <a:solidFill>
                      <a:schemeClr val="tx1"/>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e>
                    </m:d>
                  </m:oMath>
                </a14:m>
                <a:r>
                  <a:rPr lang="en-US" altLang="zh-CN" sz="2400" b="1" kern="100" dirty="0">
                    <a:solidFill>
                      <a:schemeClr val="tx1"/>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e>
                    </m:d>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 </m:t>
                    </m:r>
                  </m:oMath>
                </a14:m>
                <a:endParaRPr lang="zh-CN" alt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just">
                  <a:lnSpc>
                    <a:spcPct val="140000"/>
                  </a:lnSpc>
                  <a:spcBef>
                    <a:spcPts val="600"/>
                  </a:spcBef>
                  <a:buNone/>
                </a:pPr>
                <a:r>
                  <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3. </a:t>
                </a:r>
                <a14:m>
                  <m:oMath xmlns:m="http://schemas.openxmlformats.org/officeDocument/2006/math">
                    <m: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rgbClr val="C00000"/>
                                </a:solidFill>
                                <a:effectLst/>
                                <a:latin typeface="Cambria Math" panose="02040503050406030204" pitchFamily="18" charset="0"/>
                                <a:ea typeface="微软雅黑" panose="020B0503020204020204" pitchFamily="34" charset="-122"/>
                                <a:cs typeface="Times New Roman" panose="02020603050405020304" pitchFamily="18" charset="0"/>
                              </a:rPr>
                              <m:t>𝟐</m:t>
                            </m:r>
                          </m:sub>
                        </m:sSub>
                      </m:e>
                      <m:e>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b>
                        </m:sSub>
                      </m:e>
                    </m:d>
                    <m:r>
                      <a:rPr lang="en-US" altLang="zh-CN" sz="2400" b="1" i="1" kern="100" dirty="0" smtClean="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𝟐</m:t>
                            </m:r>
                          </m:sub>
                        </m:sSub>
                      </m:e>
                      <m:e>
                        <m:sSub>
                          <m:sSubPr>
                            <m:ctrlP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𝟏</m:t>
                            </m:r>
                          </m:sub>
                        </m:sSub>
                      </m:e>
                    </m:d>
                  </m:oMath>
                </a14:m>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条件独立</a:t>
                </a:r>
                <a:endParaRPr lang="zh-CN" altLang="zh-CN" sz="24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ctr">
                  <a:buNone/>
                </a:pPr>
                <a14:m>
                  <m:oMath xmlns:m="http://schemas.openxmlformats.org/officeDocument/2006/math">
                    <m:r>
                      <a:rPr lang="en-US" altLang="zh-CN" sz="2400" b="1" i="1" kern="100" dirty="0"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𝟐</m:t>
                            </m:r>
                          </m:sub>
                        </m:sSub>
                      </m:e>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e>
                    </m:d>
                  </m:oMath>
                </a14:m>
                <a:r>
                  <a:rPr lang="en-US" alt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dirty="0">
                    <a:solidFill>
                      <a:schemeClr val="tx1"/>
                    </a:solidFill>
                    <a:ea typeface="Cambria Math" panose="02040503050406030204" pitchFamily="18" charset="0"/>
                    <a:cs typeface="宋体" panose="02010600030101010101" pitchFamily="2" charset="-122"/>
                  </a:rPr>
                  <a:t> </a:t>
                </a:r>
                <a14:m>
                  <m:oMath xmlns:m="http://schemas.openxmlformats.org/officeDocument/2006/math">
                    <m:f>
                      <m:fPr>
                        <m:ctrlPr>
                          <a:rPr lang="zh-CN" altLang="zh-CN" sz="2400" b="1" i="1">
                            <a:solidFill>
                              <a:schemeClr val="tx1"/>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num>
                      <m:den>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den>
                    </m:f>
                  </m:oMath>
                </a14:m>
                <a:r>
                  <a:rPr lang="en-US" alt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dirty="0">
                    <a:solidFill>
                      <a:schemeClr val="tx1"/>
                    </a:solidFill>
                    <a:ea typeface="Cambria Math" panose="02040503050406030204" pitchFamily="18" charset="0"/>
                    <a:cs typeface="宋体" panose="02010600030101010101" pitchFamily="2" charset="-122"/>
                  </a:rPr>
                  <a:t> </a:t>
                </a:r>
                <a14:m>
                  <m:oMath xmlns:m="http://schemas.openxmlformats.org/officeDocument/2006/math">
                    <m:f>
                      <m:fPr>
                        <m:ctrlPr>
                          <a:rPr lang="zh-CN" altLang="zh-CN" sz="2400" b="1" i="1">
                            <a:solidFill>
                              <a:schemeClr val="tx1"/>
                            </a:solidFill>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𝟐</m:t>
                            </m:r>
                          </m:sub>
                        </m:s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err="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e>
                        </m:d>
                      </m:num>
                      <m:den>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r>
                          <a:rPr lang="en-US" altLang="zh-CN" sz="2400" b="1" i="1" kern="100" dirty="0" err="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𝟑</m:t>
                                </m:r>
                              </m:sub>
                            </m:sSub>
                          </m:e>
                        </m:d>
                      </m:den>
                    </m:f>
                    <m:r>
                      <a:rPr lang="en-US" altLang="zh-CN" sz="2400" b="1" i="1" kern="100"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𝑷</m:t>
                    </m:r>
                    <m:d>
                      <m:d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dPr>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𝟐</m:t>
                            </m:r>
                          </m:sub>
                        </m:sSub>
                      </m:e>
                      <m:e>
                        <m:sSub>
                          <m:sSubPr>
                            <m:ctrlP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𝒙</m:t>
                            </m:r>
                          </m:e>
                          <m:sub>
                            <m:r>
                              <a:rPr lang="en-US" altLang="zh-CN" sz="2400" b="1" i="1" kern="100" dirty="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𝟏</m:t>
                            </m:r>
                          </m:sub>
                        </m:sSub>
                      </m:e>
                    </m:d>
                  </m:oMath>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416923" y="1492523"/>
                <a:ext cx="11666220" cy="5437319"/>
              </a:xfrm>
              <a:prstGeom prst="rect">
                <a:avLst/>
              </a:prstGeom>
              <a:blipFill>
                <a:blip r:embed="rId4"/>
                <a:stretch>
                  <a:fillRect l="-784"/>
                </a:stretch>
              </a:blipFill>
            </p:spPr>
            <p:txBody>
              <a:bodyPr/>
              <a:lstStyle/>
              <a:p>
                <a:r>
                  <a:rPr lang="zh-CN" altLang="en-US">
                    <a:noFill/>
                  </a:rPr>
                  <a:t> </a:t>
                </a:r>
              </a:p>
            </p:txBody>
          </p:sp>
        </mc:Fallback>
      </mc:AlternateContent>
      <p:graphicFrame>
        <p:nvGraphicFramePr>
          <p:cNvPr id="3" name="对象 2">
            <a:extLst>
              <a:ext uri="{FF2B5EF4-FFF2-40B4-BE49-F238E27FC236}">
                <a16:creationId xmlns:a16="http://schemas.microsoft.com/office/drawing/2014/main" id="{91C2CECF-5366-4DFB-95C8-95E0D45F040F}"/>
              </a:ext>
            </a:extLst>
          </p:cNvPr>
          <p:cNvGraphicFramePr>
            <a:graphicFrameLocks noChangeAspect="1"/>
          </p:cNvGraphicFramePr>
          <p:nvPr>
            <p:extLst>
              <p:ext uri="{D42A27DB-BD31-4B8C-83A1-F6EECF244321}">
                <p14:modId xmlns:p14="http://schemas.microsoft.com/office/powerpoint/2010/main" val="685601634"/>
              </p:ext>
            </p:extLst>
          </p:nvPr>
        </p:nvGraphicFramePr>
        <p:xfrm>
          <a:off x="5995853" y="572787"/>
          <a:ext cx="5956662" cy="1554672"/>
        </p:xfrm>
        <a:graphic>
          <a:graphicData uri="http://schemas.openxmlformats.org/presentationml/2006/ole">
            <mc:AlternateContent xmlns:mc="http://schemas.openxmlformats.org/markup-compatibility/2006">
              <mc:Choice xmlns:v="urn:schemas-microsoft-com:vml" Requires="v">
                <p:oleObj spid="_x0000_s3185" r:id="rId5" imgW="7306772" imgH="1906632" progId="Visio.Drawing.11">
                  <p:embed/>
                </p:oleObj>
              </mc:Choice>
              <mc:Fallback>
                <p:oleObj r:id="rId5" imgW="7306772" imgH="1906632" progId="Visio.Drawing.11">
                  <p:embed/>
                  <p:pic>
                    <p:nvPicPr>
                      <p:cNvPr id="3" name="对象 2">
                        <a:extLst>
                          <a:ext uri="{FF2B5EF4-FFF2-40B4-BE49-F238E27FC236}">
                            <a16:creationId xmlns:a16="http://schemas.microsoft.com/office/drawing/2014/main" id="{91C2CECF-5366-4DFB-95C8-95E0D45F04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5853" y="572787"/>
                        <a:ext cx="5956662" cy="1554672"/>
                      </a:xfrm>
                      <a:prstGeom prst="rect">
                        <a:avLst/>
                      </a:prstGeom>
                      <a:noFill/>
                    </p:spPr>
                  </p:pic>
                </p:oleObj>
              </mc:Fallback>
            </mc:AlternateContent>
          </a:graphicData>
        </a:graphic>
      </p:graphicFrame>
    </p:spTree>
    <p:extLst>
      <p:ext uri="{BB962C8B-B14F-4D97-AF65-F5344CB8AC3E}">
        <p14:creationId xmlns:p14="http://schemas.microsoft.com/office/powerpoint/2010/main" val="285296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666220" cy="543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在复杂的情况下，为了分析变量之间的独立性，需要用到</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有向分离</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（简称</a:t>
            </a:r>
            <a:r>
              <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分离</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定理</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（全局马尔可夫性质）</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：若从</a:t>
            </a:r>
            <a:r>
              <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中的一个节点到</a:t>
            </a:r>
            <a:r>
              <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中的一个节点的</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每个无向路径</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都是被节点集</a:t>
            </a:r>
            <a:r>
              <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所 </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分离</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的，则</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在给定</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下是条件独立的</a:t>
            </a:r>
            <a:r>
              <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rPr>
              <a:t>. </a:t>
            </a:r>
          </a:p>
          <a:p>
            <a:pPr marL="0" lvl="1" indent="0">
              <a:lnSpc>
                <a:spcPct val="150000"/>
              </a:lnSpc>
              <a:buNone/>
            </a:pP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由于父节点</a:t>
            </a:r>
            <a:r>
              <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分离每个变量和其非后裔节点，因此我们有：</a:t>
            </a:r>
          </a:p>
          <a:p>
            <a:pPr marL="0" lvl="1" indent="0">
              <a:lnSpc>
                <a:spcPct val="150000"/>
              </a:lnSpc>
              <a:buNone/>
            </a:pP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推论</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（局部马尔可夫性质）</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：给定父节点，贝叶斯网中的</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每个变量</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都和其</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非后裔节点</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概率</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独立</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lvl="1" indent="-342900">
              <a:lnSpc>
                <a:spcPct val="150000"/>
              </a:lnSpc>
            </a:pPr>
            <a:endParaRPr lang="en-US" altLang="zh-CN"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lvl="0" indent="0" algn="just">
              <a:lnSpc>
                <a:spcPct val="140000"/>
              </a:lnSpc>
              <a:spcBef>
                <a:spcPts val="600"/>
              </a:spcBef>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02978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666220" cy="543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注意</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：在贝叶斯网络中，</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分离意味着条件独立。</a:t>
            </a:r>
            <a:r>
              <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d-</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分离</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的判断是利用</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图的概念</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，而</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条件独立</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是</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概率论的概念</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。因此该定理揭示了贝叶斯网的图论侧面和概率侧面之间的关系。换言之，</a:t>
            </a:r>
            <a:r>
              <a:rPr lang="zh-CN" altLang="en-US"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贝叶斯网络将</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概率论</a:t>
            </a:r>
            <a:r>
              <a:rPr lang="zh-CN" altLang="en-US"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图论</a:t>
            </a:r>
            <a:r>
              <a:rPr lang="zh-CN" altLang="en-US" b="1" kern="1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结合起来，将对概率的操作归结为对图的操作，如：条件独立性的判断归结为连通性的判断</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1" indent="-342900">
              <a:lnSpc>
                <a:spcPct val="150000"/>
              </a:lnSpc>
            </a:pP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Jordan(2009)</a:t>
            </a:r>
            <a:r>
              <a:rPr lang="zh-CN" altLang="en-US" b="1" kern="100" dirty="0">
                <a:effectLst/>
                <a:latin typeface="Times New Roman" panose="02020603050405020304" pitchFamily="18" charset="0"/>
                <a:ea typeface="微软雅黑" panose="020B0503020204020204" pitchFamily="34" charset="-122"/>
                <a:cs typeface="Times New Roman" panose="02020603050405020304" pitchFamily="18" charset="0"/>
              </a:rPr>
              <a:t>将这一过程形象的比喻为一个球在图上跳动，称为</a:t>
            </a:r>
            <a:r>
              <a:rPr lang="zh-CN" altLang="en-US"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贝叶斯球</a:t>
            </a:r>
            <a:r>
              <a:rPr lang="zh-CN" altLang="en-US"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Bayes ball</a:t>
            </a:r>
            <a:r>
              <a:rPr lang="zh-CN" altLang="en-US"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kern="100" dirty="0">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b="1" kern="100" dirty="0">
                <a:effectLst/>
                <a:latin typeface="Times New Roman" panose="02020603050405020304" pitchFamily="18" charset="0"/>
                <a:ea typeface="微软雅黑" panose="020B0503020204020204" pitchFamily="34" charset="-122"/>
                <a:cs typeface="Times New Roman" panose="02020603050405020304" pitchFamily="18" charset="0"/>
              </a:rPr>
              <a:t>中的每一个变量节点放置一个球，让这些球按照一组规则四处移动，检查是否有一个球到达</a:t>
            </a: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b="1" kern="100" dirty="0">
                <a:effectLst/>
                <a:latin typeface="Times New Roman" panose="02020603050405020304" pitchFamily="18" charset="0"/>
                <a:ea typeface="微软雅黑" panose="020B0503020204020204" pitchFamily="34" charset="-122"/>
                <a:cs typeface="Times New Roman" panose="02020603050405020304" pitchFamily="18" charset="0"/>
              </a:rPr>
              <a:t>中的某个节点。如果是，则</a:t>
            </a: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b="1" kern="100" dirty="0">
                <a:effectLst/>
                <a:latin typeface="Times New Roman" panose="02020603050405020304" pitchFamily="18" charset="0"/>
                <a:ea typeface="微软雅黑" panose="020B0503020204020204" pitchFamily="34" charset="-122"/>
                <a:cs typeface="Times New Roman" panose="02020603050405020304" pitchFamily="18" charset="0"/>
              </a:rPr>
              <a:t>在给定</a:t>
            </a: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b="1" kern="100" dirty="0">
                <a:effectLst/>
                <a:latin typeface="Times New Roman" panose="02020603050405020304" pitchFamily="18" charset="0"/>
                <a:ea typeface="微软雅黑" panose="020B0503020204020204" pitchFamily="34" charset="-122"/>
                <a:cs typeface="Times New Roman" panose="02020603050405020304" pitchFamily="18" charset="0"/>
              </a:rPr>
              <a:t>下是依赖的，否则它们是独立的。</a:t>
            </a:r>
            <a:endPar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just">
              <a:lnSpc>
                <a:spcPct val="140000"/>
              </a:lnSpc>
              <a:spcBef>
                <a:spcPts val="600"/>
              </a:spcBef>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82817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666220" cy="543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40000"/>
              </a:lnSpc>
              <a:spcBef>
                <a:spcPts val="600"/>
              </a:spcBef>
            </a:pP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分离的定义：</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我们说节点集</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 d-</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分离 两个节点集</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Y, </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若从</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中一个节点到</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中一个节点的</a:t>
            </a:r>
            <a:r>
              <a:rPr lang="zh-CN" altLang="en-US" sz="2400" b="1" u="sng"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每条无向路径</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被阻塞</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(blocked). </a:t>
            </a:r>
          </a:p>
          <a:p>
            <a:pPr algn="just">
              <a:lnSpc>
                <a:spcPct val="140000"/>
              </a:lnSpc>
              <a:spcBef>
                <a:spcPts val="600"/>
              </a:spcBef>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给定节点集</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，说一个</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路径被阻塞</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，是指在路径中存在一个节点</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下述三个条件之一成立：</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gn="just">
              <a:lnSpc>
                <a:spcPct val="120000"/>
              </a:lnSpc>
              <a:buNone/>
            </a:pP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中而且在路径中有一个箭头指向</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Z, </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有一个箭头从</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引出</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head-to-tail</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节点，顺序结构）</a:t>
            </a:r>
            <a:endParaRPr lang="zh-CN" altLang="zh-CN"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gn="just">
              <a:lnSpc>
                <a:spcPct val="120000"/>
              </a:lnSpc>
              <a:buNone/>
            </a:pP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中而且</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有两个路径中的箭头引出</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tail-to-tail</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节点，同父结构）</a:t>
            </a:r>
            <a:endParaRPr lang="en-US" altLang="zh-CN" kern="1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gn="just">
              <a:lnSpc>
                <a:spcPct val="120000"/>
              </a:lnSpc>
              <a:buNone/>
            </a:pP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 </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的任何后继者都不</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中，且有两个路径中的箭头引向</a:t>
            </a:r>
            <a:r>
              <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head-to-head</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节点，</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V</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型结构）</a:t>
            </a:r>
            <a:endPar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just">
              <a:lnSpc>
                <a:spcPct val="140000"/>
              </a:lnSpc>
              <a:spcBef>
                <a:spcPts val="600"/>
              </a:spcBef>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2301F65A-C352-44F4-B9B9-A4F30DED955E}"/>
              </a:ext>
            </a:extLst>
          </p:cNvPr>
          <p:cNvPicPr>
            <a:picLocks noChangeAspect="1"/>
          </p:cNvPicPr>
          <p:nvPr/>
        </p:nvPicPr>
        <p:blipFill>
          <a:blip r:embed="rId3"/>
          <a:stretch>
            <a:fillRect/>
          </a:stretch>
        </p:blipFill>
        <p:spPr>
          <a:xfrm>
            <a:off x="6583377" y="0"/>
            <a:ext cx="5191700" cy="2240277"/>
          </a:xfrm>
          <a:prstGeom prst="rect">
            <a:avLst/>
          </a:prstGeom>
        </p:spPr>
      </p:pic>
    </p:spTree>
    <p:extLst>
      <p:ext uri="{BB962C8B-B14F-4D97-AF65-F5344CB8AC3E}">
        <p14:creationId xmlns:p14="http://schemas.microsoft.com/office/powerpoint/2010/main" val="306616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8380911" cy="543731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just">
              <a:lnSpc>
                <a:spcPct val="140000"/>
              </a:lnSpc>
              <a:spcBef>
                <a:spcPts val="600"/>
              </a:spcBef>
              <a:buNone/>
            </a:pP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2.7  d-</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分离的一个例子</a:t>
            </a:r>
            <a:endPar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lvl="0" indent="-514350">
              <a:lnSpc>
                <a:spcPct val="100000"/>
              </a:lnSpc>
              <a:spcBef>
                <a:spcPts val="600"/>
              </a:spcBef>
              <a:buFont typeface="+mj-lt"/>
              <a:buAutoNum type="arabicPeriod"/>
            </a:pP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给定</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，路径</a:t>
            </a:r>
            <a:r>
              <a:rPr lang="en-US" altLang="zh-CN" sz="2600" b="1" dirty="0" err="1">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BCDF</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是被</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阻塞的，因为</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是一个</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tail-to-tail</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节点（同父结构）；</a:t>
            </a:r>
            <a:endParaRPr lang="zh-CN" altLang="zh-CN" sz="26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lvl="0" indent="-514350">
              <a:lnSpc>
                <a:spcPct val="100000"/>
              </a:lnSpc>
              <a:spcBef>
                <a:spcPts val="600"/>
              </a:spcBef>
              <a:buFont typeface="+mj-lt"/>
              <a:buAutoNum type="arabicPeriod"/>
            </a:pP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给定</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，路径</a:t>
            </a:r>
            <a:r>
              <a:rPr lang="en-US" altLang="zh-CN" sz="2600" b="1" dirty="0" err="1">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BEFG</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是被</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阻塞的，因为</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是一个</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head-to-tail</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节点（顺序结构）；</a:t>
            </a:r>
            <a:endParaRPr lang="zh-CN" altLang="zh-CN" sz="26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lvl="0" indent="-514350">
              <a:lnSpc>
                <a:spcPct val="100000"/>
              </a:lnSpc>
              <a:spcBef>
                <a:spcPts val="600"/>
              </a:spcBef>
              <a:buFont typeface="+mj-lt"/>
              <a:buAutoNum type="arabicPeriod"/>
            </a:pPr>
            <a:r>
              <a:rPr lang="en-US" altLang="zh-CN" sz="2600" b="1" dirty="0" err="1">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BEFD</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是被阻塞的，除非给定</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），因为</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是一个</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head-to-head</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节点（</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V</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型结构）</a:t>
            </a:r>
            <a:endParaRPr lang="zh-CN" altLang="zh-CN" sz="26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lvl="0" indent="-514350">
              <a:lnSpc>
                <a:spcPct val="100000"/>
              </a:lnSpc>
              <a:spcBef>
                <a:spcPts val="600"/>
              </a:spcBef>
              <a:buFont typeface="+mj-lt"/>
              <a:buAutoNum type="arabicPeriod"/>
            </a:pP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给定</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条件独立吗？</a:t>
            </a:r>
            <a:endParaRPr lang="zh-CN" altLang="zh-CN" sz="26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spcBef>
                <a:spcPts val="600"/>
              </a:spcBef>
              <a:buNone/>
            </a:pP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路径</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B-C-D </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被</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阻塞，路径</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B-E-F-D</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被</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阻塞。独立。</a:t>
            </a:r>
            <a:endParaRPr lang="zh-CN" altLang="zh-CN" sz="26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514350" lvl="0" indent="-514350">
              <a:lnSpc>
                <a:spcPct val="100000"/>
              </a:lnSpc>
              <a:spcBef>
                <a:spcPts val="600"/>
              </a:spcBef>
              <a:buFont typeface="+mj-lt"/>
              <a:buAutoNum type="arabicPeriod" startAt="5"/>
            </a:pP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给定</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条件独立吗？</a:t>
            </a:r>
            <a:endParaRPr lang="zh-CN" altLang="zh-CN" sz="26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spcBef>
                <a:spcPts val="600"/>
              </a:spcBef>
              <a:buNone/>
            </a:pP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路径</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B-C-D </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被</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阻塞，路径</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B-E-F-D</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没有被</a:t>
            </a:r>
            <a:r>
              <a:rPr lang="en-US"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a:t>
            </a:r>
            <a:r>
              <a:rPr lang="zh-CN" altLang="zh-CN" sz="2600"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阻塞。不独立</a:t>
            </a:r>
            <a:endParaRPr lang="zh-CN" altLang="zh-CN" sz="26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just">
              <a:lnSpc>
                <a:spcPct val="140000"/>
              </a:lnSpc>
              <a:spcBef>
                <a:spcPts val="600"/>
              </a:spcBef>
              <a:buNone/>
            </a:pPr>
            <a:endPar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 name="对象 3">
            <a:extLst>
              <a:ext uri="{FF2B5EF4-FFF2-40B4-BE49-F238E27FC236}">
                <a16:creationId xmlns:a16="http://schemas.microsoft.com/office/drawing/2014/main" id="{F39418C2-5789-486B-9121-E9785E28AAD0}"/>
              </a:ext>
            </a:extLst>
          </p:cNvPr>
          <p:cNvGraphicFramePr>
            <a:graphicFrameLocks noChangeAspect="1"/>
          </p:cNvGraphicFramePr>
          <p:nvPr>
            <p:extLst>
              <p:ext uri="{D42A27DB-BD31-4B8C-83A1-F6EECF244321}">
                <p14:modId xmlns:p14="http://schemas.microsoft.com/office/powerpoint/2010/main" val="1439575744"/>
              </p:ext>
            </p:extLst>
          </p:nvPr>
        </p:nvGraphicFramePr>
        <p:xfrm>
          <a:off x="8740324" y="1913275"/>
          <a:ext cx="3289663" cy="4348282"/>
        </p:xfrm>
        <a:graphic>
          <a:graphicData uri="http://schemas.openxmlformats.org/presentationml/2006/ole">
            <mc:AlternateContent xmlns:mc="http://schemas.openxmlformats.org/markup-compatibility/2006">
              <mc:Choice xmlns:v="urn:schemas-microsoft-com:vml" Requires="v">
                <p:oleObj spid="_x0000_s4208" r:id="rId4" imgW="3631019" imgH="4909896" progId="Visio.Drawing.11">
                  <p:embed/>
                </p:oleObj>
              </mc:Choice>
              <mc:Fallback>
                <p:oleObj r:id="rId4" imgW="3631019" imgH="4909896" progId="Visio.Drawing.11">
                  <p:embed/>
                  <p:pic>
                    <p:nvPicPr>
                      <p:cNvPr id="0"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0324" y="1913275"/>
                        <a:ext cx="3289663" cy="4348282"/>
                      </a:xfrm>
                      <a:prstGeom prst="rect">
                        <a:avLst/>
                      </a:prstGeom>
                      <a:noFill/>
                    </p:spPr>
                  </p:pic>
                </p:oleObj>
              </mc:Fallback>
            </mc:AlternateContent>
          </a:graphicData>
        </a:graphic>
      </p:graphicFrame>
    </p:spTree>
    <p:extLst>
      <p:ext uri="{BB962C8B-B14F-4D97-AF65-F5344CB8AC3E}">
        <p14:creationId xmlns:p14="http://schemas.microsoft.com/office/powerpoint/2010/main" val="179689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43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40000"/>
              </a:lnSpc>
              <a:spcBef>
                <a:spcPts val="600"/>
              </a:spcBef>
            </a:pP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为了更加直观的使用</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分离分析图中变量之间的条件独立性，可以使用</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道德图</a:t>
            </a:r>
            <a:r>
              <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无向图</a:t>
            </a:r>
            <a:r>
              <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的概念。</a:t>
            </a:r>
            <a:endPar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50000"/>
              </a:lnSpc>
              <a:buNone/>
            </a:pP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道德图（</a:t>
            </a:r>
            <a:r>
              <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Moral graph</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）的定义：</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）找出有向图中的所有</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型结构，在</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V</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型结构的两个父节点之间加上一条无向边；（</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）将所有有向图改为无向边。</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由此产生的无向图称为</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道德图</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，令两个父节点相连的过程称为道德化（因此可以理解为什么称为是道德图，一个节点的双亲节点应该是联系紧密的，否则就被视作不道德的）。</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50000"/>
              </a:lnSpc>
              <a:buNone/>
            </a:pPr>
            <a:endPar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12390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lstStyle/>
          <a:p>
            <a:r>
              <a:rPr lang="zh-CN" altLang="en-US" sz="4400" b="1" dirty="0">
                <a:latin typeface="微软雅黑" panose="020B0503020204020204" pitchFamily="34" charset="-122"/>
                <a:ea typeface="微软雅黑" panose="020B0503020204020204" pitchFamily="34" charset="-122"/>
              </a:rPr>
              <a:t>第 </a:t>
            </a:r>
            <a:r>
              <a:rPr lang="en-US" altLang="zh-CN" sz="4400" b="1" dirty="0">
                <a:latin typeface="微软雅黑" panose="020B0503020204020204" pitchFamily="34" charset="-122"/>
                <a:ea typeface="微软雅黑" panose="020B0503020204020204" pitchFamily="34" charset="-122"/>
              </a:rPr>
              <a:t>8 </a:t>
            </a:r>
            <a:r>
              <a:rPr lang="zh-CN" altLang="en-US" sz="4400" b="1" dirty="0">
                <a:latin typeface="微软雅黑" panose="020B0503020204020204" pitchFamily="34" charset="-122"/>
                <a:ea typeface="微软雅黑" panose="020B0503020204020204" pitchFamily="34" charset="-122"/>
              </a:rPr>
              <a:t>章  贝叶斯网</a:t>
            </a:r>
            <a:endParaRPr lang="zh-CN" altLang="en-US" b="1"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p:txBody>
          <a:bodyPr>
            <a:normAutofit/>
          </a:bodyPr>
          <a:lstStyle/>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1. </a:t>
            </a:r>
            <a:r>
              <a:rPr lang="zh-CN" altLang="en-US" sz="2400" b="1" dirty="0">
                <a:solidFill>
                  <a:srgbClr val="000000"/>
                </a:solidFill>
                <a:effectLst/>
                <a:latin typeface="微软雅黑" panose="020B0503020204020204" pitchFamily="34" charset="-122"/>
                <a:ea typeface="微软雅黑" panose="020B0503020204020204" pitchFamily="34" charset="-122"/>
              </a:rPr>
              <a:t>贝叶斯网的定义</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2. </a:t>
            </a:r>
            <a:r>
              <a:rPr lang="zh-CN" altLang="en-US" sz="2400" b="1" dirty="0">
                <a:solidFill>
                  <a:srgbClr val="000000"/>
                </a:solidFill>
                <a:effectLst/>
                <a:latin typeface="微软雅黑" panose="020B0503020204020204" pitchFamily="34" charset="-122"/>
                <a:ea typeface="微软雅黑" panose="020B0503020204020204" pitchFamily="34" charset="-122"/>
              </a:rPr>
              <a:t>贝叶斯网的语义</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3.</a:t>
            </a:r>
            <a:r>
              <a:rPr lang="zh-CN" altLang="en-US" sz="2400" b="1" dirty="0">
                <a:solidFill>
                  <a:srgbClr val="000000"/>
                </a:solidFill>
                <a:effectLst/>
                <a:latin typeface="微软雅黑" panose="020B0503020204020204" pitchFamily="34" charset="-122"/>
                <a:ea typeface="微软雅黑" panose="020B0503020204020204" pitchFamily="34" charset="-122"/>
              </a:rPr>
              <a:t>贝叶斯网中的推理算法</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4. </a:t>
            </a:r>
            <a:r>
              <a:rPr lang="zh-CN" altLang="en-US" sz="2400" b="1" dirty="0">
                <a:solidFill>
                  <a:srgbClr val="000000"/>
                </a:solidFill>
                <a:effectLst/>
                <a:latin typeface="微软雅黑" panose="020B0503020204020204" pitchFamily="34" charset="-122"/>
                <a:ea typeface="微软雅黑" panose="020B0503020204020204" pitchFamily="34" charset="-122"/>
              </a:rPr>
              <a:t>贝叶斯网的学习算法</a:t>
            </a:r>
            <a:endParaRPr lang="en-US" altLang="zh-CN" sz="2400" b="1" dirty="0">
              <a:solidFill>
                <a:srgbClr val="000000"/>
              </a:solidFill>
              <a:effectLst/>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5. </a:t>
            </a:r>
            <a:r>
              <a:rPr lang="zh-CN" altLang="en-US" sz="2400" b="1" dirty="0">
                <a:solidFill>
                  <a:srgbClr val="000000"/>
                </a:solidFill>
                <a:effectLst/>
                <a:latin typeface="微软雅黑" panose="020B0503020204020204" pitchFamily="34" charset="-122"/>
                <a:ea typeface="微软雅黑" panose="020B0503020204020204" pitchFamily="34" charset="-122"/>
              </a:rPr>
              <a:t>马尔可夫随机场</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3453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43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40000"/>
              </a:lnSpc>
              <a:spcBef>
                <a:spcPts val="600"/>
              </a:spcBef>
              <a:buNone/>
            </a:pP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2.8</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：道德图的一个例子</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marL="0" indent="0" algn="just">
              <a:lnSpc>
                <a:spcPct val="140000"/>
              </a:lnSpc>
              <a:spcBef>
                <a:spcPts val="600"/>
              </a:spcBef>
              <a:buNone/>
            </a:pPr>
            <a:endPar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对象 661">
            <a:extLst>
              <a:ext uri="{FF2B5EF4-FFF2-40B4-BE49-F238E27FC236}">
                <a16:creationId xmlns:a16="http://schemas.microsoft.com/office/drawing/2014/main" id="{02220319-67D8-4D49-B57D-944D02FEE9F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45069" y="3027091"/>
            <a:ext cx="2880000" cy="3600000"/>
          </a:xfrm>
          <a:prstGeom prst="rect">
            <a:avLst/>
          </a:prstGeom>
          <a:noFill/>
        </p:spPr>
      </p:pic>
      <p:pic>
        <p:nvPicPr>
          <p:cNvPr id="7" name="对象 662">
            <a:extLst>
              <a:ext uri="{FF2B5EF4-FFF2-40B4-BE49-F238E27FC236}">
                <a16:creationId xmlns:a16="http://schemas.microsoft.com/office/drawing/2014/main" id="{7EC1DF25-0A2C-4E94-B4FA-92FF3221939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708344" y="2975607"/>
            <a:ext cx="2880000" cy="3600000"/>
          </a:xfrm>
          <a:prstGeom prst="rect">
            <a:avLst/>
          </a:prstGeom>
          <a:noFill/>
        </p:spPr>
      </p:pic>
      <p:sp>
        <p:nvSpPr>
          <p:cNvPr id="2" name="箭头: 右 1">
            <a:extLst>
              <a:ext uri="{FF2B5EF4-FFF2-40B4-BE49-F238E27FC236}">
                <a16:creationId xmlns:a16="http://schemas.microsoft.com/office/drawing/2014/main" id="{1085D0DB-999A-4E8C-8343-BB2FA9A8C534}"/>
              </a:ext>
            </a:extLst>
          </p:cNvPr>
          <p:cNvSpPr/>
          <p:nvPr/>
        </p:nvSpPr>
        <p:spPr>
          <a:xfrm>
            <a:off x="5081863" y="4284617"/>
            <a:ext cx="942703" cy="620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2789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43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40000"/>
              </a:lnSpc>
              <a:spcBef>
                <a:spcPts val="600"/>
              </a:spcBef>
              <a:buNone/>
            </a:pPr>
            <a:r>
              <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分离（无向分离）的定义</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：假设</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X, Y</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是无向图</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中两两不相交的节点集合，如果将</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从图</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中除去后（删除其中节点和连边），</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分别属于</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两个连通分支</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，则称</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被</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Z u-</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分离。</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40000"/>
              </a:lnSpc>
              <a:spcBef>
                <a:spcPts val="600"/>
              </a:spcBef>
              <a:buNone/>
            </a:pP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例如右图：</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err="1">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E,D</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u-</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分离</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 B, C}</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 G}</a:t>
            </a:r>
          </a:p>
          <a:p>
            <a:pPr marL="0" indent="0" algn="just">
              <a:lnSpc>
                <a:spcPct val="140000"/>
              </a:lnSpc>
              <a:spcBef>
                <a:spcPts val="600"/>
              </a:spcBef>
              <a:buNone/>
            </a:pPr>
            <a:endPar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40000"/>
              </a:lnSpc>
              <a:spcBef>
                <a:spcPts val="600"/>
              </a:spcBef>
              <a:buNone/>
            </a:pPr>
            <a:endPar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对象 662">
            <a:extLst>
              <a:ext uri="{FF2B5EF4-FFF2-40B4-BE49-F238E27FC236}">
                <a16:creationId xmlns:a16="http://schemas.microsoft.com/office/drawing/2014/main" id="{15F53F1D-AD9E-4634-95CD-23FDC5AD1DB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895805" y="3429000"/>
            <a:ext cx="2390710" cy="3134319"/>
          </a:xfrm>
          <a:prstGeom prst="rect">
            <a:avLst/>
          </a:prstGeom>
          <a:noFill/>
        </p:spPr>
      </p:pic>
    </p:spTree>
    <p:extLst>
      <p:ext uri="{BB962C8B-B14F-4D97-AF65-F5344CB8AC3E}">
        <p14:creationId xmlns:p14="http://schemas.microsoft.com/office/powerpoint/2010/main" val="3605911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43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40000"/>
              </a:lnSpc>
              <a:spcBef>
                <a:spcPts val="600"/>
              </a:spcBef>
              <a:buNone/>
            </a:pP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限制图的定义</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：假设</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是有向无环图</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的节点集合，则</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上的限制图是从</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中除去所有不属于</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中的节点及连边得到的图，记作</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1400" b="1" kern="100"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 .</a:t>
            </a:r>
          </a:p>
          <a:p>
            <a:pPr marL="0" indent="0" algn="just">
              <a:lnSpc>
                <a:spcPct val="140000"/>
              </a:lnSpc>
              <a:spcBef>
                <a:spcPts val="600"/>
              </a:spcBef>
              <a:buNone/>
            </a:pP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最小祖先闭集的定义</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：假设</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是有向无环图</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的节点集合，如果其中每个节点的祖先节点（或父节点）都在</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中，则称</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为</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祖先闭集</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。对任一节点集合</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，用</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an(Y)</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表示包含</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最小祖先闭集</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p>
          <a:p>
            <a:pPr marL="0" indent="0" algn="just">
              <a:lnSpc>
                <a:spcPct val="140000"/>
              </a:lnSpc>
              <a:spcBef>
                <a:spcPts val="600"/>
              </a:spcBef>
              <a:buNone/>
            </a:pP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40000"/>
              </a:lnSpc>
              <a:spcBef>
                <a:spcPts val="600"/>
              </a:spcBef>
              <a:buNone/>
            </a:pPr>
            <a:endPar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40000"/>
              </a:lnSpc>
              <a:spcBef>
                <a:spcPts val="600"/>
              </a:spcBef>
              <a:buNone/>
            </a:pPr>
            <a:endPar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66669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437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40000"/>
              </a:lnSpc>
              <a:spcBef>
                <a:spcPts val="600"/>
              </a:spcBef>
              <a:buNone/>
            </a:pP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2.9</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分离，限制图，最小祖先闭集</a:t>
            </a:r>
            <a:endPar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40000"/>
              </a:lnSpc>
              <a:spcBef>
                <a:spcPts val="600"/>
              </a:spcBef>
              <a:buNone/>
            </a:pP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40000"/>
              </a:lnSpc>
              <a:spcBef>
                <a:spcPts val="600"/>
              </a:spcBef>
              <a:buNone/>
            </a:pPr>
            <a:endPar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40000"/>
              </a:lnSpc>
              <a:spcBef>
                <a:spcPts val="600"/>
              </a:spcBef>
              <a:buNone/>
            </a:pPr>
            <a:endPar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kern="100" dirty="0">
              <a:solidFill>
                <a:schemeClr val="accent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8D86AECF-7265-488B-BD2F-FD17C962A9D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 y="2795001"/>
            <a:ext cx="7105650" cy="2527930"/>
          </a:xfrm>
          <a:prstGeom prst="rect">
            <a:avLst/>
          </a:prstGeom>
          <a:noFill/>
          <a:ln>
            <a:noFill/>
          </a:ln>
        </p:spPr>
      </p:pic>
      <p:sp>
        <p:nvSpPr>
          <p:cNvPr id="7" name="文本框 6">
            <a:extLst>
              <a:ext uri="{FF2B5EF4-FFF2-40B4-BE49-F238E27FC236}">
                <a16:creationId xmlns:a16="http://schemas.microsoft.com/office/drawing/2014/main" id="{FE527131-0B93-487B-99FF-F6153CE3259F}"/>
              </a:ext>
            </a:extLst>
          </p:cNvPr>
          <p:cNvSpPr txBox="1"/>
          <p:nvPr/>
        </p:nvSpPr>
        <p:spPr>
          <a:xfrm>
            <a:off x="-624477" y="5239222"/>
            <a:ext cx="8727984" cy="1060803"/>
          </a:xfrm>
          <a:prstGeom prst="rect">
            <a:avLst/>
          </a:prstGeom>
          <a:noFill/>
        </p:spPr>
        <p:txBody>
          <a:bodyPr wrap="square">
            <a:spAutoFit/>
          </a:bodyPr>
          <a:lstStyle/>
          <a:p>
            <a:pPr marL="661035" algn="l">
              <a:lnSpc>
                <a:spcPct val="150000"/>
              </a:lnSpc>
            </a:pPr>
            <a:r>
              <a:rPr lang="en-US" altLang="zh-CN" sz="2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a:t>
            </a:r>
            <a:r>
              <a:rPr lang="zh-CN" altLang="zh-CN" sz="2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贝叶斯网</a:t>
            </a:r>
            <a:r>
              <a:rPr lang="en-US" altLang="zh-CN" sz="2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G          (b) G</a:t>
            </a:r>
            <a:r>
              <a:rPr lang="zh-CN" altLang="zh-CN" sz="2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的道德图</a:t>
            </a:r>
            <a:r>
              <a:rPr lang="en-US" altLang="zh-CN" sz="2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(c) G</a:t>
            </a:r>
            <a:r>
              <a:rPr lang="zh-CN" altLang="zh-CN" sz="2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在</a:t>
            </a:r>
            <a:r>
              <a:rPr lang="en-US" altLang="zh-CN" sz="2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Y</a:t>
            </a:r>
            <a:r>
              <a:rPr lang="zh-CN" altLang="zh-CN" sz="2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上的限制图</a:t>
            </a:r>
            <a:endParaRPr lang="zh-CN" altLang="zh-CN" sz="2200" kern="100" dirty="0">
              <a:effectLst/>
              <a:latin typeface="Courier New" panose="02070309020205020404" pitchFamily="49" charset="0"/>
              <a:ea typeface="宋体" panose="02010600030101010101" pitchFamily="2" charset="-122"/>
              <a:cs typeface="Times New Roman" panose="02020603050405020304" pitchFamily="18" charset="0"/>
            </a:endParaRPr>
          </a:p>
          <a:p>
            <a:pPr indent="266700" algn="ctr">
              <a:lnSpc>
                <a:spcPct val="150000"/>
              </a:lnSpc>
            </a:pPr>
            <a:r>
              <a:rPr lang="zh-CN" altLang="zh-CN" sz="2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a:t>
            </a:r>
            <a:r>
              <a:rPr lang="en-US" altLang="zh-CN" sz="2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2.5 </a:t>
            </a:r>
            <a:r>
              <a:rPr lang="zh-CN" altLang="zh-CN" sz="2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有向无环图、道德图、限制图</a:t>
            </a:r>
            <a:endParaRPr lang="zh-CN" altLang="zh-CN" sz="2200" kern="100" dirty="0">
              <a:effectLst/>
              <a:latin typeface="Courier New" panose="02070309020205020404" pitchFamily="49" charset="0"/>
              <a:ea typeface="宋体"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ACB8A91B-C359-4750-A3F7-389DACB4C09A}"/>
              </a:ext>
            </a:extLst>
          </p:cNvPr>
          <p:cNvSpPr txBox="1"/>
          <p:nvPr/>
        </p:nvSpPr>
        <p:spPr>
          <a:xfrm>
            <a:off x="7224305" y="1719582"/>
            <a:ext cx="4850674" cy="4846648"/>
          </a:xfrm>
          <a:prstGeom prst="rect">
            <a:avLst/>
          </a:prstGeom>
          <a:noFill/>
          <a:ln w="19050">
            <a:solidFill>
              <a:schemeClr val="accent1"/>
            </a:solidFill>
            <a:prstDash val="sysDash"/>
          </a:ln>
        </p:spPr>
        <p:txBody>
          <a:bodyPr wrap="square">
            <a:spAutoFit/>
          </a:bodyPr>
          <a:lstStyle/>
          <a:p>
            <a:pPr marL="342900" indent="-342900" algn="just">
              <a:lnSpc>
                <a:spcPct val="130000"/>
              </a:lnSpc>
              <a:buFont typeface="Arial" panose="020B0604020202020204" pitchFamily="34" charset="0"/>
              <a:buChar char="•"/>
            </a:pP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 L} u-</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分离</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；但</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不</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分离</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给定集合</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 T, R, L, S, B}</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上的限制图</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400" b="1" kern="100" baseline="-250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2.5(C)</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包含</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A,S,R</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的最小祖先闭集</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an(X)={A, S, T, L, R};</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包含</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A,S,R,L</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的最小祖先闭集</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an(Y)={A, S, T, L, R}; </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30000"/>
              </a:lnSpc>
              <a:buFont typeface="Arial" panose="020B0604020202020204" pitchFamily="34" charset="0"/>
              <a:buChar char="•"/>
            </a:pP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 S, T, L, </a:t>
            </a:r>
            <a:r>
              <a:rPr lang="en-US" altLang="zh-CN" sz="24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R,B</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是包含</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的祖先闭集，但不是最小祖先闭集。</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81079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285750" algn="just">
                  <a:lnSpc>
                    <a:spcPct val="150000"/>
                  </a:lnSpc>
                  <a:spcBef>
                    <a:spcPts val="0"/>
                  </a:spcBef>
                </a:pPr>
                <a:r>
                  <a:rPr lang="zh-CN" altLang="en-US"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基</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于以上概念，根据如下定理很容易的判断贝叶斯网中的条件独立关系。</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0"/>
                  </a:spcBef>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定理</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分离和</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分离的关系）</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：假设</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 Y</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是贝叶斯网</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中两两不相交的节点结合，</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𝑮</m:t>
                        </m:r>
                      </m:e>
                      <m:sub>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𝒂𝒏</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𝒀</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表示</a:t>
                </a:r>
                <a14:m>
                  <m:oMath xmlns:m="http://schemas.openxmlformats.org/officeDocument/2006/math">
                    <m:r>
                      <a:rPr lang="zh-CN" altLang="zh-CN" sz="2400" b="1"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2400" b="1"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𝒂𝒏</m:t>
                    </m:r>
                    <m:r>
                      <a:rPr lang="en-US" altLang="zh-CN" sz="2400" b="1"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𝑿</m:t>
                    </m:r>
                    <m:r>
                      <a:rPr lang="en-US" altLang="zh-CN" sz="2400" b="1"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𝒀</m:t>
                    </m:r>
                    <m:r>
                      <a:rPr lang="en-US" altLang="zh-CN" sz="2400" b="1"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𝒁</m:t>
                    </m:r>
                    <m:r>
                      <a:rPr lang="en-US" altLang="zh-CN" sz="2400" b="1"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的限制图，</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表示</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𝑮</m:t>
                        </m:r>
                      </m:e>
                      <m:sub>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𝒂𝒏</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𝒀</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对应的道德图。那么</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分离</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充分必要条件</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分离</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spcBef>
                    <a:spcPts val="0"/>
                  </a:spcBef>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即：将变量集合</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从道德图</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中除去后，</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分别属于两个连通分支，则在贝叶斯网络</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被</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 d-</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分离，即：</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在给定</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时独立。</a:t>
                </a:r>
                <a:endParaRPr lang="en-US" altLang="zh-CN" sz="2400"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416923" y="1492523"/>
                <a:ext cx="11313523" cy="5117283"/>
              </a:xfrm>
              <a:prstGeom prst="rect">
                <a:avLst/>
              </a:prstGeom>
              <a:blipFill>
                <a:blip r:embed="rId3"/>
                <a:stretch>
                  <a:fillRect l="-808" r="-35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21751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50000"/>
              </a:lnSpc>
              <a:spcBef>
                <a:spcPts val="0"/>
              </a:spcBef>
              <a:buNone/>
            </a:pP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2.10</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：采用</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分离判断条件独立关系</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50000"/>
              </a:lnSpc>
              <a:spcBef>
                <a:spcPts val="0"/>
              </a:spcBef>
              <a:buNone/>
            </a:pPr>
            <a:endPar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1182228C-D589-4452-8760-09B3802242F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78" y="2667862"/>
            <a:ext cx="7950927" cy="3522389"/>
          </a:xfrm>
          <a:prstGeom prst="rect">
            <a:avLst/>
          </a:prstGeom>
          <a:noFill/>
          <a:ln>
            <a:noFill/>
          </a:ln>
        </p:spPr>
      </p:pic>
      <p:sp>
        <p:nvSpPr>
          <p:cNvPr id="7" name="文本框 6">
            <a:extLst>
              <a:ext uri="{FF2B5EF4-FFF2-40B4-BE49-F238E27FC236}">
                <a16:creationId xmlns:a16="http://schemas.microsoft.com/office/drawing/2014/main" id="{2274E89E-58D7-4D91-AB25-A8C7721CA341}"/>
              </a:ext>
            </a:extLst>
          </p:cNvPr>
          <p:cNvSpPr txBox="1"/>
          <p:nvPr/>
        </p:nvSpPr>
        <p:spPr>
          <a:xfrm>
            <a:off x="624839" y="6088156"/>
            <a:ext cx="6097088" cy="400110"/>
          </a:xfrm>
          <a:prstGeom prst="rect">
            <a:avLst/>
          </a:prstGeom>
          <a:noFill/>
        </p:spPr>
        <p:txBody>
          <a:bodyPr wrap="square">
            <a:spAutoFit/>
          </a:bodyPr>
          <a:lstStyle/>
          <a:p>
            <a:pPr indent="266700" algn="ctr"/>
            <a:r>
              <a:rPr lang="zh-CN"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2.6 </a:t>
            </a:r>
            <a:r>
              <a:rPr lang="zh-CN"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利用</a:t>
            </a:r>
            <a:r>
              <a:rPr lang="en-US"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分离判定</a:t>
            </a:r>
            <a:r>
              <a:rPr lang="en-US"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分离的示例</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D47B983-7C81-4182-8269-4AB761CBD10D}"/>
                  </a:ext>
                </a:extLst>
              </p:cNvPr>
              <p:cNvSpPr txBox="1"/>
              <p:nvPr/>
            </p:nvSpPr>
            <p:spPr>
              <a:xfrm>
                <a:off x="7924800" y="1394564"/>
                <a:ext cx="4098471" cy="4893647"/>
              </a:xfrm>
              <a:prstGeom prst="rect">
                <a:avLst/>
              </a:prstGeom>
              <a:noFill/>
              <a:ln w="28575">
                <a:solidFill>
                  <a:schemeClr val="accent1"/>
                </a:solidFill>
                <a:prstDash val="dash"/>
              </a:ln>
            </p:spPr>
            <p:txBody>
              <a:bodyPr wrap="square">
                <a:spAutoFit/>
              </a:bodyPr>
              <a:lstStyle/>
              <a:p>
                <a:pPr algn="just"/>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考虑如图</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2.6(a)</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所示的贝叶斯网，设</a:t>
                </a:r>
                <a14:m>
                  <m:oMath xmlns:m="http://schemas.openxmlformats.org/officeDocument/2006/math">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𝒁</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𝑹</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𝑳</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是否</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分离</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S?</a:t>
                </a:r>
              </a:p>
              <a:p>
                <a:pPr algn="just"/>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为了回答这个问题，我们执行如下步骤：</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buFont typeface="+mj-lt"/>
                  <a:buAutoNum type="arabicPeriod"/>
                </a:pP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先求得</a:t>
                </a:r>
                <a14:m>
                  <m:oMath xmlns:m="http://schemas.openxmlformats.org/officeDocument/2006/math">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𝒀</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𝒂𝒏</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𝑨</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𝑺</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smtClean="0">
                        <a:solidFill>
                          <a:schemeClr val="accent1">
                            <a:lumMod val="50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𝒁</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𝑨</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𝑻</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𝑹</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𝑳</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𝑺</m:t>
                    </m:r>
                    <m:r>
                      <a:rPr lang="en-US" altLang="zh-CN" sz="2400" b="1" i="1" kern="1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buFont typeface="+mj-lt"/>
                  <a:buAutoNum type="arabicPeriod"/>
                </a:pP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将</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限制在</a:t>
                </a:r>
                <a14:m>
                  <m:oMath xmlns:m="http://schemas.openxmlformats.org/officeDocument/2006/math">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𝑨</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𝑻</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𝑹</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𝑳</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𝑺</m:t>
                    </m:r>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上，得到</a:t>
                </a:r>
                <a14:m>
                  <m:oMath xmlns:m="http://schemas.openxmlformats.org/officeDocument/2006/math">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kern="100" baseline="-250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𝒀</m:t>
                    </m:r>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2.6(b)</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所示；</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buFont typeface="+mj-lt"/>
                  <a:buAutoNum type="arabicPeriod"/>
                </a:pP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将</a:t>
                </a:r>
                <a14:m>
                  <m:oMath xmlns:m="http://schemas.openxmlformats.org/officeDocument/2006/math">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kern="100" baseline="-250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𝒀</m:t>
                    </m:r>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道德化，如图</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2.6(c)</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所示。因为在</a:t>
                </a:r>
                <a14:m>
                  <m:oMath xmlns:m="http://schemas.openxmlformats.org/officeDocument/2006/math">
                    <m:r>
                      <a:rPr lang="en-US" altLang="zh-CN" sz="2400" b="1" i="1" kern="100" dirty="0" smtClean="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𝑮</m:t>
                    </m:r>
                    <m:r>
                      <a:rPr lang="en-US" altLang="zh-CN" sz="2400" b="1" i="1" kern="100" baseline="-25000" dirty="0">
                        <a:solidFill>
                          <a:schemeClr val="accent1">
                            <a:lumMod val="50000"/>
                          </a:schemeClr>
                        </a:solidFill>
                        <a:effectLst/>
                        <a:latin typeface="Cambria Math" panose="02040503050406030204" pitchFamily="18" charset="0"/>
                        <a:ea typeface="微软雅黑" panose="020B0503020204020204" pitchFamily="34" charset="-122"/>
                        <a:cs typeface="Times New Roman" panose="02020603050405020304" pitchFamily="18" charset="0"/>
                      </a:rPr>
                      <m:t>𝒀</m:t>
                    </m:r>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的道德图中</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Z u-</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分离</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，所以在贝叶斯网</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Z d-</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分离</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zh-CN" altLang="zh-CN" sz="2400" b="1" kern="100" dirty="0">
                    <a:solidFill>
                      <a:schemeClr val="accent1">
                        <a:lumMod val="50000"/>
                      </a:schemeClr>
                    </a:solidFill>
                    <a:effectLst/>
                    <a:latin typeface="Times New Roman" panose="02020603050405020304" pitchFamily="18" charset="0"/>
                    <a:ea typeface="宋体" panose="02010600030101010101" pitchFamily="2" charset="-122"/>
                  </a:rPr>
                  <a:t>。</a:t>
                </a:r>
                <a:endParaRPr lang="zh-CN" altLang="zh-CN" sz="2400" kern="100" dirty="0">
                  <a:solidFill>
                    <a:schemeClr val="accent1">
                      <a:lumMod val="50000"/>
                    </a:schemeClr>
                  </a:solidFill>
                  <a:effectLst/>
                  <a:latin typeface="Times New Roman" panose="02020603050405020304" pitchFamily="18" charset="0"/>
                  <a:ea typeface="宋体" panose="02010600030101010101" pitchFamily="2" charset="-122"/>
                </a:endParaRPr>
              </a:p>
            </p:txBody>
          </p:sp>
        </mc:Choice>
        <mc:Fallback xmlns="">
          <p:sp>
            <p:nvSpPr>
              <p:cNvPr id="9" name="文本框 8">
                <a:extLst>
                  <a:ext uri="{FF2B5EF4-FFF2-40B4-BE49-F238E27FC236}">
                    <a16:creationId xmlns:a16="http://schemas.microsoft.com/office/drawing/2014/main" id="{0D47B983-7C81-4182-8269-4AB761CBD10D}"/>
                  </a:ext>
                </a:extLst>
              </p:cNvPr>
              <p:cNvSpPr txBox="1">
                <a:spLocks noRot="1" noChangeAspect="1" noMove="1" noResize="1" noEditPoints="1" noAdjustHandles="1" noChangeArrowheads="1" noChangeShapeType="1" noTextEdit="1"/>
              </p:cNvSpPr>
              <p:nvPr/>
            </p:nvSpPr>
            <p:spPr>
              <a:xfrm>
                <a:off x="7924800" y="1394564"/>
                <a:ext cx="4098471" cy="4893647"/>
              </a:xfrm>
              <a:prstGeom prst="rect">
                <a:avLst/>
              </a:prstGeom>
              <a:blipFill>
                <a:blip r:embed="rId4"/>
                <a:stretch>
                  <a:fillRect l="-1920" t="-743" r="-9158" b="-1609"/>
                </a:stretch>
              </a:blipFill>
              <a:ln w="28575">
                <a:solidFill>
                  <a:schemeClr val="accent1"/>
                </a:solidFill>
                <a:prstDash val="dash"/>
              </a:ln>
            </p:spPr>
            <p:txBody>
              <a:bodyPr/>
              <a:lstStyle/>
              <a:p>
                <a:r>
                  <a:rPr lang="zh-CN" altLang="en-US">
                    <a:noFill/>
                  </a:rPr>
                  <a:t> </a:t>
                </a:r>
              </a:p>
            </p:txBody>
          </p:sp>
        </mc:Fallback>
      </mc:AlternateContent>
    </p:spTree>
    <p:extLst>
      <p:ext uri="{BB962C8B-B14F-4D97-AF65-F5344CB8AC3E}">
        <p14:creationId xmlns:p14="http://schemas.microsoft.com/office/powerpoint/2010/main" val="491132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2.</a:t>
            </a:r>
            <a:r>
              <a:rPr lang="zh-CN" altLang="en-US" b="1" dirty="0">
                <a:solidFill>
                  <a:srgbClr val="0000FF"/>
                </a:solidFill>
                <a:latin typeface="黑体" panose="02010609060101010101" pitchFamily="49" charset="-122"/>
                <a:ea typeface="黑体" panose="02010609060101010101" pitchFamily="49" charset="-122"/>
              </a:rPr>
              <a:t>贝叶斯网的语义</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2.3 Bayesian</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网中的条件独立关系</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50000"/>
              </a:lnSpc>
              <a:spcBef>
                <a:spcPts val="0"/>
              </a:spcBef>
              <a:buNone/>
            </a:pP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2.10</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：采用</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分离判断条件独立关系</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50000"/>
              </a:lnSpc>
              <a:spcBef>
                <a:spcPts val="0"/>
              </a:spcBef>
              <a:buNone/>
            </a:pPr>
            <a:endPar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1182228C-D589-4452-8760-09B3802242F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378" y="2667862"/>
            <a:ext cx="7950927" cy="3522389"/>
          </a:xfrm>
          <a:prstGeom prst="rect">
            <a:avLst/>
          </a:prstGeom>
          <a:noFill/>
          <a:ln>
            <a:noFill/>
          </a:ln>
        </p:spPr>
      </p:pic>
      <p:sp>
        <p:nvSpPr>
          <p:cNvPr id="7" name="文本框 6">
            <a:extLst>
              <a:ext uri="{FF2B5EF4-FFF2-40B4-BE49-F238E27FC236}">
                <a16:creationId xmlns:a16="http://schemas.microsoft.com/office/drawing/2014/main" id="{2274E89E-58D7-4D91-AB25-A8C7721CA341}"/>
              </a:ext>
            </a:extLst>
          </p:cNvPr>
          <p:cNvSpPr txBox="1"/>
          <p:nvPr/>
        </p:nvSpPr>
        <p:spPr>
          <a:xfrm>
            <a:off x="624839" y="6088156"/>
            <a:ext cx="6097088" cy="400110"/>
          </a:xfrm>
          <a:prstGeom prst="rect">
            <a:avLst/>
          </a:prstGeom>
          <a:noFill/>
        </p:spPr>
        <p:txBody>
          <a:bodyPr wrap="square">
            <a:spAutoFit/>
          </a:bodyPr>
          <a:lstStyle/>
          <a:p>
            <a:pPr indent="266700" algn="ctr"/>
            <a:r>
              <a:rPr lang="zh-CN"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2.6 </a:t>
            </a:r>
            <a:r>
              <a:rPr lang="zh-CN"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利用</a:t>
            </a:r>
            <a:r>
              <a:rPr lang="en-US"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分离判定</a:t>
            </a:r>
            <a:r>
              <a:rPr lang="en-US"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0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分离的示例</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0D47B983-7C81-4182-8269-4AB761CBD10D}"/>
              </a:ext>
            </a:extLst>
          </p:cNvPr>
          <p:cNvSpPr txBox="1"/>
          <p:nvPr/>
        </p:nvSpPr>
        <p:spPr>
          <a:xfrm>
            <a:off x="7970520" y="2527670"/>
            <a:ext cx="4098471" cy="3046988"/>
          </a:xfrm>
          <a:prstGeom prst="rect">
            <a:avLst/>
          </a:prstGeom>
          <a:noFill/>
          <a:ln w="28575">
            <a:solidFill>
              <a:schemeClr val="accent1"/>
            </a:solidFill>
            <a:prstDash val="dash"/>
          </a:ln>
        </p:spPr>
        <p:txBody>
          <a:bodyPr wrap="square">
            <a:spAutoFit/>
          </a:bodyPr>
          <a:lstStyle/>
          <a:p>
            <a:pPr algn="just"/>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Z={R}</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Z</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是否</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分离</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S?</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400" b="1" kern="100" baseline="-250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400" b="1" kern="100" baseline="-250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的道德图都没有变，但是在道德图中节点</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不能</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分割</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。因此在贝叶斯网</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{R}</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不能</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分离</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S</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zh-CN" sz="2400" kern="100" dirty="0">
              <a:solidFill>
                <a:schemeClr val="accent1">
                  <a:lumMod val="50000"/>
                </a:schemeClr>
              </a:solidFill>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451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推理的概念</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贝叶斯网建立好之后能用来回答“</a:t>
            </a:r>
            <a:r>
              <a:rPr lang="zh-CN"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查询</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(query)</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，即：</a:t>
            </a:r>
            <a:r>
              <a:rPr lang="zh-CN"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通过一些变量的观测值来推测其他变量的取值</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（一般是取值的概率分布）。</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这样</a:t>
            </a:r>
            <a:r>
              <a:rPr lang="zh-CN"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通过已知变量观测值来推测待查询变量的过程称为</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推理</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(inference</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，也称推断</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已知变量观测值称为“证据”</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(evidence)</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。从这个角度说，图模型可以被视作“概率数据库</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(Jordan 2009)</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”，一种可以回答关于随机变量取值的查询机制。</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对任何</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网推理系统，其基本推理任务可以描述如下：</a:t>
            </a:r>
            <a:r>
              <a:rPr lang="zh-CN"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根据某些证据变量已给出的特定的值，对一个查询变量集合求出后验概率分布。即是说，要计算</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b="1"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Query|Evidence</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endPar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21164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推理的概念</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例</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3.1</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：在前面的例子中，“盗窃”明显是个查询变量，“约翰打电话”和“玛丽打电话”可作为证据变量。</a:t>
            </a:r>
          </a:p>
          <a:p>
            <a:pPr marL="0" lvl="1" indent="0">
              <a:lnSpc>
                <a:spcPct val="130000"/>
              </a:lnSpc>
              <a:buNone/>
            </a:pP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网具有很大的灵活性，任何节点都可以作为一个查询变量或一个证据变量。我们当然也可以求</a:t>
            </a:r>
            <a:r>
              <a:rPr lang="en-US" altLang="zh-CN"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b="1"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（警报｜约翰打电话，地震）。</a:t>
            </a:r>
          </a:p>
          <a:p>
            <a:pPr marL="342900" lvl="1" indent="-342900">
              <a:lnSpc>
                <a:spcPct val="150000"/>
              </a:lnSpc>
            </a:pP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endPar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11877DA9-E592-4DBC-BC5C-0A3EAF61A4DE}"/>
              </a:ext>
            </a:extLst>
          </p:cNvPr>
          <p:cNvPicPr>
            <a:picLocks noChangeAspect="1"/>
          </p:cNvPicPr>
          <p:nvPr/>
        </p:nvPicPr>
        <p:blipFill>
          <a:blip r:embed="rId3"/>
          <a:stretch>
            <a:fillRect/>
          </a:stretch>
        </p:blipFill>
        <p:spPr>
          <a:xfrm>
            <a:off x="3364303" y="4111809"/>
            <a:ext cx="4600162" cy="2677180"/>
          </a:xfrm>
          <a:prstGeom prst="rect">
            <a:avLst/>
          </a:prstGeom>
        </p:spPr>
      </p:pic>
    </p:spTree>
    <p:extLst>
      <p:ext uri="{BB962C8B-B14F-4D97-AF65-F5344CB8AC3E}">
        <p14:creationId xmlns:p14="http://schemas.microsoft.com/office/powerpoint/2010/main" val="84207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推理的概念</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一般说来，一个</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从它的观察（或其它途径）得到证据变量集合的一组值，而后需要计算另外一些变量的可能取值，以便决定下一步采取什么行动。</a:t>
            </a:r>
          </a:p>
          <a:p>
            <a:pPr marL="342900" lvl="1" indent="-342900">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我们所需要的两个基本功能是</a:t>
            </a:r>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BELEF</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—NET—TELL</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BELEF</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—NET—ASK</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。前者用来</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给网络添加证据</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，后者用来</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对一个给定的查询变量计算概率分布</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p>
          <a:p>
            <a:pPr marL="342900" lvl="1" indent="-342900">
              <a:lnSpc>
                <a:spcPct val="150000"/>
              </a:lnSpc>
            </a:pP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endPar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05066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1.</a:t>
            </a:r>
            <a:r>
              <a:rPr lang="zh-CN" altLang="en-US" sz="4400" b="1" dirty="0">
                <a:solidFill>
                  <a:srgbClr val="0000FF"/>
                </a:solidFill>
                <a:effectLst/>
                <a:latin typeface="黑体" panose="02010609060101010101" pitchFamily="49" charset="-122"/>
                <a:ea typeface="黑体" panose="02010609060101010101" pitchFamily="49" charset="-122"/>
              </a:rPr>
              <a:t>贝叶斯网的定义</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838199" y="1825624"/>
            <a:ext cx="10990217" cy="4967061"/>
          </a:xfrm>
        </p:spPr>
        <p:txBody>
          <a:bodyPr>
            <a:norm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贝叶斯网提出的背景</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zh-CN" altLang="en-US" b="1" dirty="0">
                <a:latin typeface="微软雅黑" panose="020B0503020204020204" pitchFamily="34" charset="-122"/>
                <a:ea typeface="微软雅黑" panose="020B0503020204020204" pitchFamily="34" charset="-122"/>
              </a:rPr>
              <a:t>现实世界中的很多决策问题都可以归结为计算某些事件发生的</a:t>
            </a:r>
            <a:r>
              <a:rPr lang="zh-CN" altLang="en-US" b="1" dirty="0">
                <a:solidFill>
                  <a:srgbClr val="C00000"/>
                </a:solidFill>
                <a:latin typeface="微软雅黑" panose="020B0503020204020204" pitchFamily="34" charset="-122"/>
                <a:ea typeface="微软雅黑" panose="020B0503020204020204" pitchFamily="34" charset="-122"/>
              </a:rPr>
              <a:t>概率</a:t>
            </a:r>
            <a:r>
              <a:rPr lang="zh-CN" altLang="en-US" b="1" dirty="0">
                <a:latin typeface="微软雅黑" panose="020B0503020204020204" pitchFamily="34" charset="-122"/>
                <a:ea typeface="微软雅黑" panose="020B0503020204020204" pitchFamily="34" charset="-122"/>
              </a:rPr>
              <a:t>，以刻画决策的不确定性。</a:t>
            </a:r>
            <a:endParaRPr lang="en-US" altLang="zh-CN" b="1" dirty="0">
              <a:latin typeface="微软雅黑" panose="020B0503020204020204" pitchFamily="34" charset="-122"/>
              <a:ea typeface="微软雅黑" panose="020B0503020204020204" pitchFamily="34" charset="-122"/>
            </a:endParaRPr>
          </a:p>
          <a:p>
            <a:pPr lvl="1">
              <a:lnSpc>
                <a:spcPct val="150000"/>
              </a:lnSpc>
            </a:pPr>
            <a:r>
              <a:rPr lang="zh-CN" altLang="en-US" b="1" dirty="0">
                <a:latin typeface="微软雅黑" panose="020B0503020204020204" pitchFamily="34" charset="-122"/>
                <a:ea typeface="微软雅黑" panose="020B0503020204020204" pitchFamily="34" charset="-122"/>
              </a:rPr>
              <a:t>理论上只需给出所有随机变量的</a:t>
            </a:r>
            <a:r>
              <a:rPr lang="zh-CN" altLang="en-US" b="1" dirty="0">
                <a:solidFill>
                  <a:srgbClr val="C00000"/>
                </a:solidFill>
                <a:latin typeface="微软雅黑" panose="020B0503020204020204" pitchFamily="34" charset="-122"/>
                <a:ea typeface="微软雅黑" panose="020B0503020204020204" pitchFamily="34" charset="-122"/>
              </a:rPr>
              <a:t>联合概率分布</a:t>
            </a:r>
            <a:r>
              <a:rPr lang="zh-CN" altLang="en-US" b="1" dirty="0">
                <a:latin typeface="微软雅黑" panose="020B0503020204020204" pitchFamily="34" charset="-122"/>
                <a:ea typeface="微软雅黑" panose="020B0503020204020204" pitchFamily="34" charset="-122"/>
              </a:rPr>
              <a:t>（也称</a:t>
            </a:r>
            <a:r>
              <a:rPr lang="zh-CN" altLang="en-US" b="1" dirty="0">
                <a:solidFill>
                  <a:srgbClr val="C00000"/>
                </a:solidFill>
                <a:latin typeface="微软雅黑" panose="020B0503020204020204" pitchFamily="34" charset="-122"/>
                <a:ea typeface="微软雅黑" panose="020B0503020204020204" pitchFamily="34" charset="-122"/>
              </a:rPr>
              <a:t>全概率分布</a:t>
            </a:r>
            <a:r>
              <a:rPr lang="zh-CN" altLang="en-US" b="1" dirty="0">
                <a:latin typeface="微软雅黑" panose="020B0503020204020204" pitchFamily="34" charset="-122"/>
                <a:ea typeface="微软雅黑" panose="020B0503020204020204" pitchFamily="34" charset="-122"/>
              </a:rPr>
              <a:t>）就足够了</a:t>
            </a:r>
            <a:endParaRPr lang="en-US" altLang="zh-CN" b="1" dirty="0">
              <a:latin typeface="微软雅黑" panose="020B0503020204020204" pitchFamily="34" charset="-122"/>
              <a:ea typeface="微软雅黑" panose="020B0503020204020204" pitchFamily="34" charset="-122"/>
            </a:endParaRPr>
          </a:p>
          <a:p>
            <a:pPr marL="457200" lvl="1" indent="0">
              <a:lnSpc>
                <a:spcPct val="150000"/>
              </a:lnSpc>
              <a:buNone/>
            </a:pPr>
            <a:endParaRPr lang="en-US" altLang="zh-CN" b="1" dirty="0">
              <a:latin typeface="微软雅黑" panose="020B0503020204020204" pitchFamily="34" charset="-122"/>
              <a:ea typeface="微软雅黑" panose="020B0503020204020204" pitchFamily="34" charset="-122"/>
            </a:endParaRPr>
          </a:p>
          <a:p>
            <a:pPr marL="457200" lvl="1" indent="0" algn="just">
              <a:lnSpc>
                <a:spcPct val="150000"/>
              </a:lnSpc>
              <a:buNone/>
              <a:tabLst>
                <a:tab pos="266700" algn="l"/>
              </a:tabLst>
            </a:pPr>
            <a:endParaRPr lang="en-US"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53842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推理的概念</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Bayes</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网具有哪些不同的推理模式？具体来说，有以下四种：</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457200">
              <a:lnSpc>
                <a:spcPct val="150000"/>
              </a:lnSpc>
              <a:buAutoNum type="arabicParenR"/>
            </a:pPr>
            <a:r>
              <a:rPr lang="zh-CN" altLang="zh-CN" b="1" kern="100" dirty="0">
                <a:solidFill>
                  <a:srgbClr val="C00000"/>
                </a:solidFill>
                <a:effectLst/>
                <a:latin typeface="微软雅黑" panose="020B0503020204020204" pitchFamily="34" charset="-122"/>
                <a:ea typeface="微软雅黑" panose="020B0503020204020204" pitchFamily="34" charset="-122"/>
              </a:rPr>
              <a:t>诊断推理</a:t>
            </a:r>
            <a:r>
              <a:rPr lang="zh-CN" altLang="zh-CN" b="1" kern="100" dirty="0">
                <a:effectLst/>
                <a:latin typeface="微软雅黑" panose="020B0503020204020204" pitchFamily="34" charset="-122"/>
                <a:ea typeface="微软雅黑" panose="020B0503020204020204" pitchFamily="34" charset="-122"/>
              </a:rPr>
              <a:t>（从结果到原因，也称溯因推理，回溯推理，反绎推理，</a:t>
            </a:r>
            <a:r>
              <a:rPr lang="en-US" altLang="zh-CN" b="1" kern="100" dirty="0">
                <a:effectLst/>
                <a:latin typeface="微软雅黑" panose="020B0503020204020204" pitchFamily="34" charset="-122"/>
                <a:ea typeface="微软雅黑" panose="020B0503020204020204" pitchFamily="34" charset="-122"/>
              </a:rPr>
              <a:t>abductive reasoning</a:t>
            </a:r>
            <a:r>
              <a:rPr lang="zh-CN" altLang="zh-CN" b="1" kern="100" dirty="0">
                <a:effectLst/>
                <a:latin typeface="微软雅黑" panose="020B0503020204020204" pitchFamily="34" charset="-122"/>
                <a:ea typeface="微软雅黑" panose="020B0503020204020204" pitchFamily="34" charset="-122"/>
              </a:rPr>
              <a:t>） </a:t>
            </a:r>
            <a:endParaRPr lang="en-US" altLang="zh-CN" b="1" kern="100" dirty="0">
              <a:effectLst/>
              <a:latin typeface="微软雅黑" panose="020B0503020204020204" pitchFamily="34" charset="-122"/>
              <a:ea typeface="微软雅黑" panose="020B0503020204020204" pitchFamily="34" charset="-122"/>
            </a:endParaRPr>
          </a:p>
          <a:p>
            <a:pPr marL="457200" lvl="1" indent="-457200">
              <a:lnSpc>
                <a:spcPct val="150000"/>
              </a:lnSpc>
              <a:buAutoNum type="arabicParenR"/>
            </a:pPr>
            <a:r>
              <a:rPr lang="zh-CN" altLang="zh-CN" b="1" kern="100" dirty="0">
                <a:solidFill>
                  <a:srgbClr val="C00000"/>
                </a:solidFill>
                <a:effectLst/>
                <a:latin typeface="微软雅黑" panose="020B0503020204020204" pitchFamily="34" charset="-122"/>
                <a:ea typeface="微软雅黑" panose="020B0503020204020204" pitchFamily="34" charset="-122"/>
              </a:rPr>
              <a:t>因果推理</a:t>
            </a:r>
            <a:r>
              <a:rPr lang="zh-CN" altLang="zh-CN" b="1" kern="100" dirty="0">
                <a:effectLst/>
                <a:latin typeface="微软雅黑" panose="020B0503020204020204" pitchFamily="34" charset="-122"/>
                <a:ea typeface="微软雅黑" panose="020B0503020204020204" pitchFamily="34" charset="-122"/>
              </a:rPr>
              <a:t>（预测，演绎推理）</a:t>
            </a:r>
            <a:endParaRPr lang="zh-CN" altLang="zh-CN" kern="100" dirty="0">
              <a:effectLst/>
              <a:latin typeface="微软雅黑" panose="020B0503020204020204" pitchFamily="34" charset="-122"/>
              <a:ea typeface="微软雅黑" panose="020B0503020204020204" pitchFamily="34" charset="-122"/>
            </a:endParaRPr>
          </a:p>
          <a:p>
            <a:pPr marL="0" lvl="1" indent="0">
              <a:lnSpc>
                <a:spcPct val="150000"/>
              </a:lnSpc>
              <a:buNone/>
            </a:pPr>
            <a:r>
              <a:rPr lang="en-US" altLang="zh-CN" b="1" kern="100" dirty="0">
                <a:solidFill>
                  <a:srgbClr val="C00000"/>
                </a:solidFill>
                <a:effectLst/>
                <a:latin typeface="微软雅黑" panose="020B0503020204020204" pitchFamily="34" charset="-122"/>
                <a:ea typeface="微软雅黑" panose="020B0503020204020204" pitchFamily="34" charset="-122"/>
              </a:rPr>
              <a:t>3)  </a:t>
            </a:r>
            <a:r>
              <a:rPr lang="zh-CN" altLang="zh-CN"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原因交互推理</a:t>
            </a:r>
            <a:endParaRPr lang="en-US" altLang="zh-CN"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lvl="1" indent="0">
              <a:lnSpc>
                <a:spcPct val="150000"/>
              </a:lnSpc>
              <a:buNone/>
            </a:pP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混合推理</a:t>
            </a:r>
            <a:endPar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56914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推理的概念</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buFont typeface="Wingdings" panose="05000000000000000000" pitchFamily="2" charset="2"/>
              <a:buChar char="u"/>
            </a:pPr>
            <a:r>
              <a:rPr lang="zh-CN" altLang="zh-CN" b="1" kern="100" dirty="0">
                <a:solidFill>
                  <a:srgbClr val="C00000"/>
                </a:solidFill>
                <a:effectLst/>
                <a:latin typeface="微软雅黑" panose="020B0503020204020204" pitchFamily="34" charset="-122"/>
                <a:ea typeface="微软雅黑" panose="020B0503020204020204" pitchFamily="34" charset="-122"/>
              </a:rPr>
              <a:t>诊断推理</a:t>
            </a:r>
            <a:r>
              <a:rPr lang="zh-CN" altLang="en-US" b="1" kern="100" dirty="0">
                <a:solidFill>
                  <a:srgbClr val="C00000"/>
                </a:solidFill>
                <a:effectLst/>
                <a:latin typeface="微软雅黑" panose="020B0503020204020204" pitchFamily="34" charset="-122"/>
                <a:ea typeface="微软雅黑" panose="020B0503020204020204" pitchFamily="34" charset="-122"/>
              </a:rPr>
              <a:t>（反绎推理）</a:t>
            </a:r>
            <a:r>
              <a:rPr lang="en-US" altLang="zh-CN" b="1" kern="100" dirty="0">
                <a:solidFill>
                  <a:srgbClr val="C00000"/>
                </a:solidFill>
                <a:effectLst/>
                <a:latin typeface="微软雅黑" panose="020B0503020204020204" pitchFamily="34" charset="-122"/>
                <a:ea typeface="微软雅黑" panose="020B0503020204020204" pitchFamily="34" charset="-122"/>
              </a:rPr>
              <a:t> vs </a:t>
            </a:r>
            <a:r>
              <a:rPr lang="zh-CN" altLang="zh-CN" b="1" kern="100" dirty="0">
                <a:solidFill>
                  <a:srgbClr val="C00000"/>
                </a:solidFill>
                <a:effectLst/>
                <a:latin typeface="微软雅黑" panose="020B0503020204020204" pitchFamily="34" charset="-122"/>
                <a:ea typeface="微软雅黑" panose="020B0503020204020204" pitchFamily="34" charset="-122"/>
              </a:rPr>
              <a:t>因果推理</a:t>
            </a:r>
            <a:r>
              <a:rPr lang="zh-CN" altLang="en-US" b="1" kern="100" dirty="0">
                <a:solidFill>
                  <a:srgbClr val="C00000"/>
                </a:solidFill>
                <a:effectLst/>
                <a:latin typeface="微软雅黑" panose="020B0503020204020204" pitchFamily="34" charset="-122"/>
                <a:ea typeface="微软雅黑" panose="020B0503020204020204" pitchFamily="34" charset="-122"/>
              </a:rPr>
              <a:t>（演绎推理）</a:t>
            </a:r>
            <a:endParaRPr lang="en-US" altLang="zh-CN" b="1" kern="100" dirty="0">
              <a:solidFill>
                <a:srgbClr val="C00000"/>
              </a:solidFill>
              <a:effectLst/>
              <a:latin typeface="微软雅黑" panose="020B0503020204020204" pitchFamily="34" charset="-122"/>
              <a:ea typeface="微软雅黑" panose="020B0503020204020204" pitchFamily="34" charset="-122"/>
            </a:endParaRPr>
          </a:p>
          <a:p>
            <a:pPr marL="800100" lvl="2" indent="-342900">
              <a:lnSpc>
                <a:spcPct val="120000"/>
              </a:lnSpc>
              <a:spcBef>
                <a:spcPts val="0"/>
              </a:spcBef>
              <a:buFont typeface="Wingdings" panose="05000000000000000000" pitchFamily="2" charset="2"/>
              <a:buChar char="u"/>
            </a:pP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反绎推理：反向演绎推理。观测的</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事实</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都出现在</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规则右部</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反向</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使用规则，推理出现在规则左部的假设（即判断这些假设是否为真）。</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800100" lvl="2" indent="-342900">
              <a:lnSpc>
                <a:spcPct val="120000"/>
              </a:lnSpc>
              <a:spcBef>
                <a:spcPts val="0"/>
              </a:spcBef>
              <a:buFont typeface="Wingdings" panose="05000000000000000000" pitchFamily="2" charset="2"/>
              <a:buChar char="u"/>
            </a:pP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演绎推理：观测的</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事实</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都出现在</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规则左部</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正向</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使用规则，推理出现在规则右部的假设（即判断这些假设是否为真）。</a:t>
            </a:r>
          </a:p>
          <a:p>
            <a:pPr marL="342900" lvl="1" indent="-342900">
              <a:lnSpc>
                <a:spcPct val="150000"/>
              </a:lnSpc>
              <a:buFont typeface="Wingdings" panose="05000000000000000000" pitchFamily="2" charset="2"/>
              <a:buChar char="u"/>
            </a:pP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如果把出现在规则左边的变量看作原因，出现在规则右边的变量看作结果，那么</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演绎推理</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就是</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从原因推断结果</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的过程（预测过程），</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反绎推理</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就是</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从结果推断原因</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的过程（溯因过程，诊断过程）。</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40820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416923" y="1492523"/>
            <a:ext cx="1131352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形 1">
            <a:extLst>
              <a:ext uri="{FF2B5EF4-FFF2-40B4-BE49-F238E27FC236}">
                <a16:creationId xmlns:a16="http://schemas.microsoft.com/office/drawing/2014/main" id="{295A534A-2D83-4A58-BB22-B7F4139C873F}"/>
              </a:ext>
            </a:extLst>
          </p:cNvPr>
          <p:cNvPicPr/>
          <p:nvPr/>
        </p:nvPicPr>
        <p:blipFill>
          <a:blip r:embed="rId3">
            <a:extLst>
              <a:ext uri="{96DAC541-7B7A-43D3-8B79-37D633B846F1}">
                <asvg:svgBlip xmlns:asvg="http://schemas.microsoft.com/office/drawing/2016/SVG/main" r:embed="rId4"/>
              </a:ext>
            </a:extLst>
          </a:blip>
          <a:stretch>
            <a:fillRect/>
          </a:stretch>
        </p:blipFill>
        <p:spPr>
          <a:xfrm>
            <a:off x="461554" y="313237"/>
            <a:ext cx="11197046" cy="6296568"/>
          </a:xfrm>
          <a:prstGeom prst="rect">
            <a:avLst/>
          </a:prstGeom>
        </p:spPr>
      </p:pic>
    </p:spTree>
    <p:extLst>
      <p:ext uri="{BB962C8B-B14F-4D97-AF65-F5344CB8AC3E}">
        <p14:creationId xmlns:p14="http://schemas.microsoft.com/office/powerpoint/2010/main" val="4615480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384266" y="1499055"/>
            <a:ext cx="1131352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推理的概念</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buFont typeface="Wingdings" panose="05000000000000000000" pitchFamily="2" charset="2"/>
              <a:buChar char="u"/>
            </a:pPr>
            <a:r>
              <a:rPr lang="zh-CN" altLang="zh-CN" b="1" kern="100" dirty="0">
                <a:solidFill>
                  <a:srgbClr val="C00000"/>
                </a:solidFill>
                <a:effectLst/>
                <a:latin typeface="微软雅黑" panose="020B0503020204020204" pitchFamily="34" charset="-122"/>
                <a:ea typeface="微软雅黑" panose="020B0503020204020204" pitchFamily="34" charset="-122"/>
              </a:rPr>
              <a:t>诊断推理</a:t>
            </a:r>
            <a:r>
              <a:rPr lang="zh-CN" altLang="en-US" b="1" kern="100" dirty="0">
                <a:solidFill>
                  <a:srgbClr val="C00000"/>
                </a:solidFill>
                <a:effectLst/>
                <a:latin typeface="微软雅黑" panose="020B0503020204020204" pitchFamily="34" charset="-122"/>
                <a:ea typeface="微软雅黑" panose="020B0503020204020204" pitchFamily="34" charset="-122"/>
              </a:rPr>
              <a:t>（反绎推理）</a:t>
            </a:r>
            <a:r>
              <a:rPr lang="en-US" altLang="zh-CN" b="1" kern="100" dirty="0">
                <a:solidFill>
                  <a:srgbClr val="C00000"/>
                </a:solidFill>
                <a:effectLst/>
                <a:latin typeface="微软雅黑" panose="020B0503020204020204" pitchFamily="34" charset="-122"/>
                <a:ea typeface="微软雅黑" panose="020B0503020204020204" pitchFamily="34" charset="-122"/>
              </a:rPr>
              <a:t> vs </a:t>
            </a:r>
            <a:r>
              <a:rPr lang="zh-CN" altLang="zh-CN" b="1" kern="100" dirty="0">
                <a:solidFill>
                  <a:srgbClr val="C00000"/>
                </a:solidFill>
                <a:effectLst/>
                <a:latin typeface="微软雅黑" panose="020B0503020204020204" pitchFamily="34" charset="-122"/>
                <a:ea typeface="微软雅黑" panose="020B0503020204020204" pitchFamily="34" charset="-122"/>
              </a:rPr>
              <a:t>因果推理</a:t>
            </a:r>
            <a:r>
              <a:rPr lang="zh-CN" altLang="en-US" b="1" kern="100" dirty="0">
                <a:solidFill>
                  <a:srgbClr val="C00000"/>
                </a:solidFill>
                <a:effectLst/>
                <a:latin typeface="微软雅黑" panose="020B0503020204020204" pitchFamily="34" charset="-122"/>
                <a:ea typeface="微软雅黑" panose="020B0503020204020204" pitchFamily="34" charset="-122"/>
              </a:rPr>
              <a:t>（演绎推理）</a:t>
            </a:r>
            <a:endParaRPr lang="en-US" altLang="zh-CN" b="1" kern="100" dirty="0">
              <a:solidFill>
                <a:srgbClr val="C00000"/>
              </a:solidFill>
              <a:effectLst/>
              <a:latin typeface="微软雅黑" panose="020B0503020204020204" pitchFamily="34" charset="-122"/>
              <a:ea typeface="微软雅黑" panose="020B0503020204020204" pitchFamily="34" charset="-122"/>
            </a:endParaRPr>
          </a:p>
          <a:p>
            <a:pPr marL="800100" lvl="2" indent="-342900">
              <a:lnSpc>
                <a:spcPct val="120000"/>
              </a:lnSpc>
              <a:spcBef>
                <a:spcPts val="0"/>
              </a:spcBef>
              <a:buFont typeface="Wingdings" panose="05000000000000000000" pitchFamily="2" charset="2"/>
              <a:buChar char="u"/>
            </a:pP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反绎推理例子：</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457200" lvl="2" indent="0">
              <a:lnSpc>
                <a:spcPct val="120000"/>
              </a:lnSpc>
              <a:spcBef>
                <a:spcPts val="0"/>
              </a:spcBef>
              <a:buNone/>
            </a:pP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基于症状诊断病因　　</a:t>
            </a:r>
          </a:p>
          <a:p>
            <a:pPr marL="457200" lvl="2" indent="0">
              <a:lnSpc>
                <a:spcPct val="120000"/>
              </a:lnSpc>
              <a:spcBef>
                <a:spcPts val="0"/>
              </a:spcBef>
              <a:buNone/>
            </a:pP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从约翰打电话推导出：</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盗窃｜约翰打电话</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0.016</a:t>
            </a:r>
          </a:p>
          <a:p>
            <a:pPr marL="800100" lvl="2" indent="-342900">
              <a:lnSpc>
                <a:spcPct val="120000"/>
              </a:lnSpc>
              <a:spcBef>
                <a:spcPts val="0"/>
              </a:spcBef>
              <a:buFont typeface="Wingdings" panose="05000000000000000000" pitchFamily="2" charset="2"/>
              <a:buChar char="u"/>
            </a:pP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演绎推理例子：</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457200" lvl="2" indent="0">
              <a:lnSpc>
                <a:spcPct val="120000"/>
              </a:lnSpc>
              <a:spcBef>
                <a:spcPts val="0"/>
              </a:spcBef>
              <a:buNone/>
            </a:pP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基于病因预测症状</a:t>
            </a:r>
          </a:p>
          <a:p>
            <a:pPr marL="457200" lvl="2" indent="0">
              <a:lnSpc>
                <a:spcPct val="120000"/>
              </a:lnSpc>
              <a:spcBef>
                <a:spcPts val="0"/>
              </a:spcBef>
              <a:buNone/>
            </a:pP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推导出</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约翰打电话｜盗窃</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)=0.86</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玛丽打电话｜盗窃</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)=0.67</a:t>
            </a:r>
          </a:p>
          <a:p>
            <a:pPr marL="457200" lvl="2" indent="0">
              <a:lnSpc>
                <a:spcPct val="120000"/>
              </a:lnSpc>
              <a:spcBef>
                <a:spcPts val="0"/>
              </a:spcBef>
              <a:buNone/>
            </a:pP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注意：图模型同时支持演绎推理、反绎推理。</a:t>
            </a:r>
          </a:p>
        </p:txBody>
      </p:sp>
      <p:grpSp>
        <p:nvGrpSpPr>
          <p:cNvPr id="5" name="组合 4">
            <a:extLst>
              <a:ext uri="{FF2B5EF4-FFF2-40B4-BE49-F238E27FC236}">
                <a16:creationId xmlns:a16="http://schemas.microsoft.com/office/drawing/2014/main" id="{B5C73F1D-0542-439A-9A3B-33964666B50C}"/>
              </a:ext>
            </a:extLst>
          </p:cNvPr>
          <p:cNvGrpSpPr>
            <a:grpSpLocks/>
          </p:cNvGrpSpPr>
          <p:nvPr/>
        </p:nvGrpSpPr>
        <p:grpSpPr bwMode="auto">
          <a:xfrm>
            <a:off x="8881863" y="175369"/>
            <a:ext cx="3326697" cy="2897630"/>
            <a:chOff x="2928" y="10137"/>
            <a:chExt cx="6593" cy="4040"/>
          </a:xfrm>
        </p:grpSpPr>
        <p:grpSp>
          <p:nvGrpSpPr>
            <p:cNvPr id="7" name="组合 6">
              <a:extLst>
                <a:ext uri="{FF2B5EF4-FFF2-40B4-BE49-F238E27FC236}">
                  <a16:creationId xmlns:a16="http://schemas.microsoft.com/office/drawing/2014/main" id="{95E76492-D13C-45B7-B64B-FD6DD80F9E35}"/>
                </a:ext>
              </a:extLst>
            </p:cNvPr>
            <p:cNvGrpSpPr>
              <a:grpSpLocks/>
            </p:cNvGrpSpPr>
            <p:nvPr/>
          </p:nvGrpSpPr>
          <p:grpSpPr bwMode="auto">
            <a:xfrm>
              <a:off x="2928" y="10137"/>
              <a:ext cx="1883" cy="780"/>
              <a:chOff x="4905" y="6900"/>
              <a:chExt cx="1883" cy="780"/>
            </a:xfrm>
          </p:grpSpPr>
          <p:sp>
            <p:nvSpPr>
              <p:cNvPr id="26" name="文本框 132">
                <a:extLst>
                  <a:ext uri="{FF2B5EF4-FFF2-40B4-BE49-F238E27FC236}">
                    <a16:creationId xmlns:a16="http://schemas.microsoft.com/office/drawing/2014/main" id="{5BE13AE4-CA21-42A7-8BFB-B7F5C0EBA46C}"/>
                  </a:ext>
                </a:extLst>
              </p:cNvPr>
              <p:cNvSpPr txBox="1">
                <a:spLocks noChangeArrowheads="1"/>
              </p:cNvSpPr>
              <p:nvPr/>
            </p:nvSpPr>
            <p:spPr bwMode="auto">
              <a:xfrm>
                <a:off x="4905" y="7042"/>
                <a:ext cx="1883"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盗窃</a:t>
                </a:r>
              </a:p>
            </p:txBody>
          </p:sp>
          <p:sp>
            <p:nvSpPr>
              <p:cNvPr id="27" name="椭圆 26">
                <a:extLst>
                  <a:ext uri="{FF2B5EF4-FFF2-40B4-BE49-F238E27FC236}">
                    <a16:creationId xmlns:a16="http://schemas.microsoft.com/office/drawing/2014/main" id="{79416975-2F38-4236-9ACD-B86488BAACC3}"/>
                  </a:ext>
                </a:extLst>
              </p:cNvPr>
              <p:cNvSpPr>
                <a:spLocks noChangeArrowheads="1"/>
              </p:cNvSpPr>
              <p:nvPr/>
            </p:nvSpPr>
            <p:spPr bwMode="auto">
              <a:xfrm>
                <a:off x="5037" y="6900"/>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grpSp>
        <p:grpSp>
          <p:nvGrpSpPr>
            <p:cNvPr id="9" name="组合 8">
              <a:extLst>
                <a:ext uri="{FF2B5EF4-FFF2-40B4-BE49-F238E27FC236}">
                  <a16:creationId xmlns:a16="http://schemas.microsoft.com/office/drawing/2014/main" id="{5868BE7E-EB90-4E2F-80EB-DEE868C7CD6F}"/>
                </a:ext>
              </a:extLst>
            </p:cNvPr>
            <p:cNvGrpSpPr>
              <a:grpSpLocks/>
            </p:cNvGrpSpPr>
            <p:nvPr/>
          </p:nvGrpSpPr>
          <p:grpSpPr bwMode="auto">
            <a:xfrm>
              <a:off x="6915" y="10137"/>
              <a:ext cx="1725" cy="780"/>
              <a:chOff x="6552" y="7368"/>
              <a:chExt cx="1725" cy="780"/>
            </a:xfrm>
          </p:grpSpPr>
          <p:sp>
            <p:nvSpPr>
              <p:cNvPr id="24" name="椭圆 23">
                <a:extLst>
                  <a:ext uri="{FF2B5EF4-FFF2-40B4-BE49-F238E27FC236}">
                    <a16:creationId xmlns:a16="http://schemas.microsoft.com/office/drawing/2014/main" id="{7920FA01-43B5-493B-98F8-3E1B1DFDC4A4}"/>
                  </a:ext>
                </a:extLst>
              </p:cNvPr>
              <p:cNvSpPr>
                <a:spLocks noChangeArrowheads="1"/>
              </p:cNvSpPr>
              <p:nvPr/>
            </p:nvSpPr>
            <p:spPr bwMode="auto">
              <a:xfrm>
                <a:off x="6657" y="7368"/>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5" name="文本框 136">
                <a:extLst>
                  <a:ext uri="{FF2B5EF4-FFF2-40B4-BE49-F238E27FC236}">
                    <a16:creationId xmlns:a16="http://schemas.microsoft.com/office/drawing/2014/main" id="{6CDFB68A-F1E6-4DF2-A6AF-30D36FD51578}"/>
                  </a:ext>
                </a:extLst>
              </p:cNvPr>
              <p:cNvSpPr txBox="1">
                <a:spLocks noChangeArrowheads="1"/>
              </p:cNvSpPr>
              <p:nvPr/>
            </p:nvSpPr>
            <p:spPr bwMode="auto">
              <a:xfrm>
                <a:off x="6552" y="7500"/>
                <a:ext cx="1725"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地震</a:t>
                </a:r>
              </a:p>
            </p:txBody>
          </p:sp>
        </p:grpSp>
        <p:grpSp>
          <p:nvGrpSpPr>
            <p:cNvPr id="10" name="组合 9">
              <a:extLst>
                <a:ext uri="{FF2B5EF4-FFF2-40B4-BE49-F238E27FC236}">
                  <a16:creationId xmlns:a16="http://schemas.microsoft.com/office/drawing/2014/main" id="{D6B80912-0441-4B4C-944B-656BD71FDF6D}"/>
                </a:ext>
              </a:extLst>
            </p:cNvPr>
            <p:cNvGrpSpPr>
              <a:grpSpLocks/>
            </p:cNvGrpSpPr>
            <p:nvPr/>
          </p:nvGrpSpPr>
          <p:grpSpPr bwMode="auto">
            <a:xfrm>
              <a:off x="5114" y="11541"/>
              <a:ext cx="2086" cy="780"/>
              <a:chOff x="5111" y="7836"/>
              <a:chExt cx="2086" cy="780"/>
            </a:xfrm>
          </p:grpSpPr>
          <p:sp>
            <p:nvSpPr>
              <p:cNvPr id="22" name="椭圆 21">
                <a:extLst>
                  <a:ext uri="{FF2B5EF4-FFF2-40B4-BE49-F238E27FC236}">
                    <a16:creationId xmlns:a16="http://schemas.microsoft.com/office/drawing/2014/main" id="{5DCABFF0-1F79-462F-B19D-300F9C737472}"/>
                  </a:ext>
                </a:extLst>
              </p:cNvPr>
              <p:cNvSpPr>
                <a:spLocks noChangeArrowheads="1"/>
              </p:cNvSpPr>
              <p:nvPr/>
            </p:nvSpPr>
            <p:spPr bwMode="auto">
              <a:xfrm>
                <a:off x="5217" y="7836"/>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3" name="文本框 139">
                <a:extLst>
                  <a:ext uri="{FF2B5EF4-FFF2-40B4-BE49-F238E27FC236}">
                    <a16:creationId xmlns:a16="http://schemas.microsoft.com/office/drawing/2014/main" id="{4933980F-BCF0-4B71-8C27-BB027856F4CB}"/>
                  </a:ext>
                </a:extLst>
              </p:cNvPr>
              <p:cNvSpPr txBox="1">
                <a:spLocks noChangeArrowheads="1"/>
              </p:cNvSpPr>
              <p:nvPr/>
            </p:nvSpPr>
            <p:spPr bwMode="auto">
              <a:xfrm>
                <a:off x="5111" y="7984"/>
                <a:ext cx="2086"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警报</a:t>
                </a:r>
              </a:p>
            </p:txBody>
          </p:sp>
        </p:grpSp>
        <p:grpSp>
          <p:nvGrpSpPr>
            <p:cNvPr id="11" name="组合 10">
              <a:extLst>
                <a:ext uri="{FF2B5EF4-FFF2-40B4-BE49-F238E27FC236}">
                  <a16:creationId xmlns:a16="http://schemas.microsoft.com/office/drawing/2014/main" id="{1959E83A-FB70-42A4-965A-D6349D28D146}"/>
                </a:ext>
              </a:extLst>
            </p:cNvPr>
            <p:cNvGrpSpPr>
              <a:grpSpLocks/>
            </p:cNvGrpSpPr>
            <p:nvPr/>
          </p:nvGrpSpPr>
          <p:grpSpPr bwMode="auto">
            <a:xfrm>
              <a:off x="3174" y="13329"/>
              <a:ext cx="2934" cy="848"/>
              <a:chOff x="3039" y="9552"/>
              <a:chExt cx="2934" cy="848"/>
            </a:xfrm>
          </p:grpSpPr>
          <p:sp>
            <p:nvSpPr>
              <p:cNvPr id="20" name="椭圆 19">
                <a:extLst>
                  <a:ext uri="{FF2B5EF4-FFF2-40B4-BE49-F238E27FC236}">
                    <a16:creationId xmlns:a16="http://schemas.microsoft.com/office/drawing/2014/main" id="{9B457365-CC60-4FF8-A716-6CDE3309645A}"/>
                  </a:ext>
                </a:extLst>
              </p:cNvPr>
              <p:cNvSpPr>
                <a:spLocks noChangeArrowheads="1"/>
              </p:cNvSpPr>
              <p:nvPr/>
            </p:nvSpPr>
            <p:spPr bwMode="auto">
              <a:xfrm>
                <a:off x="3057" y="9552"/>
                <a:ext cx="2752"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1" name="文本框 142">
                <a:extLst>
                  <a:ext uri="{FF2B5EF4-FFF2-40B4-BE49-F238E27FC236}">
                    <a16:creationId xmlns:a16="http://schemas.microsoft.com/office/drawing/2014/main" id="{34F42A93-0437-4796-B4F3-6EA4082E6DEA}"/>
                  </a:ext>
                </a:extLst>
              </p:cNvPr>
              <p:cNvSpPr txBox="1">
                <a:spLocks noChangeArrowheads="1"/>
              </p:cNvSpPr>
              <p:nvPr/>
            </p:nvSpPr>
            <p:spPr bwMode="auto">
              <a:xfrm>
                <a:off x="3039" y="9692"/>
                <a:ext cx="2934" cy="708"/>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John</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打电话</a:t>
                </a:r>
              </a:p>
            </p:txBody>
          </p:sp>
        </p:grpSp>
        <p:grpSp>
          <p:nvGrpSpPr>
            <p:cNvPr id="12" name="组合 11">
              <a:extLst>
                <a:ext uri="{FF2B5EF4-FFF2-40B4-BE49-F238E27FC236}">
                  <a16:creationId xmlns:a16="http://schemas.microsoft.com/office/drawing/2014/main" id="{C10B792F-512F-463D-B219-E120FBEFE9FC}"/>
                </a:ext>
              </a:extLst>
            </p:cNvPr>
            <p:cNvGrpSpPr>
              <a:grpSpLocks/>
            </p:cNvGrpSpPr>
            <p:nvPr/>
          </p:nvGrpSpPr>
          <p:grpSpPr bwMode="auto">
            <a:xfrm>
              <a:off x="6348" y="13344"/>
              <a:ext cx="3173" cy="780"/>
              <a:chOff x="6333" y="9396"/>
              <a:chExt cx="3173" cy="780"/>
            </a:xfrm>
          </p:grpSpPr>
          <p:sp>
            <p:nvSpPr>
              <p:cNvPr id="18" name="椭圆 17">
                <a:extLst>
                  <a:ext uri="{FF2B5EF4-FFF2-40B4-BE49-F238E27FC236}">
                    <a16:creationId xmlns:a16="http://schemas.microsoft.com/office/drawing/2014/main" id="{F445691A-AE18-4A9F-9581-F961C966C402}"/>
                  </a:ext>
                </a:extLst>
              </p:cNvPr>
              <p:cNvSpPr>
                <a:spLocks noChangeArrowheads="1"/>
              </p:cNvSpPr>
              <p:nvPr/>
            </p:nvSpPr>
            <p:spPr bwMode="auto">
              <a:xfrm>
                <a:off x="6333" y="9396"/>
                <a:ext cx="3005"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19" name="文本框 145">
                <a:extLst>
                  <a:ext uri="{FF2B5EF4-FFF2-40B4-BE49-F238E27FC236}">
                    <a16:creationId xmlns:a16="http://schemas.microsoft.com/office/drawing/2014/main" id="{6E953497-88C5-40DB-B8B9-5F151C54DB53}"/>
                  </a:ext>
                </a:extLst>
              </p:cNvPr>
              <p:cNvSpPr txBox="1">
                <a:spLocks noChangeArrowheads="1"/>
              </p:cNvSpPr>
              <p:nvPr/>
            </p:nvSpPr>
            <p:spPr bwMode="auto">
              <a:xfrm>
                <a:off x="6333" y="9525"/>
                <a:ext cx="3173" cy="54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Mary</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打电话</a:t>
                </a:r>
              </a:p>
            </p:txBody>
          </p:sp>
        </p:grpSp>
        <p:cxnSp>
          <p:nvCxnSpPr>
            <p:cNvPr id="13" name="直线 146">
              <a:extLst>
                <a:ext uri="{FF2B5EF4-FFF2-40B4-BE49-F238E27FC236}">
                  <a16:creationId xmlns:a16="http://schemas.microsoft.com/office/drawing/2014/main" id="{2289C176-6BC6-4C02-9C46-18969B9CDAB1}"/>
                </a:ext>
              </a:extLst>
            </p:cNvPr>
            <p:cNvCxnSpPr>
              <a:cxnSpLocks noChangeShapeType="1"/>
            </p:cNvCxnSpPr>
            <p:nvPr/>
          </p:nvCxnSpPr>
          <p:spPr bwMode="auto">
            <a:xfrm>
              <a:off x="3961" y="10917"/>
              <a:ext cx="1440" cy="78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直线 147">
              <a:extLst>
                <a:ext uri="{FF2B5EF4-FFF2-40B4-BE49-F238E27FC236}">
                  <a16:creationId xmlns:a16="http://schemas.microsoft.com/office/drawing/2014/main" id="{0AD98EFF-D5EE-463A-85E4-1531E25472C3}"/>
                </a:ext>
              </a:extLst>
            </p:cNvPr>
            <p:cNvCxnSpPr>
              <a:cxnSpLocks noChangeShapeType="1"/>
            </p:cNvCxnSpPr>
            <p:nvPr/>
          </p:nvCxnSpPr>
          <p:spPr bwMode="auto">
            <a:xfrm flipH="1">
              <a:off x="6660" y="10917"/>
              <a:ext cx="1080" cy="78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直线 148">
              <a:extLst>
                <a:ext uri="{FF2B5EF4-FFF2-40B4-BE49-F238E27FC236}">
                  <a16:creationId xmlns:a16="http://schemas.microsoft.com/office/drawing/2014/main" id="{9348D2F0-17CD-4C14-961A-73B35E59FD45}"/>
                </a:ext>
              </a:extLst>
            </p:cNvPr>
            <p:cNvCxnSpPr>
              <a:cxnSpLocks noChangeShapeType="1"/>
              <a:endCxn id="20" idx="0"/>
            </p:cNvCxnSpPr>
            <p:nvPr/>
          </p:nvCxnSpPr>
          <p:spPr bwMode="auto">
            <a:xfrm flipH="1">
              <a:off x="4568" y="12249"/>
              <a:ext cx="1012" cy="108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直线 149">
              <a:extLst>
                <a:ext uri="{FF2B5EF4-FFF2-40B4-BE49-F238E27FC236}">
                  <a16:creationId xmlns:a16="http://schemas.microsoft.com/office/drawing/2014/main" id="{DE63B2BE-5C56-4CF9-8209-AC380A9A7FD9}"/>
                </a:ext>
              </a:extLst>
            </p:cNvPr>
            <p:cNvCxnSpPr>
              <a:cxnSpLocks noChangeShapeType="1"/>
              <a:endCxn id="18" idx="0"/>
            </p:cNvCxnSpPr>
            <p:nvPr/>
          </p:nvCxnSpPr>
          <p:spPr bwMode="auto">
            <a:xfrm>
              <a:off x="6492" y="12249"/>
              <a:ext cx="1358" cy="109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1112108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173083" y="1531713"/>
            <a:ext cx="11869391"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推理的概念</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buFont typeface="Wingdings" panose="05000000000000000000" pitchFamily="2" charset="2"/>
              <a:buChar char="u"/>
            </a:pPr>
            <a:r>
              <a:rPr lang="zh-CN" altLang="en-US" b="1" kern="100" dirty="0">
                <a:solidFill>
                  <a:srgbClr val="C00000"/>
                </a:solidFill>
                <a:effectLst/>
                <a:latin typeface="微软雅黑" panose="020B0503020204020204" pitchFamily="34" charset="-122"/>
                <a:ea typeface="微软雅黑" panose="020B0503020204020204" pitchFamily="34" charset="-122"/>
              </a:rPr>
              <a:t>原因交互推理：</a:t>
            </a:r>
            <a:r>
              <a:rPr lang="zh-CN" altLang="en-US" b="1" kern="100" dirty="0">
                <a:effectLst/>
                <a:latin typeface="微软雅黑" panose="020B0503020204020204" pitchFamily="34" charset="-122"/>
                <a:ea typeface="微软雅黑" panose="020B0503020204020204" pitchFamily="34" charset="-122"/>
              </a:rPr>
              <a:t>在一个共同效果的原因之间的推理，或者根据</a:t>
            </a:r>
            <a:endParaRPr lang="en-US" altLang="zh-CN" b="1" kern="100" dirty="0">
              <a:effectLst/>
              <a:latin typeface="微软雅黑" panose="020B0503020204020204" pitchFamily="34" charset="-122"/>
              <a:ea typeface="微软雅黑" panose="020B0503020204020204" pitchFamily="34" charset="-122"/>
            </a:endParaRPr>
          </a:p>
          <a:p>
            <a:pPr marL="0" lvl="1" indent="0">
              <a:lnSpc>
                <a:spcPct val="130000"/>
              </a:lnSpc>
              <a:buNone/>
            </a:pPr>
            <a:r>
              <a:rPr lang="zh-CN" altLang="en-US" b="1" kern="100" dirty="0">
                <a:effectLst/>
                <a:latin typeface="微软雅黑" panose="020B0503020204020204" pitchFamily="34" charset="-122"/>
                <a:ea typeface="微软雅黑" panose="020B0503020204020204" pitchFamily="34" charset="-122"/>
              </a:rPr>
              <a:t>一些原因推断其他原因发生的概率</a:t>
            </a:r>
            <a:endParaRPr lang="en-US" altLang="zh-CN" b="1" kern="100" dirty="0">
              <a:effectLst/>
              <a:latin typeface="微软雅黑" panose="020B0503020204020204" pitchFamily="34" charset="-122"/>
              <a:ea typeface="微软雅黑" panose="020B0503020204020204" pitchFamily="34" charset="-122"/>
            </a:endParaRPr>
          </a:p>
          <a:p>
            <a:pPr marL="0" lvl="1" indent="0">
              <a:lnSpc>
                <a:spcPct val="120000"/>
              </a:lnSpc>
              <a:buNone/>
            </a:pP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给定“警报”，我们有</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盗窃</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警报</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)=0.376,</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但如果我们增加一个证据即地震确已发生，则</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盗窃</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警报∧地震</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降低到</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0.003</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。虽然盗窃和地震是相互独立的，但一个的出现使得另一个的可能性变小了，这种推理的模式被称为解释式的。</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buFont typeface="Wingdings" panose="05000000000000000000" pitchFamily="2" charset="2"/>
              <a:buChar char="u"/>
            </a:pPr>
            <a:r>
              <a:rPr lang="zh-CN" altLang="en-US" b="1" kern="100" dirty="0">
                <a:solidFill>
                  <a:srgbClr val="C00000"/>
                </a:solidFill>
                <a:latin typeface="微软雅黑" panose="020B0503020204020204" pitchFamily="34" charset="-122"/>
                <a:ea typeface="微软雅黑" panose="020B0503020204020204" pitchFamily="34" charset="-122"/>
              </a:rPr>
              <a:t>混合推理：</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包含了上面的两种或全部形式的推理模式</a:t>
            </a:r>
          </a:p>
          <a:p>
            <a:pPr marL="0" lvl="1" indent="0">
              <a:lnSpc>
                <a:spcPct val="120000"/>
              </a:lnSpc>
              <a:buNone/>
            </a:pP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设约翰打电话为真且地震为假，可以得出：</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警报｜约翰打电话∧地震未发生</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)=0.013</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这是</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诊断和因果推理</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的同时使用，还可以得出：</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盗窃｜约翰打电话∧地震发生</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)=0.017</a:t>
            </a:r>
          </a:p>
          <a:p>
            <a:pPr marL="0" lvl="1" indent="0">
              <a:lnSpc>
                <a:spcPct val="120000"/>
              </a:lnSpc>
              <a:buNone/>
            </a:pP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这是</a:t>
            </a:r>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原因交互推理和诊断推理</a:t>
            </a:r>
            <a:r>
              <a:rPr lang="zh-CN" altLang="en-US"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的混合使用。</a:t>
            </a:r>
          </a:p>
          <a:p>
            <a:pPr marL="0" lvl="1" indent="0">
              <a:lnSpc>
                <a:spcPct val="150000"/>
              </a:lnSpc>
              <a:buNone/>
            </a:pP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a:extLst>
              <a:ext uri="{FF2B5EF4-FFF2-40B4-BE49-F238E27FC236}">
                <a16:creationId xmlns:a16="http://schemas.microsoft.com/office/drawing/2014/main" id="{FEACA956-851D-4144-A158-497F8ADF85BD}"/>
              </a:ext>
            </a:extLst>
          </p:cNvPr>
          <p:cNvGrpSpPr>
            <a:grpSpLocks/>
          </p:cNvGrpSpPr>
          <p:nvPr/>
        </p:nvGrpSpPr>
        <p:grpSpPr bwMode="auto">
          <a:xfrm>
            <a:off x="8881863" y="175369"/>
            <a:ext cx="3326697" cy="2897630"/>
            <a:chOff x="2928" y="10137"/>
            <a:chExt cx="6593" cy="4040"/>
          </a:xfrm>
        </p:grpSpPr>
        <p:grpSp>
          <p:nvGrpSpPr>
            <p:cNvPr id="11" name="组合 10">
              <a:extLst>
                <a:ext uri="{FF2B5EF4-FFF2-40B4-BE49-F238E27FC236}">
                  <a16:creationId xmlns:a16="http://schemas.microsoft.com/office/drawing/2014/main" id="{7247ED6B-7E4C-4965-8297-ABD0C3E80027}"/>
                </a:ext>
              </a:extLst>
            </p:cNvPr>
            <p:cNvGrpSpPr>
              <a:grpSpLocks/>
            </p:cNvGrpSpPr>
            <p:nvPr/>
          </p:nvGrpSpPr>
          <p:grpSpPr bwMode="auto">
            <a:xfrm>
              <a:off x="2928" y="10137"/>
              <a:ext cx="1883" cy="780"/>
              <a:chOff x="4905" y="6900"/>
              <a:chExt cx="1883" cy="780"/>
            </a:xfrm>
          </p:grpSpPr>
          <p:sp>
            <p:nvSpPr>
              <p:cNvPr id="29" name="文本框 132">
                <a:extLst>
                  <a:ext uri="{FF2B5EF4-FFF2-40B4-BE49-F238E27FC236}">
                    <a16:creationId xmlns:a16="http://schemas.microsoft.com/office/drawing/2014/main" id="{F8D70673-1155-4348-A160-6190ADAC5AAA}"/>
                  </a:ext>
                </a:extLst>
              </p:cNvPr>
              <p:cNvSpPr txBox="1">
                <a:spLocks noChangeArrowheads="1"/>
              </p:cNvSpPr>
              <p:nvPr/>
            </p:nvSpPr>
            <p:spPr bwMode="auto">
              <a:xfrm>
                <a:off x="4905" y="7042"/>
                <a:ext cx="1883"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盗窃</a:t>
                </a:r>
              </a:p>
            </p:txBody>
          </p:sp>
          <p:sp>
            <p:nvSpPr>
              <p:cNvPr id="30" name="椭圆 29">
                <a:extLst>
                  <a:ext uri="{FF2B5EF4-FFF2-40B4-BE49-F238E27FC236}">
                    <a16:creationId xmlns:a16="http://schemas.microsoft.com/office/drawing/2014/main" id="{4B08FECC-D01B-42F9-891F-751A00F2B0A3}"/>
                  </a:ext>
                </a:extLst>
              </p:cNvPr>
              <p:cNvSpPr>
                <a:spLocks noChangeArrowheads="1"/>
              </p:cNvSpPr>
              <p:nvPr/>
            </p:nvSpPr>
            <p:spPr bwMode="auto">
              <a:xfrm>
                <a:off x="5037" y="6900"/>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grpSp>
        <p:grpSp>
          <p:nvGrpSpPr>
            <p:cNvPr id="12" name="组合 11">
              <a:extLst>
                <a:ext uri="{FF2B5EF4-FFF2-40B4-BE49-F238E27FC236}">
                  <a16:creationId xmlns:a16="http://schemas.microsoft.com/office/drawing/2014/main" id="{FD72A7B4-9869-4CCF-8BA1-3128D823B177}"/>
                </a:ext>
              </a:extLst>
            </p:cNvPr>
            <p:cNvGrpSpPr>
              <a:grpSpLocks/>
            </p:cNvGrpSpPr>
            <p:nvPr/>
          </p:nvGrpSpPr>
          <p:grpSpPr bwMode="auto">
            <a:xfrm>
              <a:off x="6915" y="10137"/>
              <a:ext cx="1725" cy="780"/>
              <a:chOff x="6552" y="7368"/>
              <a:chExt cx="1725" cy="780"/>
            </a:xfrm>
          </p:grpSpPr>
          <p:sp>
            <p:nvSpPr>
              <p:cNvPr id="27" name="椭圆 26">
                <a:extLst>
                  <a:ext uri="{FF2B5EF4-FFF2-40B4-BE49-F238E27FC236}">
                    <a16:creationId xmlns:a16="http://schemas.microsoft.com/office/drawing/2014/main" id="{10779FC1-FDA5-465D-A02D-C8F14925E64F}"/>
                  </a:ext>
                </a:extLst>
              </p:cNvPr>
              <p:cNvSpPr>
                <a:spLocks noChangeArrowheads="1"/>
              </p:cNvSpPr>
              <p:nvPr/>
            </p:nvSpPr>
            <p:spPr bwMode="auto">
              <a:xfrm>
                <a:off x="6657" y="7368"/>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8" name="文本框 136">
                <a:extLst>
                  <a:ext uri="{FF2B5EF4-FFF2-40B4-BE49-F238E27FC236}">
                    <a16:creationId xmlns:a16="http://schemas.microsoft.com/office/drawing/2014/main" id="{EC2B3924-2D9E-40FF-8E00-C9BAE56B29D7}"/>
                  </a:ext>
                </a:extLst>
              </p:cNvPr>
              <p:cNvSpPr txBox="1">
                <a:spLocks noChangeArrowheads="1"/>
              </p:cNvSpPr>
              <p:nvPr/>
            </p:nvSpPr>
            <p:spPr bwMode="auto">
              <a:xfrm>
                <a:off x="6552" y="7500"/>
                <a:ext cx="1725"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地震</a:t>
                </a:r>
              </a:p>
            </p:txBody>
          </p:sp>
        </p:grpSp>
        <p:grpSp>
          <p:nvGrpSpPr>
            <p:cNvPr id="13" name="组合 12">
              <a:extLst>
                <a:ext uri="{FF2B5EF4-FFF2-40B4-BE49-F238E27FC236}">
                  <a16:creationId xmlns:a16="http://schemas.microsoft.com/office/drawing/2014/main" id="{81F14EB7-5140-42A7-90C1-661D46048C16}"/>
                </a:ext>
              </a:extLst>
            </p:cNvPr>
            <p:cNvGrpSpPr>
              <a:grpSpLocks/>
            </p:cNvGrpSpPr>
            <p:nvPr/>
          </p:nvGrpSpPr>
          <p:grpSpPr bwMode="auto">
            <a:xfrm>
              <a:off x="5114" y="11541"/>
              <a:ext cx="2086" cy="780"/>
              <a:chOff x="5111" y="7836"/>
              <a:chExt cx="2086" cy="780"/>
            </a:xfrm>
          </p:grpSpPr>
          <p:sp>
            <p:nvSpPr>
              <p:cNvPr id="25" name="椭圆 24">
                <a:extLst>
                  <a:ext uri="{FF2B5EF4-FFF2-40B4-BE49-F238E27FC236}">
                    <a16:creationId xmlns:a16="http://schemas.microsoft.com/office/drawing/2014/main" id="{D400E877-EA90-448A-9DF0-CDDC7B9143BC}"/>
                  </a:ext>
                </a:extLst>
              </p:cNvPr>
              <p:cNvSpPr>
                <a:spLocks noChangeArrowheads="1"/>
              </p:cNvSpPr>
              <p:nvPr/>
            </p:nvSpPr>
            <p:spPr bwMode="auto">
              <a:xfrm>
                <a:off x="5217" y="7836"/>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6" name="文本框 139">
                <a:extLst>
                  <a:ext uri="{FF2B5EF4-FFF2-40B4-BE49-F238E27FC236}">
                    <a16:creationId xmlns:a16="http://schemas.microsoft.com/office/drawing/2014/main" id="{EB4C922D-2AA7-4176-8D79-6904B37C702F}"/>
                  </a:ext>
                </a:extLst>
              </p:cNvPr>
              <p:cNvSpPr txBox="1">
                <a:spLocks noChangeArrowheads="1"/>
              </p:cNvSpPr>
              <p:nvPr/>
            </p:nvSpPr>
            <p:spPr bwMode="auto">
              <a:xfrm>
                <a:off x="5111" y="7984"/>
                <a:ext cx="2086"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警报</a:t>
                </a:r>
              </a:p>
            </p:txBody>
          </p:sp>
        </p:grpSp>
        <p:grpSp>
          <p:nvGrpSpPr>
            <p:cNvPr id="15" name="组合 14">
              <a:extLst>
                <a:ext uri="{FF2B5EF4-FFF2-40B4-BE49-F238E27FC236}">
                  <a16:creationId xmlns:a16="http://schemas.microsoft.com/office/drawing/2014/main" id="{CF78B8E8-0BA2-424A-B90A-EAEEA9D68F2D}"/>
                </a:ext>
              </a:extLst>
            </p:cNvPr>
            <p:cNvGrpSpPr>
              <a:grpSpLocks/>
            </p:cNvGrpSpPr>
            <p:nvPr/>
          </p:nvGrpSpPr>
          <p:grpSpPr bwMode="auto">
            <a:xfrm>
              <a:off x="3174" y="13329"/>
              <a:ext cx="2934" cy="848"/>
              <a:chOff x="3039" y="9552"/>
              <a:chExt cx="2934" cy="848"/>
            </a:xfrm>
          </p:grpSpPr>
          <p:sp>
            <p:nvSpPr>
              <p:cNvPr id="23" name="椭圆 22">
                <a:extLst>
                  <a:ext uri="{FF2B5EF4-FFF2-40B4-BE49-F238E27FC236}">
                    <a16:creationId xmlns:a16="http://schemas.microsoft.com/office/drawing/2014/main" id="{1EFBE0AF-75B1-4E84-A2D9-545323A53D95}"/>
                  </a:ext>
                </a:extLst>
              </p:cNvPr>
              <p:cNvSpPr>
                <a:spLocks noChangeArrowheads="1"/>
              </p:cNvSpPr>
              <p:nvPr/>
            </p:nvSpPr>
            <p:spPr bwMode="auto">
              <a:xfrm>
                <a:off x="3057" y="9552"/>
                <a:ext cx="2752"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4" name="文本框 142">
                <a:extLst>
                  <a:ext uri="{FF2B5EF4-FFF2-40B4-BE49-F238E27FC236}">
                    <a16:creationId xmlns:a16="http://schemas.microsoft.com/office/drawing/2014/main" id="{19B2F8CA-6DEB-4EDB-8223-69C9A4E9913C}"/>
                  </a:ext>
                </a:extLst>
              </p:cNvPr>
              <p:cNvSpPr txBox="1">
                <a:spLocks noChangeArrowheads="1"/>
              </p:cNvSpPr>
              <p:nvPr/>
            </p:nvSpPr>
            <p:spPr bwMode="auto">
              <a:xfrm>
                <a:off x="3039" y="9692"/>
                <a:ext cx="2934" cy="708"/>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John</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打电话</a:t>
                </a:r>
              </a:p>
            </p:txBody>
          </p:sp>
        </p:grpSp>
        <p:grpSp>
          <p:nvGrpSpPr>
            <p:cNvPr id="16" name="组合 15">
              <a:extLst>
                <a:ext uri="{FF2B5EF4-FFF2-40B4-BE49-F238E27FC236}">
                  <a16:creationId xmlns:a16="http://schemas.microsoft.com/office/drawing/2014/main" id="{BA474898-2826-4EF8-9358-E151689319F9}"/>
                </a:ext>
              </a:extLst>
            </p:cNvPr>
            <p:cNvGrpSpPr>
              <a:grpSpLocks/>
            </p:cNvGrpSpPr>
            <p:nvPr/>
          </p:nvGrpSpPr>
          <p:grpSpPr bwMode="auto">
            <a:xfrm>
              <a:off x="6348" y="13344"/>
              <a:ext cx="3173" cy="780"/>
              <a:chOff x="6333" y="9396"/>
              <a:chExt cx="3173" cy="780"/>
            </a:xfrm>
          </p:grpSpPr>
          <p:sp>
            <p:nvSpPr>
              <p:cNvPr id="21" name="椭圆 20">
                <a:extLst>
                  <a:ext uri="{FF2B5EF4-FFF2-40B4-BE49-F238E27FC236}">
                    <a16:creationId xmlns:a16="http://schemas.microsoft.com/office/drawing/2014/main" id="{34924EFF-1392-4DC0-86E8-9CCB0652B147}"/>
                  </a:ext>
                </a:extLst>
              </p:cNvPr>
              <p:cNvSpPr>
                <a:spLocks noChangeArrowheads="1"/>
              </p:cNvSpPr>
              <p:nvPr/>
            </p:nvSpPr>
            <p:spPr bwMode="auto">
              <a:xfrm>
                <a:off x="6333" y="9396"/>
                <a:ext cx="3005"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2" name="文本框 145">
                <a:extLst>
                  <a:ext uri="{FF2B5EF4-FFF2-40B4-BE49-F238E27FC236}">
                    <a16:creationId xmlns:a16="http://schemas.microsoft.com/office/drawing/2014/main" id="{B68CD2C7-3487-4625-8040-F669DB61AA68}"/>
                  </a:ext>
                </a:extLst>
              </p:cNvPr>
              <p:cNvSpPr txBox="1">
                <a:spLocks noChangeArrowheads="1"/>
              </p:cNvSpPr>
              <p:nvPr/>
            </p:nvSpPr>
            <p:spPr bwMode="auto">
              <a:xfrm>
                <a:off x="6333" y="9525"/>
                <a:ext cx="3173" cy="54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Mary</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打电话</a:t>
                </a:r>
              </a:p>
            </p:txBody>
          </p:sp>
        </p:grpSp>
        <p:cxnSp>
          <p:nvCxnSpPr>
            <p:cNvPr id="17" name="直线 146">
              <a:extLst>
                <a:ext uri="{FF2B5EF4-FFF2-40B4-BE49-F238E27FC236}">
                  <a16:creationId xmlns:a16="http://schemas.microsoft.com/office/drawing/2014/main" id="{41D62413-6CB6-473E-88AD-33639EFBFC5B}"/>
                </a:ext>
              </a:extLst>
            </p:cNvPr>
            <p:cNvCxnSpPr>
              <a:cxnSpLocks noChangeShapeType="1"/>
            </p:cNvCxnSpPr>
            <p:nvPr/>
          </p:nvCxnSpPr>
          <p:spPr bwMode="auto">
            <a:xfrm>
              <a:off x="3961" y="10917"/>
              <a:ext cx="1440" cy="78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直线 147">
              <a:extLst>
                <a:ext uri="{FF2B5EF4-FFF2-40B4-BE49-F238E27FC236}">
                  <a16:creationId xmlns:a16="http://schemas.microsoft.com/office/drawing/2014/main" id="{254EA23B-47E8-4CE0-83FD-57C4B6C25DCD}"/>
                </a:ext>
              </a:extLst>
            </p:cNvPr>
            <p:cNvCxnSpPr>
              <a:cxnSpLocks noChangeShapeType="1"/>
            </p:cNvCxnSpPr>
            <p:nvPr/>
          </p:nvCxnSpPr>
          <p:spPr bwMode="auto">
            <a:xfrm flipH="1">
              <a:off x="6660" y="10917"/>
              <a:ext cx="1080" cy="78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直线 148">
              <a:extLst>
                <a:ext uri="{FF2B5EF4-FFF2-40B4-BE49-F238E27FC236}">
                  <a16:creationId xmlns:a16="http://schemas.microsoft.com/office/drawing/2014/main" id="{2175D92F-AA6E-47FC-9659-EA718AF3E29D}"/>
                </a:ext>
              </a:extLst>
            </p:cNvPr>
            <p:cNvCxnSpPr>
              <a:cxnSpLocks noChangeShapeType="1"/>
              <a:endCxn id="23" idx="0"/>
            </p:cNvCxnSpPr>
            <p:nvPr/>
          </p:nvCxnSpPr>
          <p:spPr bwMode="auto">
            <a:xfrm flipH="1">
              <a:off x="4568" y="12249"/>
              <a:ext cx="1012" cy="108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 name="直线 149">
              <a:extLst>
                <a:ext uri="{FF2B5EF4-FFF2-40B4-BE49-F238E27FC236}">
                  <a16:creationId xmlns:a16="http://schemas.microsoft.com/office/drawing/2014/main" id="{12444F57-C78C-433D-BD93-8197A76034DB}"/>
                </a:ext>
              </a:extLst>
            </p:cNvPr>
            <p:cNvCxnSpPr>
              <a:cxnSpLocks noChangeShapeType="1"/>
              <a:endCxn id="21" idx="0"/>
            </p:cNvCxnSpPr>
            <p:nvPr/>
          </p:nvCxnSpPr>
          <p:spPr bwMode="auto">
            <a:xfrm>
              <a:off x="6492" y="12249"/>
              <a:ext cx="1358" cy="109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Tree>
    <p:extLst>
      <p:ext uri="{BB962C8B-B14F-4D97-AF65-F5344CB8AC3E}">
        <p14:creationId xmlns:p14="http://schemas.microsoft.com/office/powerpoint/2010/main" val="170931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173083" y="1531713"/>
            <a:ext cx="1201891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3.1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推理的概念</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id="{93B4E451-CCDF-4E1F-A1E3-51FBCD8398BB}"/>
              </a:ext>
            </a:extLst>
          </p:cNvPr>
          <p:cNvGrpSpPr>
            <a:grpSpLocks/>
          </p:cNvGrpSpPr>
          <p:nvPr/>
        </p:nvGrpSpPr>
        <p:grpSpPr bwMode="auto">
          <a:xfrm>
            <a:off x="4623065" y="1836557"/>
            <a:ext cx="7219503" cy="4600300"/>
            <a:chOff x="2485" y="2337"/>
            <a:chExt cx="7065" cy="4264"/>
          </a:xfrm>
        </p:grpSpPr>
        <p:grpSp>
          <p:nvGrpSpPr>
            <p:cNvPr id="7" name="组合 6">
              <a:extLst>
                <a:ext uri="{FF2B5EF4-FFF2-40B4-BE49-F238E27FC236}">
                  <a16:creationId xmlns:a16="http://schemas.microsoft.com/office/drawing/2014/main" id="{4F71915B-5FF7-453D-A479-A044DDC601C0}"/>
                </a:ext>
              </a:extLst>
            </p:cNvPr>
            <p:cNvGrpSpPr>
              <a:grpSpLocks/>
            </p:cNvGrpSpPr>
            <p:nvPr/>
          </p:nvGrpSpPr>
          <p:grpSpPr bwMode="auto">
            <a:xfrm>
              <a:off x="2485" y="2337"/>
              <a:ext cx="6652" cy="3599"/>
              <a:chOff x="1034" y="1"/>
              <a:chExt cx="19955" cy="20051"/>
            </a:xfrm>
          </p:grpSpPr>
          <p:grpSp>
            <p:nvGrpSpPr>
              <p:cNvPr id="10" name="组合 9">
                <a:extLst>
                  <a:ext uri="{FF2B5EF4-FFF2-40B4-BE49-F238E27FC236}">
                    <a16:creationId xmlns:a16="http://schemas.microsoft.com/office/drawing/2014/main" id="{15126EDA-7143-4B92-8EFB-F3E0EA982D82}"/>
                  </a:ext>
                </a:extLst>
              </p:cNvPr>
              <p:cNvGrpSpPr>
                <a:grpSpLocks/>
              </p:cNvGrpSpPr>
              <p:nvPr/>
            </p:nvGrpSpPr>
            <p:grpSpPr bwMode="auto">
              <a:xfrm>
                <a:off x="1034" y="1"/>
                <a:ext cx="18903" cy="15649"/>
                <a:chOff x="1034" y="1"/>
                <a:chExt cx="18903" cy="19997"/>
              </a:xfrm>
            </p:grpSpPr>
            <p:cxnSp>
              <p:nvCxnSpPr>
                <p:cNvPr id="16" name="直线 560">
                  <a:extLst>
                    <a:ext uri="{FF2B5EF4-FFF2-40B4-BE49-F238E27FC236}">
                      <a16:creationId xmlns:a16="http://schemas.microsoft.com/office/drawing/2014/main" id="{BF9C03BA-D9AF-48A1-A41F-C00A01CCB009}"/>
                    </a:ext>
                  </a:extLst>
                </p:cNvPr>
                <p:cNvCxnSpPr>
                  <a:cxnSpLocks noChangeShapeType="1"/>
                </p:cNvCxnSpPr>
                <p:nvPr/>
              </p:nvCxnSpPr>
              <p:spPr bwMode="auto">
                <a:xfrm>
                  <a:off x="18854" y="4436"/>
                  <a:ext cx="3" cy="3339"/>
                </a:xfrm>
                <a:prstGeom prst="line">
                  <a:avLst/>
                </a:prstGeom>
                <a:noFill/>
                <a:ln w="1905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17" name="组合 16">
                  <a:extLst>
                    <a:ext uri="{FF2B5EF4-FFF2-40B4-BE49-F238E27FC236}">
                      <a16:creationId xmlns:a16="http://schemas.microsoft.com/office/drawing/2014/main" id="{0FD4B0E3-8F85-4ADE-9094-388459CB9C02}"/>
                    </a:ext>
                  </a:extLst>
                </p:cNvPr>
                <p:cNvGrpSpPr>
                  <a:grpSpLocks/>
                </p:cNvGrpSpPr>
                <p:nvPr/>
              </p:nvGrpSpPr>
              <p:grpSpPr bwMode="auto">
                <a:xfrm>
                  <a:off x="1034" y="1"/>
                  <a:ext cx="18903" cy="19997"/>
                  <a:chOff x="1034" y="-3"/>
                  <a:chExt cx="18903" cy="20003"/>
                </a:xfrm>
              </p:grpSpPr>
              <p:cxnSp>
                <p:nvCxnSpPr>
                  <p:cNvPr id="18" name="直线 562">
                    <a:extLst>
                      <a:ext uri="{FF2B5EF4-FFF2-40B4-BE49-F238E27FC236}">
                        <a16:creationId xmlns:a16="http://schemas.microsoft.com/office/drawing/2014/main" id="{78889CCC-D6F1-4750-B78F-C783F80394C5}"/>
                      </a:ext>
                    </a:extLst>
                  </p:cNvPr>
                  <p:cNvCxnSpPr>
                    <a:cxnSpLocks noChangeShapeType="1"/>
                  </p:cNvCxnSpPr>
                  <p:nvPr/>
                </p:nvCxnSpPr>
                <p:spPr bwMode="auto">
                  <a:xfrm>
                    <a:off x="18854" y="12217"/>
                    <a:ext cx="3" cy="3340"/>
                  </a:xfrm>
                  <a:prstGeom prst="line">
                    <a:avLst/>
                  </a:prstGeom>
                  <a:noFill/>
                  <a:ln w="1905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19" name="组合 18">
                    <a:extLst>
                      <a:ext uri="{FF2B5EF4-FFF2-40B4-BE49-F238E27FC236}">
                        <a16:creationId xmlns:a16="http://schemas.microsoft.com/office/drawing/2014/main" id="{8DC20734-92DF-4BED-A58A-9879328DF6F3}"/>
                      </a:ext>
                    </a:extLst>
                  </p:cNvPr>
                  <p:cNvGrpSpPr>
                    <a:grpSpLocks/>
                  </p:cNvGrpSpPr>
                  <p:nvPr/>
                </p:nvGrpSpPr>
                <p:grpSpPr bwMode="auto">
                  <a:xfrm>
                    <a:off x="1034" y="-3"/>
                    <a:ext cx="18903" cy="20003"/>
                    <a:chOff x="63" y="-2"/>
                    <a:chExt cx="18903" cy="20003"/>
                  </a:xfrm>
                </p:grpSpPr>
                <p:cxnSp>
                  <p:nvCxnSpPr>
                    <p:cNvPr id="20" name="直线 564">
                      <a:extLst>
                        <a:ext uri="{FF2B5EF4-FFF2-40B4-BE49-F238E27FC236}">
                          <a16:creationId xmlns:a16="http://schemas.microsoft.com/office/drawing/2014/main" id="{C3627591-232C-4477-9DD2-0EAD92DCD42C}"/>
                        </a:ext>
                      </a:extLst>
                    </p:cNvPr>
                    <p:cNvCxnSpPr>
                      <a:cxnSpLocks noChangeShapeType="1"/>
                    </p:cNvCxnSpPr>
                    <p:nvPr/>
                  </p:nvCxnSpPr>
                  <p:spPr bwMode="auto">
                    <a:xfrm>
                      <a:off x="1143" y="12218"/>
                      <a:ext cx="3" cy="3340"/>
                    </a:xfrm>
                    <a:prstGeom prst="line">
                      <a:avLst/>
                    </a:prstGeom>
                    <a:noFill/>
                    <a:ln w="1905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21" name="组合 20">
                      <a:extLst>
                        <a:ext uri="{FF2B5EF4-FFF2-40B4-BE49-F238E27FC236}">
                          <a16:creationId xmlns:a16="http://schemas.microsoft.com/office/drawing/2014/main" id="{3009F39E-56D7-4FCD-B06B-BB6CB43A87ED}"/>
                        </a:ext>
                      </a:extLst>
                    </p:cNvPr>
                    <p:cNvGrpSpPr>
                      <a:grpSpLocks/>
                    </p:cNvGrpSpPr>
                    <p:nvPr/>
                  </p:nvGrpSpPr>
                  <p:grpSpPr bwMode="auto">
                    <a:xfrm>
                      <a:off x="63" y="-2"/>
                      <a:ext cx="18903" cy="20003"/>
                      <a:chOff x="0" y="0"/>
                      <a:chExt cx="20004" cy="19998"/>
                    </a:xfrm>
                  </p:grpSpPr>
                  <p:grpSp>
                    <p:nvGrpSpPr>
                      <p:cNvPr id="22" name="组合 21">
                        <a:extLst>
                          <a:ext uri="{FF2B5EF4-FFF2-40B4-BE49-F238E27FC236}">
                            <a16:creationId xmlns:a16="http://schemas.microsoft.com/office/drawing/2014/main" id="{18F245BA-F586-43EE-A043-03CDE26E1D59}"/>
                          </a:ext>
                        </a:extLst>
                      </p:cNvPr>
                      <p:cNvGrpSpPr>
                        <a:grpSpLocks/>
                      </p:cNvGrpSpPr>
                      <p:nvPr/>
                    </p:nvGrpSpPr>
                    <p:grpSpPr bwMode="auto">
                      <a:xfrm>
                        <a:off x="0" y="0"/>
                        <a:ext cx="2289" cy="19998"/>
                        <a:chOff x="0" y="0"/>
                        <a:chExt cx="20000" cy="19998"/>
                      </a:xfrm>
                    </p:grpSpPr>
                    <p:sp>
                      <p:nvSpPr>
                        <p:cNvPr id="45" name="椭圆 44">
                          <a:extLst>
                            <a:ext uri="{FF2B5EF4-FFF2-40B4-BE49-F238E27FC236}">
                              <a16:creationId xmlns:a16="http://schemas.microsoft.com/office/drawing/2014/main" id="{DA96C8E1-5053-42B1-912D-8E267567D110}"/>
                            </a:ext>
                          </a:extLst>
                        </p:cNvPr>
                        <p:cNvSpPr>
                          <a:spLocks noChangeArrowheads="1"/>
                        </p:cNvSpPr>
                        <p:nvPr/>
                      </p:nvSpPr>
                      <p:spPr bwMode="auto">
                        <a:xfrm>
                          <a:off x="0" y="0"/>
                          <a:ext cx="20000" cy="4449"/>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sp>
                      <p:nvSpPr>
                        <p:cNvPr id="46" name="椭圆 45">
                          <a:extLst>
                            <a:ext uri="{FF2B5EF4-FFF2-40B4-BE49-F238E27FC236}">
                              <a16:creationId xmlns:a16="http://schemas.microsoft.com/office/drawing/2014/main" id="{62E34870-6D5E-4034-9FB8-6744EF662816}"/>
                            </a:ext>
                          </a:extLst>
                        </p:cNvPr>
                        <p:cNvSpPr>
                          <a:spLocks noChangeArrowheads="1"/>
                        </p:cNvSpPr>
                        <p:nvPr/>
                      </p:nvSpPr>
                      <p:spPr bwMode="auto">
                        <a:xfrm>
                          <a:off x="0" y="7774"/>
                          <a:ext cx="20000" cy="4451"/>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sp>
                      <p:nvSpPr>
                        <p:cNvPr id="47" name="椭圆 46">
                          <a:extLst>
                            <a:ext uri="{FF2B5EF4-FFF2-40B4-BE49-F238E27FC236}">
                              <a16:creationId xmlns:a16="http://schemas.microsoft.com/office/drawing/2014/main" id="{CFC9D3F2-8AE0-4262-B21D-27BFC8607C4B}"/>
                            </a:ext>
                          </a:extLst>
                        </p:cNvPr>
                        <p:cNvSpPr>
                          <a:spLocks noChangeArrowheads="1"/>
                        </p:cNvSpPr>
                        <p:nvPr/>
                      </p:nvSpPr>
                      <p:spPr bwMode="auto">
                        <a:xfrm>
                          <a:off x="0" y="15548"/>
                          <a:ext cx="20000" cy="445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cxnSp>
                      <p:nvCxnSpPr>
                        <p:cNvPr id="48" name="直线 570">
                          <a:extLst>
                            <a:ext uri="{FF2B5EF4-FFF2-40B4-BE49-F238E27FC236}">
                              <a16:creationId xmlns:a16="http://schemas.microsoft.com/office/drawing/2014/main" id="{922CBD85-7FA1-4D90-BA30-40B7A445FB7C}"/>
                            </a:ext>
                          </a:extLst>
                        </p:cNvPr>
                        <p:cNvCxnSpPr>
                          <a:cxnSpLocks noChangeShapeType="1"/>
                        </p:cNvCxnSpPr>
                        <p:nvPr/>
                      </p:nvCxnSpPr>
                      <p:spPr bwMode="auto">
                        <a:xfrm>
                          <a:off x="9987" y="4435"/>
                          <a:ext cx="26" cy="3339"/>
                        </a:xfrm>
                        <a:prstGeom prst="line">
                          <a:avLst/>
                        </a:prstGeom>
                        <a:noFill/>
                        <a:ln w="1905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9" name="矩形 48">
                          <a:extLst>
                            <a:ext uri="{FF2B5EF4-FFF2-40B4-BE49-F238E27FC236}">
                              <a16:creationId xmlns:a16="http://schemas.microsoft.com/office/drawing/2014/main" id="{3DAE6AF2-7D1D-426E-9E9F-8D86CB4D96AA}"/>
                            </a:ext>
                          </a:extLst>
                        </p:cNvPr>
                        <p:cNvSpPr>
                          <a:spLocks noChangeArrowheads="1"/>
                        </p:cNvSpPr>
                        <p:nvPr/>
                      </p:nvSpPr>
                      <p:spPr bwMode="auto">
                        <a:xfrm>
                          <a:off x="4989" y="1110"/>
                          <a:ext cx="10022" cy="222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en-US" sz="2400" kern="100">
                              <a:effectLst/>
                              <a:latin typeface="Times New Roman" panose="02020603050405020304" pitchFamily="18" charset="0"/>
                              <a:ea typeface="宋体" panose="02010600030101010101" pitchFamily="2" charset="-122"/>
                            </a:rPr>
                            <a:t> Q</a:t>
                          </a:r>
                          <a:endParaRPr lang="zh-CN" sz="2400" kern="100">
                            <a:effectLst/>
                            <a:latin typeface="Times New Roman" panose="02020603050405020304" pitchFamily="18" charset="0"/>
                            <a:ea typeface="宋体" panose="02010600030101010101" pitchFamily="2" charset="-122"/>
                          </a:endParaRPr>
                        </a:p>
                      </p:txBody>
                    </p:sp>
                    <p:sp>
                      <p:nvSpPr>
                        <p:cNvPr id="50" name="矩形 49">
                          <a:extLst>
                            <a:ext uri="{FF2B5EF4-FFF2-40B4-BE49-F238E27FC236}">
                              <a16:creationId xmlns:a16="http://schemas.microsoft.com/office/drawing/2014/main" id="{79F328D9-DEEA-49BD-8B4D-E839698FDA58}"/>
                            </a:ext>
                          </a:extLst>
                        </p:cNvPr>
                        <p:cNvSpPr>
                          <a:spLocks noChangeArrowheads="1"/>
                        </p:cNvSpPr>
                        <p:nvPr/>
                      </p:nvSpPr>
                      <p:spPr bwMode="auto">
                        <a:xfrm>
                          <a:off x="4989" y="16659"/>
                          <a:ext cx="10022" cy="222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en-US" sz="2400" kern="100">
                              <a:effectLst/>
                              <a:latin typeface="Times New Roman" panose="02020603050405020304" pitchFamily="18" charset="0"/>
                              <a:ea typeface="宋体" panose="02010600030101010101" pitchFamily="2" charset="-122"/>
                            </a:rPr>
                            <a:t> E</a:t>
                          </a:r>
                          <a:endParaRPr lang="zh-CN" sz="2400" kern="100">
                            <a:effectLst/>
                            <a:latin typeface="Times New Roman" panose="02020603050405020304" pitchFamily="18" charset="0"/>
                            <a:ea typeface="宋体" panose="02010600030101010101" pitchFamily="2" charset="-122"/>
                          </a:endParaRPr>
                        </a:p>
                      </p:txBody>
                    </p:sp>
                  </p:grpSp>
                  <p:grpSp>
                    <p:nvGrpSpPr>
                      <p:cNvPr id="23" name="组合 22">
                        <a:extLst>
                          <a:ext uri="{FF2B5EF4-FFF2-40B4-BE49-F238E27FC236}">
                            <a16:creationId xmlns:a16="http://schemas.microsoft.com/office/drawing/2014/main" id="{DE47D35E-6C81-4236-8BF4-D6C49099AF38}"/>
                          </a:ext>
                        </a:extLst>
                      </p:cNvPr>
                      <p:cNvGrpSpPr>
                        <a:grpSpLocks/>
                      </p:cNvGrpSpPr>
                      <p:nvPr/>
                    </p:nvGrpSpPr>
                    <p:grpSpPr bwMode="auto">
                      <a:xfrm>
                        <a:off x="5143" y="0"/>
                        <a:ext cx="2289" cy="19998"/>
                        <a:chOff x="0" y="0"/>
                        <a:chExt cx="20000" cy="19998"/>
                      </a:xfrm>
                    </p:grpSpPr>
                    <p:sp>
                      <p:nvSpPr>
                        <p:cNvPr id="38" name="椭圆 37">
                          <a:extLst>
                            <a:ext uri="{FF2B5EF4-FFF2-40B4-BE49-F238E27FC236}">
                              <a16:creationId xmlns:a16="http://schemas.microsoft.com/office/drawing/2014/main" id="{18E0E72B-1354-4BF6-A290-9CBA28928C56}"/>
                            </a:ext>
                          </a:extLst>
                        </p:cNvPr>
                        <p:cNvSpPr>
                          <a:spLocks noChangeArrowheads="1"/>
                        </p:cNvSpPr>
                        <p:nvPr/>
                      </p:nvSpPr>
                      <p:spPr bwMode="auto">
                        <a:xfrm>
                          <a:off x="0" y="0"/>
                          <a:ext cx="20000" cy="4449"/>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sp>
                      <p:nvSpPr>
                        <p:cNvPr id="39" name="椭圆 38">
                          <a:extLst>
                            <a:ext uri="{FF2B5EF4-FFF2-40B4-BE49-F238E27FC236}">
                              <a16:creationId xmlns:a16="http://schemas.microsoft.com/office/drawing/2014/main" id="{D6943DA5-AF05-44C9-B9A7-E15575E6B89E}"/>
                            </a:ext>
                          </a:extLst>
                        </p:cNvPr>
                        <p:cNvSpPr>
                          <a:spLocks noChangeArrowheads="1"/>
                        </p:cNvSpPr>
                        <p:nvPr/>
                      </p:nvSpPr>
                      <p:spPr bwMode="auto">
                        <a:xfrm>
                          <a:off x="0" y="7774"/>
                          <a:ext cx="20000" cy="445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sp>
                      <p:nvSpPr>
                        <p:cNvPr id="40" name="椭圆 39">
                          <a:extLst>
                            <a:ext uri="{FF2B5EF4-FFF2-40B4-BE49-F238E27FC236}">
                              <a16:creationId xmlns:a16="http://schemas.microsoft.com/office/drawing/2014/main" id="{17FC2FDF-4AFC-4781-A58F-402195D3BA12}"/>
                            </a:ext>
                          </a:extLst>
                        </p:cNvPr>
                        <p:cNvSpPr>
                          <a:spLocks noChangeArrowheads="1"/>
                        </p:cNvSpPr>
                        <p:nvPr/>
                      </p:nvSpPr>
                      <p:spPr bwMode="auto">
                        <a:xfrm>
                          <a:off x="0" y="15549"/>
                          <a:ext cx="20000" cy="4449"/>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cxnSp>
                      <p:nvCxnSpPr>
                        <p:cNvPr id="41" name="直线 577">
                          <a:extLst>
                            <a:ext uri="{FF2B5EF4-FFF2-40B4-BE49-F238E27FC236}">
                              <a16:creationId xmlns:a16="http://schemas.microsoft.com/office/drawing/2014/main" id="{576266E0-558C-44C8-9EF5-79A19FF0816C}"/>
                            </a:ext>
                          </a:extLst>
                        </p:cNvPr>
                        <p:cNvCxnSpPr>
                          <a:cxnSpLocks noChangeShapeType="1"/>
                        </p:cNvCxnSpPr>
                        <p:nvPr/>
                      </p:nvCxnSpPr>
                      <p:spPr bwMode="auto">
                        <a:xfrm>
                          <a:off x="9987" y="4435"/>
                          <a:ext cx="26" cy="3339"/>
                        </a:xfrm>
                        <a:prstGeom prst="line">
                          <a:avLst/>
                        </a:prstGeom>
                        <a:noFill/>
                        <a:ln w="1905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2" name="直线 578">
                          <a:extLst>
                            <a:ext uri="{FF2B5EF4-FFF2-40B4-BE49-F238E27FC236}">
                              <a16:creationId xmlns:a16="http://schemas.microsoft.com/office/drawing/2014/main" id="{7DC6D26B-A8FE-4C8E-BFBB-0408D359ACBB}"/>
                            </a:ext>
                          </a:extLst>
                        </p:cNvPr>
                        <p:cNvCxnSpPr>
                          <a:cxnSpLocks noChangeShapeType="1"/>
                        </p:cNvCxnSpPr>
                        <p:nvPr/>
                      </p:nvCxnSpPr>
                      <p:spPr bwMode="auto">
                        <a:xfrm>
                          <a:off x="9987" y="12217"/>
                          <a:ext cx="26" cy="3339"/>
                        </a:xfrm>
                        <a:prstGeom prst="line">
                          <a:avLst/>
                        </a:prstGeom>
                        <a:noFill/>
                        <a:ln w="1905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 name="矩形 42">
                          <a:extLst>
                            <a:ext uri="{FF2B5EF4-FFF2-40B4-BE49-F238E27FC236}">
                              <a16:creationId xmlns:a16="http://schemas.microsoft.com/office/drawing/2014/main" id="{1DF92C71-38F2-4808-99AD-16D4534710FB}"/>
                            </a:ext>
                          </a:extLst>
                        </p:cNvPr>
                        <p:cNvSpPr>
                          <a:spLocks noChangeArrowheads="1"/>
                        </p:cNvSpPr>
                        <p:nvPr/>
                      </p:nvSpPr>
                      <p:spPr bwMode="auto">
                        <a:xfrm>
                          <a:off x="4989" y="1110"/>
                          <a:ext cx="10022" cy="222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en-US" sz="2400" kern="100">
                              <a:effectLst/>
                              <a:latin typeface="Times New Roman" panose="02020603050405020304" pitchFamily="18" charset="0"/>
                              <a:ea typeface="宋体" panose="02010600030101010101" pitchFamily="2" charset="-122"/>
                            </a:rPr>
                            <a:t> E</a:t>
                          </a:r>
                          <a:endParaRPr lang="zh-CN" sz="2400" kern="100">
                            <a:effectLst/>
                            <a:latin typeface="Times New Roman" panose="02020603050405020304" pitchFamily="18" charset="0"/>
                            <a:ea typeface="宋体" panose="02010600030101010101" pitchFamily="2" charset="-122"/>
                          </a:endParaRPr>
                        </a:p>
                      </p:txBody>
                    </p:sp>
                    <p:sp>
                      <p:nvSpPr>
                        <p:cNvPr id="44" name="矩形 43">
                          <a:extLst>
                            <a:ext uri="{FF2B5EF4-FFF2-40B4-BE49-F238E27FC236}">
                              <a16:creationId xmlns:a16="http://schemas.microsoft.com/office/drawing/2014/main" id="{C360D5AD-8E04-4EFF-A4BB-4D12254D2C67}"/>
                            </a:ext>
                          </a:extLst>
                        </p:cNvPr>
                        <p:cNvSpPr>
                          <a:spLocks noChangeArrowheads="1"/>
                        </p:cNvSpPr>
                        <p:nvPr/>
                      </p:nvSpPr>
                      <p:spPr bwMode="auto">
                        <a:xfrm>
                          <a:off x="4989" y="16659"/>
                          <a:ext cx="10022" cy="222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en-US" sz="2400" kern="100">
                              <a:effectLst/>
                              <a:latin typeface="Times New Roman" panose="02020603050405020304" pitchFamily="18" charset="0"/>
                              <a:ea typeface="宋体" panose="02010600030101010101" pitchFamily="2" charset="-122"/>
                            </a:rPr>
                            <a:t> Q</a:t>
                          </a:r>
                          <a:endParaRPr lang="zh-CN" sz="2400" kern="100">
                            <a:effectLst/>
                            <a:latin typeface="Times New Roman" panose="02020603050405020304" pitchFamily="18" charset="0"/>
                            <a:ea typeface="宋体" panose="02010600030101010101" pitchFamily="2" charset="-122"/>
                          </a:endParaRPr>
                        </a:p>
                      </p:txBody>
                    </p:sp>
                  </p:grpSp>
                  <p:grpSp>
                    <p:nvGrpSpPr>
                      <p:cNvPr id="24" name="组合 23">
                        <a:extLst>
                          <a:ext uri="{FF2B5EF4-FFF2-40B4-BE49-F238E27FC236}">
                            <a16:creationId xmlns:a16="http://schemas.microsoft.com/office/drawing/2014/main" id="{8F4AED8D-588C-479E-9860-A107735674F1}"/>
                          </a:ext>
                        </a:extLst>
                      </p:cNvPr>
                      <p:cNvGrpSpPr>
                        <a:grpSpLocks/>
                      </p:cNvGrpSpPr>
                      <p:nvPr/>
                    </p:nvGrpSpPr>
                    <p:grpSpPr bwMode="auto">
                      <a:xfrm>
                        <a:off x="9143" y="0"/>
                        <a:ext cx="10861" cy="19998"/>
                        <a:chOff x="0" y="-1"/>
                        <a:chExt cx="19998" cy="20003"/>
                      </a:xfrm>
                    </p:grpSpPr>
                    <p:sp>
                      <p:nvSpPr>
                        <p:cNvPr id="25" name="椭圆 24">
                          <a:extLst>
                            <a:ext uri="{FF2B5EF4-FFF2-40B4-BE49-F238E27FC236}">
                              <a16:creationId xmlns:a16="http://schemas.microsoft.com/office/drawing/2014/main" id="{C564EEDC-A7D1-4A53-B8A2-8B2B35C00221}"/>
                            </a:ext>
                          </a:extLst>
                        </p:cNvPr>
                        <p:cNvSpPr>
                          <a:spLocks noChangeArrowheads="1"/>
                        </p:cNvSpPr>
                        <p:nvPr/>
                      </p:nvSpPr>
                      <p:spPr bwMode="auto">
                        <a:xfrm>
                          <a:off x="0" y="3331"/>
                          <a:ext cx="4215" cy="4451"/>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sp>
                      <p:nvSpPr>
                        <p:cNvPr id="26" name="椭圆 25">
                          <a:extLst>
                            <a:ext uri="{FF2B5EF4-FFF2-40B4-BE49-F238E27FC236}">
                              <a16:creationId xmlns:a16="http://schemas.microsoft.com/office/drawing/2014/main" id="{745E7987-5581-4830-A408-C29C6D06A67B}"/>
                            </a:ext>
                          </a:extLst>
                        </p:cNvPr>
                        <p:cNvSpPr>
                          <a:spLocks noChangeArrowheads="1"/>
                        </p:cNvSpPr>
                        <p:nvPr/>
                      </p:nvSpPr>
                      <p:spPr bwMode="auto">
                        <a:xfrm>
                          <a:off x="4209" y="12219"/>
                          <a:ext cx="4215" cy="4451"/>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sp>
                      <p:nvSpPr>
                        <p:cNvPr id="27" name="椭圆 26">
                          <a:extLst>
                            <a:ext uri="{FF2B5EF4-FFF2-40B4-BE49-F238E27FC236}">
                              <a16:creationId xmlns:a16="http://schemas.microsoft.com/office/drawing/2014/main" id="{FBFA86E5-B267-41F9-B50C-949EE580F5F3}"/>
                            </a:ext>
                          </a:extLst>
                        </p:cNvPr>
                        <p:cNvSpPr>
                          <a:spLocks noChangeArrowheads="1"/>
                        </p:cNvSpPr>
                        <p:nvPr/>
                      </p:nvSpPr>
                      <p:spPr bwMode="auto">
                        <a:xfrm>
                          <a:off x="7365" y="3331"/>
                          <a:ext cx="4215" cy="4451"/>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sp>
                      <p:nvSpPr>
                        <p:cNvPr id="28" name="椭圆 27">
                          <a:extLst>
                            <a:ext uri="{FF2B5EF4-FFF2-40B4-BE49-F238E27FC236}">
                              <a16:creationId xmlns:a16="http://schemas.microsoft.com/office/drawing/2014/main" id="{FFD58B58-8280-4EA1-B837-4BD4986CC3ED}"/>
                            </a:ext>
                          </a:extLst>
                        </p:cNvPr>
                        <p:cNvSpPr>
                          <a:spLocks noChangeArrowheads="1"/>
                        </p:cNvSpPr>
                        <p:nvPr/>
                      </p:nvSpPr>
                      <p:spPr bwMode="auto">
                        <a:xfrm>
                          <a:off x="15784" y="15552"/>
                          <a:ext cx="4214" cy="445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sp>
                      <p:nvSpPr>
                        <p:cNvPr id="29" name="椭圆 28">
                          <a:extLst>
                            <a:ext uri="{FF2B5EF4-FFF2-40B4-BE49-F238E27FC236}">
                              <a16:creationId xmlns:a16="http://schemas.microsoft.com/office/drawing/2014/main" id="{422D2989-4BC6-4447-811C-E61EB0F27A85}"/>
                            </a:ext>
                          </a:extLst>
                        </p:cNvPr>
                        <p:cNvSpPr>
                          <a:spLocks noChangeArrowheads="1"/>
                        </p:cNvSpPr>
                        <p:nvPr/>
                      </p:nvSpPr>
                      <p:spPr bwMode="auto">
                        <a:xfrm>
                          <a:off x="15783" y="7775"/>
                          <a:ext cx="4215" cy="4451"/>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sp>
                      <p:nvSpPr>
                        <p:cNvPr id="30" name="椭圆 29">
                          <a:extLst>
                            <a:ext uri="{FF2B5EF4-FFF2-40B4-BE49-F238E27FC236}">
                              <a16:creationId xmlns:a16="http://schemas.microsoft.com/office/drawing/2014/main" id="{3ECA7D2C-26A1-44C9-B88C-7F7101573662}"/>
                            </a:ext>
                          </a:extLst>
                        </p:cNvPr>
                        <p:cNvSpPr>
                          <a:spLocks noChangeArrowheads="1"/>
                        </p:cNvSpPr>
                        <p:nvPr/>
                      </p:nvSpPr>
                      <p:spPr bwMode="auto">
                        <a:xfrm>
                          <a:off x="15783" y="-1"/>
                          <a:ext cx="4215" cy="4450"/>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a:p>
                      </p:txBody>
                    </p:sp>
                    <p:cxnSp>
                      <p:nvCxnSpPr>
                        <p:cNvPr id="31" name="直线 588">
                          <a:extLst>
                            <a:ext uri="{FF2B5EF4-FFF2-40B4-BE49-F238E27FC236}">
                              <a16:creationId xmlns:a16="http://schemas.microsoft.com/office/drawing/2014/main" id="{370B9FEB-E2A4-4D62-B580-F6F3C651C63C}"/>
                            </a:ext>
                          </a:extLst>
                        </p:cNvPr>
                        <p:cNvCxnSpPr>
                          <a:cxnSpLocks noChangeShapeType="1"/>
                        </p:cNvCxnSpPr>
                        <p:nvPr/>
                      </p:nvCxnSpPr>
                      <p:spPr bwMode="auto">
                        <a:xfrm flipH="1">
                          <a:off x="7365" y="7775"/>
                          <a:ext cx="2110" cy="4451"/>
                        </a:xfrm>
                        <a:prstGeom prst="line">
                          <a:avLst/>
                        </a:prstGeom>
                        <a:noFill/>
                        <a:ln w="1905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直线 589">
                          <a:extLst>
                            <a:ext uri="{FF2B5EF4-FFF2-40B4-BE49-F238E27FC236}">
                              <a16:creationId xmlns:a16="http://schemas.microsoft.com/office/drawing/2014/main" id="{324CD203-825D-4D90-BE37-555374A75AE1}"/>
                            </a:ext>
                          </a:extLst>
                        </p:cNvPr>
                        <p:cNvCxnSpPr>
                          <a:cxnSpLocks noChangeShapeType="1"/>
                        </p:cNvCxnSpPr>
                        <p:nvPr/>
                      </p:nvCxnSpPr>
                      <p:spPr bwMode="auto">
                        <a:xfrm>
                          <a:off x="3158" y="7775"/>
                          <a:ext cx="2110" cy="4451"/>
                        </a:xfrm>
                        <a:prstGeom prst="line">
                          <a:avLst/>
                        </a:prstGeom>
                        <a:noFill/>
                        <a:ln w="19050">
                          <a:solidFill>
                            <a:srgbClr val="00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矩形 32">
                          <a:extLst>
                            <a:ext uri="{FF2B5EF4-FFF2-40B4-BE49-F238E27FC236}">
                              <a16:creationId xmlns:a16="http://schemas.microsoft.com/office/drawing/2014/main" id="{504BB49E-25D8-429D-AA5F-E2F37F3FDA94}"/>
                            </a:ext>
                          </a:extLst>
                        </p:cNvPr>
                        <p:cNvSpPr>
                          <a:spLocks noChangeArrowheads="1"/>
                        </p:cNvSpPr>
                        <p:nvPr/>
                      </p:nvSpPr>
                      <p:spPr bwMode="auto">
                        <a:xfrm>
                          <a:off x="1053" y="4435"/>
                          <a:ext cx="2110" cy="222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en-US" sz="2400" kern="100">
                              <a:effectLst/>
                              <a:latin typeface="Times New Roman" panose="02020603050405020304" pitchFamily="18" charset="0"/>
                              <a:ea typeface="宋体" panose="02010600030101010101" pitchFamily="2" charset="-122"/>
                            </a:rPr>
                            <a:t> Q</a:t>
                          </a:r>
                          <a:endParaRPr lang="zh-CN" sz="2400" kern="100">
                            <a:effectLst/>
                            <a:latin typeface="Times New Roman" panose="02020603050405020304" pitchFamily="18" charset="0"/>
                            <a:ea typeface="宋体" panose="02010600030101010101" pitchFamily="2" charset="-122"/>
                          </a:endParaRPr>
                        </a:p>
                      </p:txBody>
                    </p:sp>
                    <p:sp>
                      <p:nvSpPr>
                        <p:cNvPr id="34" name="矩形 33">
                          <a:extLst>
                            <a:ext uri="{FF2B5EF4-FFF2-40B4-BE49-F238E27FC236}">
                              <a16:creationId xmlns:a16="http://schemas.microsoft.com/office/drawing/2014/main" id="{51889F92-6DDD-45FA-93DB-0F25E405699A}"/>
                            </a:ext>
                          </a:extLst>
                        </p:cNvPr>
                        <p:cNvSpPr>
                          <a:spLocks noChangeArrowheads="1"/>
                        </p:cNvSpPr>
                        <p:nvPr/>
                      </p:nvSpPr>
                      <p:spPr bwMode="auto">
                        <a:xfrm>
                          <a:off x="8418" y="4435"/>
                          <a:ext cx="2110" cy="222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en-US" sz="2400" kern="100">
                              <a:effectLst/>
                              <a:latin typeface="Times New Roman" panose="02020603050405020304" pitchFamily="18" charset="0"/>
                              <a:ea typeface="宋体" panose="02010600030101010101" pitchFamily="2" charset="-122"/>
                            </a:rPr>
                            <a:t> E</a:t>
                          </a:r>
                          <a:endParaRPr lang="zh-CN" sz="2400" kern="100">
                            <a:effectLst/>
                            <a:latin typeface="Times New Roman" panose="02020603050405020304" pitchFamily="18" charset="0"/>
                            <a:ea typeface="宋体" panose="02010600030101010101" pitchFamily="2" charset="-122"/>
                          </a:endParaRPr>
                        </a:p>
                      </p:txBody>
                    </p:sp>
                    <p:sp>
                      <p:nvSpPr>
                        <p:cNvPr id="35" name="矩形 34">
                          <a:extLst>
                            <a:ext uri="{FF2B5EF4-FFF2-40B4-BE49-F238E27FC236}">
                              <a16:creationId xmlns:a16="http://schemas.microsoft.com/office/drawing/2014/main" id="{3F5D2B28-AAF5-447C-8949-EFE009F7CD71}"/>
                            </a:ext>
                          </a:extLst>
                        </p:cNvPr>
                        <p:cNvSpPr>
                          <a:spLocks noChangeArrowheads="1"/>
                        </p:cNvSpPr>
                        <p:nvPr/>
                      </p:nvSpPr>
                      <p:spPr bwMode="auto">
                        <a:xfrm>
                          <a:off x="16835" y="1109"/>
                          <a:ext cx="2112" cy="223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en-US" sz="2400" kern="100">
                              <a:effectLst/>
                              <a:latin typeface="Times New Roman" panose="02020603050405020304" pitchFamily="18" charset="0"/>
                              <a:ea typeface="宋体" panose="02010600030101010101" pitchFamily="2" charset="-122"/>
                            </a:rPr>
                            <a:t> E</a:t>
                          </a:r>
                          <a:endParaRPr lang="zh-CN" sz="2400" kern="100">
                            <a:effectLst/>
                            <a:latin typeface="Times New Roman" panose="02020603050405020304" pitchFamily="18" charset="0"/>
                            <a:ea typeface="宋体" panose="02010600030101010101" pitchFamily="2" charset="-122"/>
                          </a:endParaRPr>
                        </a:p>
                      </p:txBody>
                    </p:sp>
                    <p:sp>
                      <p:nvSpPr>
                        <p:cNvPr id="36" name="矩形 35">
                          <a:extLst>
                            <a:ext uri="{FF2B5EF4-FFF2-40B4-BE49-F238E27FC236}">
                              <a16:creationId xmlns:a16="http://schemas.microsoft.com/office/drawing/2014/main" id="{EF2C76B5-87F9-4FB7-8E45-94552A2CD6CA}"/>
                            </a:ext>
                          </a:extLst>
                        </p:cNvPr>
                        <p:cNvSpPr>
                          <a:spLocks noChangeArrowheads="1"/>
                        </p:cNvSpPr>
                        <p:nvPr/>
                      </p:nvSpPr>
                      <p:spPr bwMode="auto">
                        <a:xfrm>
                          <a:off x="16835" y="8879"/>
                          <a:ext cx="2112" cy="2229"/>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en-US" sz="2400" kern="100">
                              <a:effectLst/>
                              <a:latin typeface="Times New Roman" panose="02020603050405020304" pitchFamily="18" charset="0"/>
                              <a:ea typeface="宋体" panose="02010600030101010101" pitchFamily="2" charset="-122"/>
                            </a:rPr>
                            <a:t> Q</a:t>
                          </a:r>
                          <a:endParaRPr lang="zh-CN" sz="2400" kern="100">
                            <a:effectLst/>
                            <a:latin typeface="Times New Roman" panose="02020603050405020304" pitchFamily="18" charset="0"/>
                            <a:ea typeface="宋体" panose="02010600030101010101" pitchFamily="2" charset="-122"/>
                          </a:endParaRPr>
                        </a:p>
                      </p:txBody>
                    </p:sp>
                    <p:sp>
                      <p:nvSpPr>
                        <p:cNvPr id="37" name="矩形 36">
                          <a:extLst>
                            <a:ext uri="{FF2B5EF4-FFF2-40B4-BE49-F238E27FC236}">
                              <a16:creationId xmlns:a16="http://schemas.microsoft.com/office/drawing/2014/main" id="{DADDAF6E-3C85-416F-A39F-691960E841C7}"/>
                            </a:ext>
                          </a:extLst>
                        </p:cNvPr>
                        <p:cNvSpPr>
                          <a:spLocks noChangeArrowheads="1"/>
                        </p:cNvSpPr>
                        <p:nvPr/>
                      </p:nvSpPr>
                      <p:spPr bwMode="auto">
                        <a:xfrm>
                          <a:off x="16835" y="16662"/>
                          <a:ext cx="2112" cy="223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en-US" sz="2400" kern="100">
                              <a:effectLst/>
                              <a:latin typeface="Times New Roman" panose="02020603050405020304" pitchFamily="18" charset="0"/>
                              <a:ea typeface="宋体" panose="02010600030101010101" pitchFamily="2" charset="-122"/>
                            </a:rPr>
                            <a:t> E</a:t>
                          </a:r>
                          <a:endParaRPr lang="zh-CN" sz="2400" kern="100">
                            <a:effectLst/>
                            <a:latin typeface="Times New Roman" panose="02020603050405020304" pitchFamily="18" charset="0"/>
                            <a:ea typeface="宋体" panose="02010600030101010101" pitchFamily="2" charset="-122"/>
                          </a:endParaRPr>
                        </a:p>
                      </p:txBody>
                    </p:sp>
                  </p:grpSp>
                </p:grpSp>
              </p:grpSp>
            </p:grpSp>
          </p:grpSp>
          <p:sp>
            <p:nvSpPr>
              <p:cNvPr id="11" name="矩形 10">
                <a:extLst>
                  <a:ext uri="{FF2B5EF4-FFF2-40B4-BE49-F238E27FC236}">
                    <a16:creationId xmlns:a16="http://schemas.microsoft.com/office/drawing/2014/main" id="{7637A25D-F637-46A7-9C26-A1B1784B3446}"/>
                  </a:ext>
                </a:extLst>
              </p:cNvPr>
              <p:cNvSpPr>
                <a:spLocks noChangeArrowheads="1"/>
              </p:cNvSpPr>
              <p:nvPr/>
            </p:nvSpPr>
            <p:spPr bwMode="auto">
              <a:xfrm>
                <a:off x="1034" y="18252"/>
                <a:ext cx="3215" cy="174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zh-CN" sz="2400" b="1" kern="100" dirty="0">
                    <a:effectLst/>
                    <a:latin typeface="微软雅黑" panose="020B0503020204020204" pitchFamily="34" charset="-122"/>
                    <a:ea typeface="微软雅黑" panose="020B0503020204020204" pitchFamily="34" charset="-122"/>
                  </a:rPr>
                  <a:t>诊断式</a:t>
                </a:r>
              </a:p>
            </p:txBody>
          </p:sp>
          <p:sp>
            <p:nvSpPr>
              <p:cNvPr id="12" name="矩形 11">
                <a:extLst>
                  <a:ext uri="{FF2B5EF4-FFF2-40B4-BE49-F238E27FC236}">
                    <a16:creationId xmlns:a16="http://schemas.microsoft.com/office/drawing/2014/main" id="{A224540F-300E-4192-9986-1CFF9EE0AE90}"/>
                  </a:ext>
                </a:extLst>
              </p:cNvPr>
              <p:cNvSpPr>
                <a:spLocks noChangeArrowheads="1"/>
              </p:cNvSpPr>
              <p:nvPr/>
            </p:nvSpPr>
            <p:spPr bwMode="auto">
              <a:xfrm>
                <a:off x="5707" y="18252"/>
                <a:ext cx="2986" cy="1744"/>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zh-CN" sz="2400" b="1" kern="100" dirty="0">
                    <a:effectLst/>
                    <a:latin typeface="微软雅黑" panose="020B0503020204020204" pitchFamily="34" charset="-122"/>
                    <a:ea typeface="微软雅黑" panose="020B0503020204020204" pitchFamily="34" charset="-122"/>
                  </a:rPr>
                  <a:t>因果式</a:t>
                </a:r>
              </a:p>
            </p:txBody>
          </p:sp>
          <p:sp>
            <p:nvSpPr>
              <p:cNvPr id="13" name="矩形 12">
                <a:extLst>
                  <a:ext uri="{FF2B5EF4-FFF2-40B4-BE49-F238E27FC236}">
                    <a16:creationId xmlns:a16="http://schemas.microsoft.com/office/drawing/2014/main" id="{2FCF44B9-5B35-44CB-84FD-1701887078DE}"/>
                  </a:ext>
                </a:extLst>
              </p:cNvPr>
              <p:cNvSpPr>
                <a:spLocks noChangeArrowheads="1"/>
              </p:cNvSpPr>
              <p:nvPr/>
            </p:nvSpPr>
            <p:spPr bwMode="auto">
              <a:xfrm>
                <a:off x="10843" y="18314"/>
                <a:ext cx="5291" cy="173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zh-CN" sz="2400" b="1" kern="100" dirty="0">
                    <a:effectLst/>
                    <a:latin typeface="微软雅黑" panose="020B0503020204020204" pitchFamily="34" charset="-122"/>
                    <a:ea typeface="微软雅黑" panose="020B0503020204020204" pitchFamily="34" charset="-122"/>
                  </a:rPr>
                  <a:t>因果交互式</a:t>
                </a:r>
              </a:p>
            </p:txBody>
          </p:sp>
          <p:sp>
            <p:nvSpPr>
              <p:cNvPr id="15" name="矩形 14">
                <a:extLst>
                  <a:ext uri="{FF2B5EF4-FFF2-40B4-BE49-F238E27FC236}">
                    <a16:creationId xmlns:a16="http://schemas.microsoft.com/office/drawing/2014/main" id="{98F0F395-AE4B-4A6E-840A-BC7BEF7F651A}"/>
                  </a:ext>
                </a:extLst>
              </p:cNvPr>
              <p:cNvSpPr>
                <a:spLocks noChangeArrowheads="1"/>
              </p:cNvSpPr>
              <p:nvPr/>
            </p:nvSpPr>
            <p:spPr bwMode="auto">
              <a:xfrm>
                <a:off x="17774" y="18079"/>
                <a:ext cx="3215" cy="1743"/>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12700" tIns="12700" rIns="12700" bIns="12700" anchor="t" anchorCtr="0" upright="1">
                <a:noAutofit/>
              </a:bodyPr>
              <a:lstStyle/>
              <a:p>
                <a:pPr algn="just"/>
                <a:r>
                  <a:rPr lang="zh-CN" sz="2400" b="1" kern="100" dirty="0">
                    <a:effectLst/>
                    <a:latin typeface="微软雅黑" panose="020B0503020204020204" pitchFamily="34" charset="-122"/>
                    <a:ea typeface="微软雅黑" panose="020B0503020204020204" pitchFamily="34" charset="-122"/>
                  </a:rPr>
                  <a:t>混合式</a:t>
                </a:r>
              </a:p>
            </p:txBody>
          </p:sp>
        </p:grpSp>
        <p:sp>
          <p:nvSpPr>
            <p:cNvPr id="9" name="文本框 599">
              <a:extLst>
                <a:ext uri="{FF2B5EF4-FFF2-40B4-BE49-F238E27FC236}">
                  <a16:creationId xmlns:a16="http://schemas.microsoft.com/office/drawing/2014/main" id="{4472AB5D-BF2E-451A-A00A-F0F84EBDA7C0}"/>
                </a:ext>
              </a:extLst>
            </p:cNvPr>
            <p:cNvSpPr txBox="1">
              <a:spLocks noChangeArrowheads="1"/>
            </p:cNvSpPr>
            <p:nvPr/>
          </p:nvSpPr>
          <p:spPr bwMode="auto">
            <a:xfrm>
              <a:off x="3557" y="6133"/>
              <a:ext cx="5993" cy="46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3.1 </a:t>
              </a:r>
              <a:r>
                <a:rPr 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贝叶斯网络的基本推理方式</a:t>
              </a:r>
              <a:endParaRPr 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0" name="文本框 69">
            <a:extLst>
              <a:ext uri="{FF2B5EF4-FFF2-40B4-BE49-F238E27FC236}">
                <a16:creationId xmlns:a16="http://schemas.microsoft.com/office/drawing/2014/main" id="{9A3C3785-655F-47B1-9298-7816881D160A}"/>
              </a:ext>
            </a:extLst>
          </p:cNvPr>
          <p:cNvSpPr txBox="1"/>
          <p:nvPr/>
        </p:nvSpPr>
        <p:spPr>
          <a:xfrm>
            <a:off x="320972" y="2224175"/>
            <a:ext cx="3819953" cy="1688860"/>
          </a:xfrm>
          <a:prstGeom prst="rect">
            <a:avLst/>
          </a:prstGeom>
          <a:noFill/>
        </p:spPr>
        <p:txBody>
          <a:bodyPr wrap="square">
            <a:spAutoFit/>
          </a:bodyPr>
          <a:lstStyle/>
          <a:p>
            <a:pPr algn="just">
              <a:lnSpc>
                <a:spcPct val="150000"/>
              </a:lnSpc>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3.1</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给出了上述</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种推理模式的例子。其中</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代表证据变量，</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Q</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代表查询变量。</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71274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14261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信念传播</a:t>
            </a: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现在讨论如何回答</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b="1" dirty="0" err="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X|E</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这种查询（即</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如何设计贝叶斯网的推理算法</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是图中的任意查询节点（</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query node</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），而</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是其值已被设置为确定值的证据节点（</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evidence node</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）的任意子集。</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50000"/>
              </a:lnSpc>
            </a:pP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按照</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Pearl</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1988</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）的做法，我们从“</a:t>
            </a:r>
            <a:r>
              <a:rPr lang="zh-CN"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链</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”这种最简单的情况开始，逐渐考虑更复杂的网络结构，目标是：找到诸如</a:t>
            </a:r>
            <a:r>
              <a:rPr lang="zh-CN"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贝叶斯规则或求边际分布</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（边缘化）这样的概率过程对应的</a:t>
            </a:r>
            <a:r>
              <a:rPr lang="zh-CN"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图操作</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，使得推理任务可以</a:t>
            </a:r>
            <a:r>
              <a:rPr lang="zh-CN"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映射到通用的图算法</a:t>
            </a:r>
            <a:r>
              <a:rPr lang="zh-CN" altLang="zh-CN" b="1" dirty="0">
                <a:latin typeface="Times New Roman" panose="02020603050405020304" pitchFamily="18" charset="0"/>
                <a:ea typeface="微软雅黑" panose="020B0503020204020204" pitchFamily="34" charset="-122"/>
                <a:cs typeface="Times New Roman" panose="02020603050405020304" pitchFamily="18" charset="0"/>
              </a:rPr>
              <a:t>。</a:t>
            </a:r>
          </a:p>
          <a:p>
            <a:pPr marL="0" lvl="1" indent="0">
              <a:lnSpc>
                <a:spcPct val="150000"/>
              </a:lnSpc>
              <a:buNone/>
            </a:pP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03730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14261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链（</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chain</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是</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头到尾节点的序列</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，有</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一个没有父节点的根（</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root</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）节点</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，其他所有节点都只有一个父节点；除最后</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一个称作叶（</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leaf</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）的节点</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外，其他所有节点都有一个子节点。考虑证据和查询变量</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的位置关系，我们可有如下几种情况：</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2" indent="-342900">
              <a:lnSpc>
                <a:spcPct val="150000"/>
              </a:lnSpc>
              <a:spcBef>
                <a:spcPts val="0"/>
              </a:spcBef>
              <a:buFont typeface="Wingdings" panose="05000000000000000000" pitchFamily="2" charset="2"/>
              <a:buChar char="p"/>
            </a:pP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证据在</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的祖先</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中，进行</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因果推理</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，沿着链向下传播证据</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2" indent="-342900">
              <a:lnSpc>
                <a:spcPct val="150000"/>
              </a:lnSpc>
              <a:spcBef>
                <a:spcPts val="0"/>
              </a:spcBef>
              <a:buFont typeface="Wingdings" panose="05000000000000000000" pitchFamily="2" charset="2"/>
              <a:buChar char="p"/>
            </a:pP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证据在</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的后代</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中，进行</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诊断推理</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，沿着链向上传播证据；</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2" indent="-457200">
              <a:lnSpc>
                <a:spcPct val="150000"/>
              </a:lnSpc>
              <a:spcBef>
                <a:spcPts val="0"/>
              </a:spcBef>
              <a:buFont typeface="Wingdings" panose="05000000000000000000" pitchFamily="2" charset="2"/>
              <a:buChar char="p"/>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一般情况：</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在两个方向上都有证据</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，上链</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祖先中的证据）和下链</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子孙中的证据）。</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17724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14261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链（</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chain</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89D9D3F6-F39A-42F7-83EC-48B75686C066}"/>
              </a:ext>
            </a:extLst>
          </p:cNvPr>
          <p:cNvPicPr>
            <a:picLocks noChangeAspect="1"/>
          </p:cNvPicPr>
          <p:nvPr/>
        </p:nvPicPr>
        <p:blipFill>
          <a:blip r:embed="rId3"/>
          <a:stretch>
            <a:fillRect/>
          </a:stretch>
        </p:blipFill>
        <p:spPr>
          <a:xfrm>
            <a:off x="1702279" y="2616546"/>
            <a:ext cx="8867956" cy="2141084"/>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A04DDA0-0960-434E-915D-8FD240B4ABFD}"/>
                  </a:ext>
                </a:extLst>
              </p:cNvPr>
              <p:cNvSpPr txBox="1"/>
              <p:nvPr/>
            </p:nvSpPr>
            <p:spPr>
              <a:xfrm>
                <a:off x="628378" y="4783870"/>
                <a:ext cx="10935244" cy="1865126"/>
              </a:xfrm>
              <a:prstGeom prst="rect">
                <a:avLst/>
              </a:prstGeom>
              <a:noFill/>
            </p:spPr>
            <p:txBody>
              <a:bodyPr wrap="square">
                <a:spAutoFit/>
              </a:bodyPr>
              <a:lstStyle/>
              <a:p>
                <a:pPr indent="356235" algn="just">
                  <a:lnSpc>
                    <a:spcPct val="12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把每个节点都看作一个处理机，它从它的邻居接收信息并在局部计算后沿着链传递。每个节点</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都局部地计算并存储两个值：</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hangingPunct="0">
                  <a:lnSpc>
                    <a:spcPct val="120000"/>
                  </a:lnSpc>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1. </a:t>
                </a:r>
                <a14:m>
                  <m:oMath xmlns:m="http://schemas.openxmlformats.org/officeDocument/2006/math">
                    <m:r>
                      <a:rPr lang="en-US" altLang="zh-CN" sz="24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𝝀</m:t>
                    </m:r>
                    <m:r>
                      <a:rPr lang="en-US" altLang="zh-CN" sz="24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ctrlPr>
                      </m:dPr>
                      <m:e>
                        <m:sSup>
                          <m:sSupPr>
                            <m:ctrlPr>
                              <a:rPr lang="zh-CN" altLang="zh-CN" sz="24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ctrlPr>
                          </m:sSupPr>
                          <m:e>
                            <m:r>
                              <a:rPr lang="en-US" altLang="zh-CN" sz="24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𝑬</m:t>
                            </m:r>
                          </m:e>
                          <m:sup>
                            <m:r>
                              <a:rPr lang="zh-CN" altLang="en-US" sz="2400" b="1" i="1" kern="100">
                                <a:solidFill>
                                  <a:srgbClr val="C00000"/>
                                </a:solidFill>
                                <a:effectLst/>
                                <a:latin typeface="Cambria Math" panose="02040503050406030204" pitchFamily="18" charset="0"/>
                                <a:ea typeface="微软雅黑" panose="020B0503020204020204" pitchFamily="34" charset="-122"/>
                                <a:cs typeface="微软雅黑" panose="020B0503020204020204" pitchFamily="34" charset="-122"/>
                              </a:rPr>
                              <m:t>−</m:t>
                            </m:r>
                          </m:sup>
                        </m:sSup>
                      </m:e>
                      <m:e>
                        <m:r>
                          <a:rPr lang="en-US" altLang="zh-CN" sz="24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𝑿</m:t>
                        </m:r>
                      </m:e>
                    </m:d>
                  </m:oMath>
                </a14:m>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，传播</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kern="100" baseline="300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从子节点接收并传给其父节点；</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2. </a:t>
                </a:r>
                <a14:m>
                  <m:oMath xmlns:m="http://schemas.openxmlformats.org/officeDocument/2006/math">
                    <m:r>
                      <a:rPr lang="en-US" altLang="zh-CN" sz="24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𝝅</m:t>
                    </m:r>
                    <m:r>
                      <a:rPr lang="en-US" altLang="zh-CN" sz="24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b="1" i="1" kern="100">
                            <a:solidFill>
                              <a:srgbClr val="C00000"/>
                            </a:solidFill>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sz="24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24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，传播</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kern="100" baseline="300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从父节点接收并传给其子节点。</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1A04DDA0-0960-434E-915D-8FD240B4ABFD}"/>
                  </a:ext>
                </a:extLst>
              </p:cNvPr>
              <p:cNvSpPr txBox="1">
                <a:spLocks noRot="1" noChangeAspect="1" noMove="1" noResize="1" noEditPoints="1" noAdjustHandles="1" noChangeArrowheads="1" noChangeShapeType="1" noTextEdit="1"/>
              </p:cNvSpPr>
              <p:nvPr/>
            </p:nvSpPr>
            <p:spPr>
              <a:xfrm>
                <a:off x="628378" y="4783870"/>
                <a:ext cx="10935244" cy="1865126"/>
              </a:xfrm>
              <a:prstGeom prst="rect">
                <a:avLst/>
              </a:prstGeom>
              <a:blipFill>
                <a:blip r:embed="rId4"/>
                <a:stretch>
                  <a:fillRect l="-836" t="-654" r="-892" b="-6536"/>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2593BB4F-9BE6-4CE1-B153-A9F3D5AD4AF7}"/>
              </a:ext>
            </a:extLst>
          </p:cNvPr>
          <p:cNvSpPr txBox="1"/>
          <p:nvPr/>
        </p:nvSpPr>
        <p:spPr>
          <a:xfrm>
            <a:off x="4120720" y="1603648"/>
            <a:ext cx="7999434" cy="940963"/>
          </a:xfrm>
          <a:prstGeom prst="rect">
            <a:avLst/>
          </a:prstGeom>
          <a:noFill/>
        </p:spPr>
        <p:txBody>
          <a:bodyPr wrap="square">
            <a:spAutoFit/>
          </a:bodyPr>
          <a:lstStyle/>
          <a:p>
            <a:pPr marL="457200" lvl="2">
              <a:lnSpc>
                <a:spcPct val="120000"/>
              </a:lnSpc>
              <a:spcBef>
                <a:spcPts val="0"/>
              </a:spcBef>
            </a:pP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注意，任何证据节点都将</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与链上证据另一侧的节点</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分离，并且它们的值不影响</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P(X)</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；这对两个方向都成立。</a:t>
            </a:r>
          </a:p>
        </p:txBody>
      </p:sp>
    </p:spTree>
    <p:extLst>
      <p:ext uri="{BB962C8B-B14F-4D97-AF65-F5344CB8AC3E}">
        <p14:creationId xmlns:p14="http://schemas.microsoft.com/office/powerpoint/2010/main" val="1324767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14261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链（</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chain</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smtClean="0">
                          <a:solidFill>
                            <a:srgbClr val="0000FF"/>
                          </a:solidFill>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smtClean="0">
                              <a:solidFill>
                                <a:srgbClr val="0000FF"/>
                              </a:solidFill>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smtClean="0">
                              <a:solidFill>
                                <a:srgbClr val="0000FF"/>
                              </a:solidFill>
                              <a:effectLst/>
                              <a:latin typeface="Cambria Math" panose="02040503050406030204" pitchFamily="18" charset="0"/>
                              <a:ea typeface="宋体" panose="02010600030101010101" pitchFamily="2" charset="-122"/>
                              <a:cs typeface="宋体" panose="02010600030101010101" pitchFamily="2" charset="-122"/>
                            </a:rPr>
                            <m:t>𝑿</m:t>
                          </m:r>
                        </m:e>
                        <m:e>
                          <m:r>
                            <a:rPr lang="en-US" altLang="zh-CN" sz="2400" b="1" i="1" kern="100" smtClean="0">
                              <a:solidFill>
                                <a:srgbClr val="0000FF"/>
                              </a:solidFill>
                              <a:effectLst/>
                              <a:latin typeface="Cambria Math" panose="02040503050406030204" pitchFamily="18" charset="0"/>
                              <a:ea typeface="宋体" panose="02010600030101010101" pitchFamily="2" charset="-122"/>
                              <a:cs typeface="宋体" panose="02010600030101010101" pitchFamily="2" charset="-122"/>
                            </a:rPr>
                            <m:t>𝑬</m:t>
                          </m:r>
                        </m:e>
                      </m:d>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num>
                        <m:den>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d>
                        </m:den>
                      </m:f>
                    </m:oMath>
                  </m:oMathPara>
                </a14:m>
                <a:endParaRPr lang="en-US" altLang="zh-CN" sz="2400" b="1" i="1" kern="100" dirty="0">
                  <a:effectLst/>
                  <a:latin typeface="Cambria Math" panose="02040503050406030204" pitchFamily="18" charset="0"/>
                  <a:ea typeface="宋体" panose="02010600030101010101" pitchFamily="2" charset="-122"/>
                  <a:cs typeface="宋体" panose="02010600030101010101" pitchFamily="2" charset="-122"/>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zh-CN" altLang="en-US" sz="2400" b="1" i="1" kern="100">
                                  <a:effectLst/>
                                  <a:latin typeface="Cambria Math" panose="02040503050406030204" pitchFamily="18" charset="0"/>
                                  <a:ea typeface="微软雅黑" panose="020B0503020204020204" pitchFamily="34" charset="-122"/>
                                  <a:cs typeface="微软雅黑" panose="020B0503020204020204" pitchFamily="34" charset="-122"/>
                                </a:rPr>
                                <m:t>−</m:t>
                              </m:r>
                            </m:sup>
                          </m:s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den>
                      </m:f>
                    </m:oMath>
                  </m:oMathPara>
                </a14:m>
                <a:endParaRPr lang="en-US" altLang="zh-CN" sz="2400" b="1" i="1" kern="100" dirty="0">
                  <a:effectLst/>
                  <a:latin typeface="Cambria Math" panose="02040503050406030204" pitchFamily="18" charset="0"/>
                  <a:ea typeface="宋体" panose="02010600030101010101" pitchFamily="2" charset="-122"/>
                  <a:cs typeface="宋体" panose="02010600030101010101" pitchFamily="2" charset="-122"/>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zh-CN" altLang="en-US" sz="2400" b="1" i="1" kern="100">
                                  <a:effectLst/>
                                  <a:latin typeface="Cambria Math" panose="02040503050406030204" pitchFamily="18" charset="0"/>
                                  <a:ea typeface="微软雅黑" panose="020B0503020204020204" pitchFamily="34" charset="-122"/>
                                  <a:cs typeface="微软雅黑" panose="020B0503020204020204" pitchFamily="34" charset="-122"/>
                                </a:rPr>
                                <m:t>−</m:t>
                              </m:r>
                            </m:sup>
                          </m:s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den>
                      </m:f>
                    </m:oMath>
                  </m:oMathPara>
                </a14:m>
                <a:endParaRPr lang="en-US" altLang="zh-CN" sz="2400" b="1" i="1" kern="100" dirty="0">
                  <a:effectLst/>
                  <a:latin typeface="Cambria Math" panose="02040503050406030204" pitchFamily="18" charset="0"/>
                  <a:ea typeface="宋体" panose="02010600030101010101" pitchFamily="2" charset="-122"/>
                  <a:cs typeface="宋体" panose="02010600030101010101" pitchFamily="2" charset="-122"/>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zh-CN" altLang="en-US" sz="2400" b="1" i="1" kern="100">
                                  <a:effectLst/>
                                  <a:latin typeface="Cambria Math" panose="02040503050406030204" pitchFamily="18" charset="0"/>
                                  <a:ea typeface="微软雅黑" panose="020B0503020204020204" pitchFamily="34" charset="-122"/>
                                  <a:cs typeface="微软雅黑" panose="020B0503020204020204" pitchFamily="34" charset="-122"/>
                                </a:rPr>
                                <m:t>−</m:t>
                              </m:r>
                            </m:sup>
                          </m:s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den>
                      </m:f>
                    </m:oMath>
                  </m:oMathPara>
                </a14:m>
                <a:endParaRPr lang="en-US" altLang="zh-CN" sz="2400" b="1" i="1" kern="100" dirty="0">
                  <a:effectLst/>
                  <a:latin typeface="Cambria Math" panose="02040503050406030204" pitchFamily="18" charset="0"/>
                  <a:ea typeface="宋体" panose="02010600030101010101" pitchFamily="2" charset="-122"/>
                  <a:cs typeface="宋体" panose="02010600030101010101" pitchFamily="2" charset="-122"/>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𝜶</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b="1"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400" b="1"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zh-CN" altLang="en-US" sz="2400" b="1" i="1" kern="100">
                              <a:effectLst/>
                              <a:latin typeface="Cambria Math" panose="02040503050406030204" pitchFamily="18" charset="0"/>
                              <a:ea typeface="微软雅黑" panose="020B0503020204020204" pitchFamily="34" charset="-122"/>
                              <a:cs typeface="微软雅黑" panose="020B0503020204020204" pitchFamily="34" charset="-122"/>
                            </a:rPr>
                            <m:t>−</m:t>
                          </m:r>
                        </m:sup>
                      </m:s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𝝅</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𝝀</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142617" cy="5117283"/>
              </a:xfrm>
              <a:prstGeom prst="rect">
                <a:avLst/>
              </a:prstGeom>
              <a:blipFill>
                <a:blip r:embed="rId3"/>
                <a:stretch>
                  <a:fillRect l="-875"/>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1C0A2F4A-9649-41D6-8E72-883F8B0A65C5}"/>
              </a:ext>
            </a:extLst>
          </p:cNvPr>
          <p:cNvSpPr txBox="1"/>
          <p:nvPr/>
        </p:nvSpPr>
        <p:spPr>
          <a:xfrm>
            <a:off x="6096000" y="3839283"/>
            <a:ext cx="5663038" cy="2795958"/>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从第二行到第三行是因为</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给定</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X, E</a:t>
            </a:r>
            <a:r>
              <a:rPr lang="en-US" altLang="zh-CN" sz="2400" b="1" kern="100" baseline="300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kern="100" baseline="300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是独立的</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（这里用到了</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分离的概念）</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从第三行到第四行根据贝叶斯规则</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b="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α</a:t>
            </a:r>
            <a:r>
              <a:rPr lang="zh-CN" altLang="zh-CN" sz="2400" b="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是不依赖于</a:t>
            </a:r>
            <a:r>
              <a:rPr lang="en-US" altLang="zh-CN" sz="2400" b="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值的规范化常量</a:t>
            </a:r>
            <a:r>
              <a:rPr lang="en-US" altLang="zh-CN" sz="2400" b="1" i="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b="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kern="100"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b="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i="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8EF4D577-F80D-4659-A754-6648DA69659B}"/>
              </a:ext>
            </a:extLst>
          </p:cNvPr>
          <p:cNvPicPr>
            <a:picLocks noChangeAspect="1"/>
          </p:cNvPicPr>
          <p:nvPr/>
        </p:nvPicPr>
        <p:blipFill>
          <a:blip r:embed="rId4"/>
          <a:stretch>
            <a:fillRect/>
          </a:stretch>
        </p:blipFill>
        <p:spPr>
          <a:xfrm>
            <a:off x="4808282" y="1854960"/>
            <a:ext cx="7234481" cy="157404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7B10BF2-F08E-4BB6-9597-F86AF5DB645C}"/>
                  </a:ext>
                </a:extLst>
              </p:cNvPr>
              <p:cNvSpPr txBox="1"/>
              <p:nvPr/>
            </p:nvSpPr>
            <p:spPr>
              <a:xfrm>
                <a:off x="350520" y="6367622"/>
                <a:ext cx="2081842" cy="400110"/>
              </a:xfrm>
              <a:prstGeom prst="rect">
                <a:avLst/>
              </a:prstGeom>
              <a:noFill/>
            </p:spPr>
            <p:txBody>
              <a:bodyPr wrap="square">
                <a:spAutoFit/>
              </a:bodyPr>
              <a:lstStyle/>
              <a:p>
                <a14:m>
                  <m:oMath xmlns:m="http://schemas.openxmlformats.org/officeDocument/2006/math">
                    <m:r>
                      <a:rPr lang="en-US" altLang="zh-CN" sz="20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𝝀</m:t>
                    </m:r>
                    <m:r>
                      <a:rPr lang="en-US" altLang="zh-CN" sz="20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𝑿</m:t>
                    </m:r>
                    <m:r>
                      <a:rPr lang="en-US" altLang="zh-CN" sz="20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 </m:t>
                    </m:r>
                    <m:r>
                      <a:rPr lang="en-US" altLang="zh-CN" sz="20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0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ctrlPr>
                      </m:dPr>
                      <m:e>
                        <m:sSup>
                          <m:sSupPr>
                            <m:ctrlPr>
                              <a:rPr lang="zh-CN" altLang="zh-CN" sz="20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ctrlPr>
                          </m:sSupPr>
                          <m:e>
                            <m:r>
                              <a:rPr lang="en-US" altLang="zh-CN" sz="20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𝑬</m:t>
                            </m:r>
                          </m:e>
                          <m:sup>
                            <m:r>
                              <a:rPr lang="zh-CN" altLang="en-US" sz="2000" b="1" i="1" kern="100">
                                <a:solidFill>
                                  <a:srgbClr val="C00000"/>
                                </a:solidFill>
                                <a:effectLst/>
                                <a:latin typeface="Cambria Math" panose="02040503050406030204" pitchFamily="18" charset="0"/>
                                <a:ea typeface="微软雅黑" panose="020B0503020204020204" pitchFamily="34" charset="-122"/>
                                <a:cs typeface="微软雅黑" panose="020B0503020204020204" pitchFamily="34" charset="-122"/>
                              </a:rPr>
                              <m:t>−</m:t>
                            </m:r>
                          </m:sup>
                        </m:sSup>
                      </m:e>
                      <m:e>
                        <m:r>
                          <a:rPr lang="en-US" altLang="zh-CN" sz="20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𝑿</m:t>
                        </m:r>
                      </m:e>
                    </m:d>
                  </m:oMath>
                </a14:m>
                <a:r>
                  <a:rPr lang="en-US" altLang="zh-CN" sz="20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000" dirty="0"/>
              </a:p>
            </p:txBody>
          </p:sp>
        </mc:Choice>
        <mc:Fallback xmlns="">
          <p:sp>
            <p:nvSpPr>
              <p:cNvPr id="10" name="文本框 9">
                <a:extLst>
                  <a:ext uri="{FF2B5EF4-FFF2-40B4-BE49-F238E27FC236}">
                    <a16:creationId xmlns:a16="http://schemas.microsoft.com/office/drawing/2014/main" id="{77B10BF2-F08E-4BB6-9597-F86AF5DB645C}"/>
                  </a:ext>
                </a:extLst>
              </p:cNvPr>
              <p:cNvSpPr txBox="1">
                <a:spLocks noRot="1" noChangeAspect="1" noMove="1" noResize="1" noEditPoints="1" noAdjustHandles="1" noChangeArrowheads="1" noChangeShapeType="1" noTextEdit="1"/>
              </p:cNvSpPr>
              <p:nvPr/>
            </p:nvSpPr>
            <p:spPr>
              <a:xfrm>
                <a:off x="350520" y="6367622"/>
                <a:ext cx="2081842" cy="400110"/>
              </a:xfrm>
              <a:prstGeom prst="rect">
                <a:avLst/>
              </a:prstGeom>
              <a:blipFill>
                <a:blip r:embed="rId5"/>
                <a:stretch>
                  <a:fillRect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CDEABD7-2A86-4F62-AA41-8B4771F92917}"/>
                  </a:ext>
                </a:extLst>
              </p:cNvPr>
              <p:cNvSpPr txBox="1"/>
              <p:nvPr/>
            </p:nvSpPr>
            <p:spPr>
              <a:xfrm>
                <a:off x="1949571" y="6361207"/>
                <a:ext cx="340455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𝝅</m:t>
                      </m:r>
                      <m:r>
                        <a:rPr lang="en-US" altLang="zh-CN" sz="20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𝑿</m:t>
                      </m:r>
                      <m:r>
                        <a:rPr lang="en-US" altLang="zh-CN" sz="2000" b="1" i="1" kern="100" smtClean="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𝑷</m:t>
                      </m:r>
                      <m:r>
                        <a:rPr lang="en-US" altLang="zh-CN" sz="20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0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𝑿</m:t>
                      </m:r>
                      <m:r>
                        <a:rPr lang="en-US" altLang="zh-CN" sz="20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sz="2000" b="1" i="1" kern="100">
                              <a:solidFill>
                                <a:srgbClr val="C00000"/>
                              </a:solidFill>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sz="20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sz="20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sz="2000" b="1" i="1" kern="100">
                          <a:solidFill>
                            <a:srgbClr val="C00000"/>
                          </a:solidFill>
                          <a:effectLst/>
                          <a:latin typeface="Cambria Math" panose="02040503050406030204" pitchFamily="18" charset="0"/>
                          <a:ea typeface="宋体" panose="02010600030101010101" pitchFamily="2" charset="-122"/>
                          <a:cs typeface="宋体" panose="02010600030101010101" pitchFamily="2" charset="-122"/>
                        </a:rPr>
                        <m:t>)</m:t>
                      </m:r>
                    </m:oMath>
                  </m:oMathPara>
                </a14:m>
                <a:endParaRPr lang="zh-CN" altLang="en-US" sz="2000" dirty="0"/>
              </a:p>
            </p:txBody>
          </p:sp>
        </mc:Choice>
        <mc:Fallback xmlns="">
          <p:sp>
            <p:nvSpPr>
              <p:cNvPr id="11" name="文本框 10">
                <a:extLst>
                  <a:ext uri="{FF2B5EF4-FFF2-40B4-BE49-F238E27FC236}">
                    <a16:creationId xmlns:a16="http://schemas.microsoft.com/office/drawing/2014/main" id="{7CDEABD7-2A86-4F62-AA41-8B4771F92917}"/>
                  </a:ext>
                </a:extLst>
              </p:cNvPr>
              <p:cNvSpPr txBox="1">
                <a:spLocks noRot="1" noChangeAspect="1" noMove="1" noResize="1" noEditPoints="1" noAdjustHandles="1" noChangeArrowheads="1" noChangeShapeType="1" noTextEdit="1"/>
              </p:cNvSpPr>
              <p:nvPr/>
            </p:nvSpPr>
            <p:spPr>
              <a:xfrm>
                <a:off x="1949571" y="6361207"/>
                <a:ext cx="3404558" cy="400110"/>
              </a:xfrm>
              <a:prstGeom prst="rect">
                <a:avLst/>
              </a:prstGeom>
              <a:blipFill>
                <a:blip r:embed="rId6"/>
                <a:stretch>
                  <a:fillRect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848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1.</a:t>
            </a:r>
            <a:r>
              <a:rPr lang="zh-CN" altLang="en-US" sz="4400" b="1" dirty="0">
                <a:solidFill>
                  <a:srgbClr val="0000FF"/>
                </a:solidFill>
                <a:effectLst/>
                <a:latin typeface="黑体" panose="02010609060101010101" pitchFamily="49" charset="-122"/>
                <a:ea typeface="黑体" panose="02010609060101010101" pitchFamily="49" charset="-122"/>
              </a:rPr>
              <a:t>贝叶斯网的定义</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838199" y="1825624"/>
            <a:ext cx="10990217" cy="4967061"/>
          </a:xfrm>
        </p:spPr>
        <p:txBody>
          <a:bodyPr>
            <a:norm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贝叶斯网提出的背景</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zh-CN" altLang="en-US" b="1" dirty="0">
                <a:latin typeface="微软雅黑" panose="020B0503020204020204" pitchFamily="34" charset="-122"/>
                <a:ea typeface="微软雅黑" panose="020B0503020204020204" pitchFamily="34" charset="-122"/>
              </a:rPr>
              <a:t>全概率分布的联合取值空间随着随机变量个数的增加呈</a:t>
            </a:r>
            <a:r>
              <a:rPr lang="zh-CN" altLang="en-US" b="1" dirty="0">
                <a:solidFill>
                  <a:srgbClr val="C00000"/>
                </a:solidFill>
                <a:latin typeface="微软雅黑" panose="020B0503020204020204" pitchFamily="34" charset="-122"/>
                <a:ea typeface="微软雅黑" panose="020B0503020204020204" pitchFamily="34" charset="-122"/>
              </a:rPr>
              <a:t>指数级</a:t>
            </a:r>
            <a:r>
              <a:rPr lang="zh-CN" altLang="en-US" b="1" dirty="0">
                <a:latin typeface="微软雅黑" panose="020B0503020204020204" pitchFamily="34" charset="-122"/>
                <a:ea typeface="微软雅黑" panose="020B0503020204020204" pitchFamily="34" charset="-122"/>
              </a:rPr>
              <a:t>增长，以至于当变量个数很大时，计算复杂度极高而不可行。</a:t>
            </a:r>
            <a:endParaRPr lang="en-US" altLang="zh-CN" b="1" dirty="0">
              <a:latin typeface="微软雅黑" panose="020B0503020204020204" pitchFamily="34" charset="-122"/>
              <a:ea typeface="微软雅黑" panose="020B0503020204020204" pitchFamily="34" charset="-122"/>
            </a:endParaRPr>
          </a:p>
          <a:p>
            <a:pPr lvl="1">
              <a:lnSpc>
                <a:spcPct val="150000"/>
              </a:lnSpc>
            </a:pPr>
            <a:r>
              <a:rPr lang="zh-CN" altLang="en-US" b="1" dirty="0">
                <a:latin typeface="微软雅黑" panose="020B0503020204020204" pitchFamily="34" charset="-122"/>
                <a:ea typeface="微软雅黑" panose="020B0503020204020204" pitchFamily="34" charset="-122"/>
              </a:rPr>
              <a:t>全概率分布可以回答相关领域的任何问题，但随着变量数目的增加，全概率分布的联合取值空间却可能变得很大。另外，对所有的原子事实给出概率，对用户来说也非常困难。</a:t>
            </a:r>
            <a:endParaRPr lang="en-US" altLang="zh-CN" b="1" dirty="0">
              <a:latin typeface="微软雅黑" panose="020B0503020204020204" pitchFamily="34" charset="-122"/>
              <a:ea typeface="微软雅黑" panose="020B0503020204020204" pitchFamily="34" charset="-122"/>
            </a:endParaRPr>
          </a:p>
          <a:p>
            <a:pPr lvl="1">
              <a:lnSpc>
                <a:spcPct val="150000"/>
              </a:lnSpc>
            </a:pPr>
            <a:r>
              <a:rPr lang="zh-CN" altLang="en-US" b="1" dirty="0">
                <a:latin typeface="微软雅黑" panose="020B0503020204020204" pitchFamily="34" charset="-122"/>
                <a:ea typeface="微软雅黑" panose="020B0503020204020204" pitchFamily="34" charset="-122"/>
              </a:rPr>
              <a:t>贝叶斯网将全概率分布</a:t>
            </a:r>
            <a:r>
              <a:rPr lang="zh-CN" altLang="en-US" b="1" dirty="0">
                <a:solidFill>
                  <a:srgbClr val="C00000"/>
                </a:solidFill>
                <a:latin typeface="微软雅黑" panose="020B0503020204020204" pitchFamily="34" charset="-122"/>
                <a:ea typeface="微软雅黑" panose="020B0503020204020204" pitchFamily="34" charset="-122"/>
              </a:rPr>
              <a:t>分解</a:t>
            </a:r>
            <a:r>
              <a:rPr lang="zh-CN" altLang="en-US" b="1" dirty="0">
                <a:latin typeface="微软雅黑" panose="020B0503020204020204" pitchFamily="34" charset="-122"/>
                <a:ea typeface="微软雅黑" panose="020B0503020204020204" pitchFamily="34" charset="-122"/>
              </a:rPr>
              <a:t>为一系列</a:t>
            </a:r>
            <a:r>
              <a:rPr lang="zh-CN" altLang="en-US" b="1" dirty="0">
                <a:solidFill>
                  <a:srgbClr val="C00000"/>
                </a:solidFill>
                <a:latin typeface="微软雅黑" panose="020B0503020204020204" pitchFamily="34" charset="-122"/>
                <a:ea typeface="微软雅黑" panose="020B0503020204020204" pitchFamily="34" charset="-122"/>
              </a:rPr>
              <a:t>相对简单的模块</a:t>
            </a:r>
            <a:r>
              <a:rPr lang="zh-CN" altLang="en-US" b="1" dirty="0">
                <a:latin typeface="微软雅黑" panose="020B0503020204020204" pitchFamily="34" charset="-122"/>
                <a:ea typeface="微软雅黑" panose="020B0503020204020204" pitchFamily="34" charset="-122"/>
              </a:rPr>
              <a:t>，从而大大降低了知识获取的难度（降低了</a:t>
            </a:r>
            <a:r>
              <a:rPr lang="zh-CN" altLang="en-US" b="1" dirty="0">
                <a:solidFill>
                  <a:srgbClr val="C00000"/>
                </a:solidFill>
                <a:latin typeface="微软雅黑" panose="020B0503020204020204" pitchFamily="34" charset="-122"/>
                <a:ea typeface="微软雅黑" panose="020B0503020204020204" pitchFamily="34" charset="-122"/>
              </a:rPr>
              <a:t>模型复杂度</a:t>
            </a:r>
            <a:r>
              <a:rPr lang="zh-CN" altLang="en-US" b="1" dirty="0">
                <a:latin typeface="微软雅黑" panose="020B0503020204020204" pitchFamily="34" charset="-122"/>
                <a:ea typeface="微软雅黑" panose="020B0503020204020204" pitchFamily="34" charset="-122"/>
              </a:rPr>
              <a:t>）和概率推理的复杂度（降低了</a:t>
            </a:r>
            <a:r>
              <a:rPr lang="zh-CN" altLang="en-US" b="1" dirty="0">
                <a:solidFill>
                  <a:srgbClr val="C00000"/>
                </a:solidFill>
                <a:latin typeface="微软雅黑" panose="020B0503020204020204" pitchFamily="34" charset="-122"/>
                <a:ea typeface="微软雅黑" panose="020B0503020204020204" pitchFamily="34" charset="-122"/>
              </a:rPr>
              <a:t>计算复杂度</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lnSpc>
                <a:spcPct val="150000"/>
              </a:lnSpc>
            </a:pPr>
            <a:endParaRPr lang="en-US" altLang="zh-CN" b="1" dirty="0">
              <a:latin typeface="微软雅黑" panose="020B0503020204020204" pitchFamily="34" charset="-122"/>
              <a:ea typeface="微软雅黑" panose="020B0503020204020204" pitchFamily="34" charset="-122"/>
            </a:endParaRPr>
          </a:p>
          <a:p>
            <a:pPr lvl="1">
              <a:lnSpc>
                <a:spcPct val="150000"/>
              </a:lnSpc>
            </a:pPr>
            <a:endParaRPr lang="en-US" altLang="zh-CN" b="1" dirty="0">
              <a:latin typeface="微软雅黑" panose="020B0503020204020204" pitchFamily="34" charset="-122"/>
              <a:ea typeface="微软雅黑" panose="020B0503020204020204" pitchFamily="34" charset="-122"/>
            </a:endParaRPr>
          </a:p>
          <a:p>
            <a:pPr marL="457200" lvl="1" indent="0" algn="just">
              <a:lnSpc>
                <a:spcPct val="150000"/>
              </a:lnSpc>
              <a:buNone/>
              <a:tabLst>
                <a:tab pos="266700" algn="l"/>
              </a:tabLst>
            </a:pPr>
            <a:endParaRPr lang="en-US"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20235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14261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链（</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chain</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下面讨论如何计算</a:t>
                </a:r>
                <a14:m>
                  <m:oMath xmlns:m="http://schemas.openxmlformats.org/officeDocument/2006/math">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𝝅</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𝝀</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00000"/>
                  </a:lnSpc>
                  <a:spcBef>
                    <a:spcPts val="1800"/>
                  </a:spcBef>
                  <a:buNone/>
                </a:pPr>
                <a14:m>
                  <m:oMathPara xmlns:m="http://schemas.openxmlformats.org/officeDocument/2006/math">
                    <m:oMathParaPr>
                      <m:jc m:val="left"/>
                    </m:oMathParaPr>
                    <m:oMath xmlns:m="http://schemas.openxmlformats.org/officeDocument/2006/math">
                      <m:r>
                        <a:rPr lang="en-US" altLang="zh-CN" b="1" i="1" kern="100" smtClean="0">
                          <a:effectLst/>
                          <a:latin typeface="Cambria Math" panose="02040503050406030204" pitchFamily="18" charset="0"/>
                          <a:ea typeface="宋体" panose="02010600030101010101" pitchFamily="2" charset="-122"/>
                          <a:cs typeface="宋体" panose="02010600030101010101" pitchFamily="2" charset="-122"/>
                        </a:rPr>
                        <m:t>𝝅</m:t>
                      </m:r>
                      <m:r>
                        <a:rPr lang="en-US" altLang="zh-CN" b="1" i="1" kern="10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i="1" kern="100">
                          <a:effectLst/>
                          <a:latin typeface="Cambria Math" panose="02040503050406030204" pitchFamily="18" charset="0"/>
                          <a:ea typeface="宋体" panose="02010600030101010101" pitchFamily="2" charset="-122"/>
                          <a:cs typeface="宋体" panose="02010600030101010101" pitchFamily="2" charset="-122"/>
                        </a:rPr>
                        <m:t>𝑋</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den>
                      </m:f>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fPr>
                        <m:num>
                          <m:nary>
                            <m:naryPr>
                              <m:chr m:val="∑"/>
                              <m:supHide m:val="on"/>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sub>
                            <m:sup/>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e>
                          </m:nary>
                        </m:num>
                        <m:den>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den>
                      </m:f>
                    </m:oMath>
                    <m:oMath xmlns:m="http://schemas.openxmlformats.org/officeDocument/2006/math">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            =</m:t>
                      </m:r>
                      <m:nary>
                        <m:naryPr>
                          <m:chr m:val="∑"/>
                          <m:supHide m:val="on"/>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sub>
                        <m:sup/>
                        <m:e>
                          <m:f>
                            <m:f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den>
                          </m:f>
                        </m:e>
                      </m:nary>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nary>
                        <m:naryPr>
                          <m:chr m:val="∑"/>
                          <m:supHide m:val="on"/>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sub>
                        <m:sup/>
                        <m:e>
                          <m:f>
                            <m:f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den>
                          </m:f>
                        </m:e>
                      </m:nary>
                      <m:f>
                        <m:f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den>
                      </m:f>
                    </m:oMath>
                    <m:oMath xmlns:m="http://schemas.openxmlformats.org/officeDocument/2006/math">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            =</m:t>
                      </m:r>
                      <m:nary>
                        <m:naryPr>
                          <m:chr m:val="∑"/>
                          <m:supHide m:val="on"/>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sub>
                        <m:sup/>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e>
                      </m:nary>
                      <m:r>
                        <a:rPr lang="en-US" altLang="zh-CN" b="1" i="1" kern="100" smtClean="0">
                          <a:effectLst/>
                          <a:latin typeface="Cambria Math" panose="02040503050406030204" pitchFamily="18" charset="0"/>
                          <a:ea typeface="宋体" panose="02010600030101010101" pitchFamily="2" charset="-122"/>
                          <a:cs typeface="宋体" panose="02010600030101010101" pitchFamily="2" charset="-122"/>
                        </a:rPr>
                        <m:t>=</m:t>
                      </m:r>
                      <m:nary>
                        <m:naryPr>
                          <m:chr m:val="∑"/>
                          <m:supHide m:val="on"/>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sub>
                        <m:sup/>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Sup>
                            <m:sSupPr>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𝑬</m:t>
                              </m:r>
                            </m:e>
                            <m: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sup>
                          </m:sSup>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e>
                      </m:nary>
                    </m:oMath>
                    <m:oMath xmlns:m="http://schemas.openxmlformats.org/officeDocument/2006/math">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            =</m:t>
                      </m:r>
                      <m:nary>
                        <m:naryPr>
                          <m:chr m:val="∑"/>
                          <m:supHide m:val="on"/>
                          <m:ctrlPr>
                            <a:rPr lang="zh-CN" altLang="zh-CN"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sub>
                        <m:sup/>
                        <m:e>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𝝅</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e>
                      </m:nary>
                    </m:oMath>
                  </m:oMathPara>
                </a14:m>
                <a:endParaRPr lang="zh-CN" altLang="zh-CN" kern="100" dirty="0">
                  <a:effectLst/>
                  <a:latin typeface="Times New Roman" panose="02020603050405020304" pitchFamily="18" charset="0"/>
                  <a:ea typeface="宋体" panose="02010600030101010101" pitchFamily="2" charset="-122"/>
                </a:endParaRPr>
              </a:p>
              <a:p>
                <a:pPr marL="342900" lvl="1" indent="-342900">
                  <a:lnSpc>
                    <a:spcPct val="130000"/>
                  </a:lnSpc>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142617" cy="5117283"/>
              </a:xfrm>
              <a:prstGeom prst="rect">
                <a:avLst/>
              </a:prstGeom>
              <a:blipFill>
                <a:blip r:embed="rId3"/>
                <a:stretch>
                  <a:fillRect l="-875" b="-476"/>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16AEFDA1-93CC-4337-BA89-2E65240A7216}"/>
              </a:ext>
            </a:extLst>
          </p:cNvPr>
          <p:cNvSpPr txBox="1"/>
          <p:nvPr/>
        </p:nvSpPr>
        <p:spPr>
          <a:xfrm>
            <a:off x="8843078" y="3998264"/>
            <a:ext cx="2810147" cy="1328023"/>
          </a:xfrm>
          <a:prstGeom prst="roundRect">
            <a:avLst/>
          </a:prstGeom>
          <a:noFill/>
          <a:ln w="19050">
            <a:solidFill>
              <a:srgbClr val="C00000"/>
            </a:solidFill>
          </a:ln>
        </p:spPr>
        <p:txBody>
          <a:bodyPr wrap="square">
            <a:spAutoFit/>
          </a:bodyPr>
          <a:lstStyle/>
          <a:p>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阻塞</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kern="100" baseline="300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之间的路径这一事实</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圆角 19">
            <a:extLst>
              <a:ext uri="{FF2B5EF4-FFF2-40B4-BE49-F238E27FC236}">
                <a16:creationId xmlns:a16="http://schemas.microsoft.com/office/drawing/2014/main" id="{3E8EBDDF-69BB-4A2D-A8B1-C9E292CDF25F}"/>
              </a:ext>
            </a:extLst>
          </p:cNvPr>
          <p:cNvSpPr/>
          <p:nvPr/>
        </p:nvSpPr>
        <p:spPr>
          <a:xfrm>
            <a:off x="5270863" y="4892225"/>
            <a:ext cx="2860766" cy="98288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4766EC50-5F0C-4FF5-AC73-EA1F33411CEE}"/>
              </a:ext>
            </a:extLst>
          </p:cNvPr>
          <p:cNvCxnSpPr>
            <a:cxnSpLocks/>
          </p:cNvCxnSpPr>
          <p:nvPr/>
        </p:nvCxnSpPr>
        <p:spPr>
          <a:xfrm flipH="1">
            <a:off x="8120640" y="4302302"/>
            <a:ext cx="703759" cy="6531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D48865E0-B44B-4A7E-8E5F-FD99A8CCE97D}"/>
              </a:ext>
            </a:extLst>
          </p:cNvPr>
          <p:cNvPicPr>
            <a:picLocks noChangeAspect="1"/>
          </p:cNvPicPr>
          <p:nvPr/>
        </p:nvPicPr>
        <p:blipFill>
          <a:blip r:embed="rId4"/>
          <a:stretch>
            <a:fillRect/>
          </a:stretch>
        </p:blipFill>
        <p:spPr>
          <a:xfrm>
            <a:off x="5102483" y="1312329"/>
            <a:ext cx="6669328" cy="1451077"/>
          </a:xfrm>
          <a:prstGeom prst="rect">
            <a:avLst/>
          </a:prstGeom>
        </p:spPr>
      </p:pic>
    </p:spTree>
    <p:extLst>
      <p:ext uri="{BB962C8B-B14F-4D97-AF65-F5344CB8AC3E}">
        <p14:creationId xmlns:p14="http://schemas.microsoft.com/office/powerpoint/2010/main" val="168623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14261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链（</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chain</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下面讨论如何计算</a:t>
                </a:r>
                <a14:m>
                  <m:oMath xmlns:m="http://schemas.openxmlformats.org/officeDocument/2006/math">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𝝅</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𝝀</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b="1"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00000"/>
                  </a:lnSpc>
                  <a:spcBef>
                    <a:spcPts val="1800"/>
                  </a:spcBef>
                  <a:buNone/>
                </a:pPr>
                <a14:m>
                  <m:oMathPara xmlns:m="http://schemas.openxmlformats.org/officeDocument/2006/math">
                    <m:oMathParaPr>
                      <m:jc m:val="left"/>
                    </m:oMathParaPr>
                    <m:oMath xmlns:m="http://schemas.openxmlformats.org/officeDocument/2006/math">
                      <m:r>
                        <a:rPr lang="en-US" altLang="zh-CN" b="1" i="1">
                          <a:latin typeface="Cambria Math" panose="02040503050406030204" pitchFamily="18" charset="0"/>
                        </a:rPr>
                        <m:t>𝝀</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𝑷</m:t>
                      </m:r>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𝑬</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f>
                        <m:fPr>
                          <m:ctrlPr>
                            <a:rPr lang="zh-CN" altLang="zh-CN" b="1" i="1">
                              <a:latin typeface="Cambria Math" panose="02040503050406030204" pitchFamily="18" charset="0"/>
                            </a:rPr>
                          </m:ctrlPr>
                        </m:fPr>
                        <m:num>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𝑬</m:t>
                              </m:r>
                            </m:e>
                            <m:sup>
                              <m:r>
                                <a:rPr lang="en-US" altLang="zh-CN" b="1" i="1">
                                  <a:latin typeface="Cambria Math" panose="02040503050406030204" pitchFamily="18" charset="0"/>
                                </a:rPr>
                                <m:t>−</m:t>
                              </m:r>
                            </m:sup>
                          </m:sSup>
                          <m:r>
                            <a:rPr lang="en-US" altLang="zh-CN" b="1" i="1">
                              <a:latin typeface="Cambria Math" panose="02040503050406030204" pitchFamily="18" charset="0"/>
                            </a:rPr>
                            <m:t>)</m:t>
                          </m:r>
                        </m:num>
                        <m:den>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den>
                      </m:f>
                      <m:r>
                        <a:rPr lang="en-US" altLang="zh-CN" b="1" i="1" smtClean="0">
                          <a:latin typeface="Cambria Math" panose="02040503050406030204" pitchFamily="18" charset="0"/>
                        </a:rPr>
                        <m:t>=</m:t>
                      </m:r>
                      <m:f>
                        <m:fPr>
                          <m:ctrlPr>
                            <a:rPr lang="zh-CN" altLang="zh-CN" b="1" i="1">
                              <a:latin typeface="Cambria Math" panose="02040503050406030204" pitchFamily="18" charset="0"/>
                            </a:rPr>
                          </m:ctrlPr>
                        </m:fPr>
                        <m:num>
                          <m:nary>
                            <m:naryPr>
                              <m:chr m:val="∑"/>
                              <m:supHide m:val="on"/>
                              <m:ctrlPr>
                                <a:rPr lang="zh-CN" altLang="zh-CN" b="1" i="1">
                                  <a:latin typeface="Cambria Math" panose="02040503050406030204" pitchFamily="18" charset="0"/>
                                </a:rPr>
                              </m:ctrlPr>
                            </m:naryPr>
                            <m:sub>
                              <m:r>
                                <a:rPr lang="en-US" altLang="zh-CN" b="1" i="1">
                                  <a:latin typeface="Cambria Math" panose="02040503050406030204" pitchFamily="18" charset="0"/>
                                </a:rPr>
                                <m:t>𝒀</m:t>
                              </m:r>
                            </m:sub>
                            <m:sup/>
                            <m:e>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𝑬</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𝒀</m:t>
                              </m:r>
                              <m:r>
                                <a:rPr lang="en-US" altLang="zh-CN" b="1" i="1">
                                  <a:latin typeface="Cambria Math" panose="02040503050406030204" pitchFamily="18" charset="0"/>
                                </a:rPr>
                                <m:t>)</m:t>
                              </m:r>
                            </m:e>
                          </m:nary>
                        </m:num>
                        <m:den>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den>
                      </m:f>
                    </m:oMath>
                    <m:oMath xmlns:m="http://schemas.openxmlformats.org/officeDocument/2006/math">
                      <m:r>
                        <a:rPr lang="en-US" altLang="zh-CN" b="1" i="1">
                          <a:latin typeface="Cambria Math" panose="02040503050406030204" pitchFamily="18" charset="0"/>
                        </a:rPr>
                        <m:t>            =</m:t>
                      </m:r>
                      <m:nary>
                        <m:naryPr>
                          <m:chr m:val="∑"/>
                          <m:supHide m:val="on"/>
                          <m:ctrlPr>
                            <a:rPr lang="zh-CN" altLang="zh-CN" b="1" i="1">
                              <a:latin typeface="Cambria Math" panose="02040503050406030204" pitchFamily="18" charset="0"/>
                            </a:rPr>
                          </m:ctrlPr>
                        </m:naryPr>
                        <m:sub>
                          <m:r>
                            <a:rPr lang="en-US" altLang="zh-CN" b="1" i="1">
                              <a:latin typeface="Cambria Math" panose="02040503050406030204" pitchFamily="18" charset="0"/>
                            </a:rPr>
                            <m:t>𝒀</m:t>
                          </m:r>
                        </m:sub>
                        <m:sup/>
                        <m:e>
                          <m:f>
                            <m:fPr>
                              <m:ctrlPr>
                                <a:rPr lang="zh-CN" altLang="zh-CN" b="1" i="1">
                                  <a:latin typeface="Cambria Math" panose="02040503050406030204" pitchFamily="18" charset="0"/>
                                </a:rPr>
                              </m:ctrlPr>
                            </m:fPr>
                            <m:num>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𝑬</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𝒀</m:t>
                              </m:r>
                              <m:r>
                                <a:rPr lang="en-US" altLang="zh-CN" b="1" i="1">
                                  <a:latin typeface="Cambria Math" panose="02040503050406030204" pitchFamily="18" charset="0"/>
                                </a:rPr>
                                <m:t>)</m:t>
                              </m:r>
                            </m:num>
                            <m:den>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den>
                          </m:f>
                        </m:e>
                      </m:nary>
                      <m:r>
                        <a:rPr lang="en-US" altLang="zh-CN" b="1" i="1">
                          <a:latin typeface="Cambria Math" panose="02040503050406030204" pitchFamily="18" charset="0"/>
                        </a:rPr>
                        <m:t>=</m:t>
                      </m:r>
                      <m:nary>
                        <m:naryPr>
                          <m:chr m:val="∑"/>
                          <m:supHide m:val="on"/>
                          <m:ctrlPr>
                            <a:rPr lang="zh-CN" altLang="zh-CN" b="1" i="1">
                              <a:latin typeface="Cambria Math" panose="02040503050406030204" pitchFamily="18" charset="0"/>
                            </a:rPr>
                          </m:ctrlPr>
                        </m:naryPr>
                        <m:sub>
                          <m:r>
                            <a:rPr lang="en-US" altLang="zh-CN" b="1" i="1">
                              <a:latin typeface="Cambria Math" panose="02040503050406030204" pitchFamily="18" charset="0"/>
                            </a:rPr>
                            <m:t>𝒀</m:t>
                          </m:r>
                        </m:sub>
                        <m:sup/>
                        <m:e>
                          <m:f>
                            <m:fPr>
                              <m:ctrlPr>
                                <a:rPr lang="zh-CN" altLang="zh-CN" b="1" i="1">
                                  <a:latin typeface="Cambria Math" panose="02040503050406030204" pitchFamily="18" charset="0"/>
                                </a:rPr>
                              </m:ctrlPr>
                            </m:fPr>
                            <m:num>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𝑬</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𝒀</m:t>
                              </m:r>
                              <m:r>
                                <a:rPr lang="en-US" altLang="zh-CN" b="1" i="1">
                                  <a:latin typeface="Cambria Math" panose="02040503050406030204" pitchFamily="18" charset="0"/>
                                </a:rPr>
                                <m:t>)</m:t>
                              </m:r>
                            </m:num>
                            <m:den>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r>
                                <a:rPr lang="en-US" altLang="zh-CN" b="1" i="1">
                                  <a:latin typeface="Cambria Math" panose="02040503050406030204" pitchFamily="18" charset="0"/>
                                </a:rPr>
                                <m:t>𝒀</m:t>
                              </m:r>
                              <m:r>
                                <a:rPr lang="en-US" altLang="zh-CN" b="1" i="1">
                                  <a:latin typeface="Cambria Math" panose="02040503050406030204" pitchFamily="18" charset="0"/>
                                </a:rPr>
                                <m:t>)</m:t>
                              </m:r>
                            </m:den>
                          </m:f>
                        </m:e>
                      </m:nary>
                      <m:f>
                        <m:fPr>
                          <m:ctrlPr>
                            <a:rPr lang="zh-CN" altLang="zh-CN" b="1" i="1">
                              <a:latin typeface="Cambria Math" panose="02040503050406030204" pitchFamily="18" charset="0"/>
                            </a:rPr>
                          </m:ctrlPr>
                        </m:fPr>
                        <m:num>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r>
                            <a:rPr lang="en-US" altLang="zh-CN" b="1" i="1">
                              <a:latin typeface="Cambria Math" panose="02040503050406030204" pitchFamily="18" charset="0"/>
                            </a:rPr>
                            <m:t>𝒀</m:t>
                          </m:r>
                          <m:r>
                            <a:rPr lang="en-US" altLang="zh-CN" b="1" i="1">
                              <a:latin typeface="Cambria Math" panose="02040503050406030204" pitchFamily="18" charset="0"/>
                            </a:rPr>
                            <m:t>)</m:t>
                          </m:r>
                        </m:num>
                        <m:den>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den>
                      </m:f>
                    </m:oMath>
                    <m:oMath xmlns:m="http://schemas.openxmlformats.org/officeDocument/2006/math">
                      <m:r>
                        <a:rPr lang="en-US" altLang="zh-CN" b="1" i="1">
                          <a:latin typeface="Cambria Math" panose="02040503050406030204" pitchFamily="18" charset="0"/>
                        </a:rPr>
                        <m:t>           =</m:t>
                      </m:r>
                      <m:nary>
                        <m:naryPr>
                          <m:chr m:val="∑"/>
                          <m:supHide m:val="on"/>
                          <m:ctrlPr>
                            <a:rPr lang="zh-CN" altLang="zh-CN" b="1" i="1">
                              <a:latin typeface="Cambria Math" panose="02040503050406030204" pitchFamily="18" charset="0"/>
                            </a:rPr>
                          </m:ctrlPr>
                        </m:naryPr>
                        <m:sub>
                          <m:r>
                            <a:rPr lang="en-US" altLang="zh-CN" b="1" i="1">
                              <a:latin typeface="Cambria Math" panose="02040503050406030204" pitchFamily="18" charset="0"/>
                            </a:rPr>
                            <m:t>𝒀</m:t>
                          </m:r>
                        </m:sub>
                        <m:sup/>
                        <m:e>
                          <m:r>
                            <a:rPr lang="en-US" altLang="zh-CN" b="1" i="1">
                              <a:latin typeface="Cambria Math" panose="02040503050406030204" pitchFamily="18" charset="0"/>
                            </a:rPr>
                            <m:t>𝑷</m:t>
                          </m:r>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𝑬</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r>
                            <a:rPr lang="en-US" altLang="zh-CN" b="1" i="1">
                              <a:latin typeface="Cambria Math" panose="02040503050406030204" pitchFamily="18" charset="0"/>
                            </a:rPr>
                            <m:t>𝒀</m:t>
                          </m:r>
                          <m:r>
                            <a:rPr lang="en-US" altLang="zh-CN" b="1" i="1">
                              <a:latin typeface="Cambria Math" panose="02040503050406030204" pitchFamily="18" charset="0"/>
                            </a:rPr>
                            <m:t>)</m:t>
                          </m:r>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𝒀</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e>
                      </m:nary>
                      <m:r>
                        <a:rPr lang="en-US" altLang="zh-CN" b="1" i="1" smtClean="0">
                          <a:latin typeface="Cambria Math" panose="02040503050406030204" pitchFamily="18" charset="0"/>
                        </a:rPr>
                        <m:t>=</m:t>
                      </m:r>
                      <m:nary>
                        <m:naryPr>
                          <m:chr m:val="∑"/>
                          <m:supHide m:val="on"/>
                          <m:ctrlPr>
                            <a:rPr lang="zh-CN" altLang="zh-CN" b="1" i="1">
                              <a:latin typeface="Cambria Math" panose="02040503050406030204" pitchFamily="18" charset="0"/>
                            </a:rPr>
                          </m:ctrlPr>
                        </m:naryPr>
                        <m:sub>
                          <m:r>
                            <a:rPr lang="en-US" altLang="zh-CN" b="1" i="1">
                              <a:latin typeface="Cambria Math" panose="02040503050406030204" pitchFamily="18" charset="0"/>
                            </a:rPr>
                            <m:t>𝒀</m:t>
                          </m:r>
                        </m:sub>
                        <m:sup/>
                        <m:e>
                          <m:r>
                            <a:rPr lang="en-US" altLang="zh-CN" b="1" i="1">
                              <a:latin typeface="Cambria Math" panose="02040503050406030204" pitchFamily="18" charset="0"/>
                            </a:rPr>
                            <m:t>𝑷</m:t>
                          </m:r>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𝑬</m:t>
                              </m:r>
                            </m:e>
                            <m:sup>
                              <m:r>
                                <a:rPr lang="en-US" altLang="zh-CN" b="1" i="1">
                                  <a:latin typeface="Cambria Math" panose="02040503050406030204" pitchFamily="18" charset="0"/>
                                </a:rPr>
                                <m:t>−</m:t>
                              </m:r>
                            </m:sup>
                          </m:sSup>
                          <m:r>
                            <a:rPr lang="en-US" altLang="zh-CN" b="1" i="1">
                              <a:latin typeface="Cambria Math" panose="02040503050406030204" pitchFamily="18" charset="0"/>
                            </a:rPr>
                            <m:t>|</m:t>
                          </m:r>
                          <m:r>
                            <a:rPr lang="en-US" altLang="zh-CN" b="1" i="1">
                              <a:latin typeface="Cambria Math" panose="02040503050406030204" pitchFamily="18" charset="0"/>
                            </a:rPr>
                            <m:t>𝒀</m:t>
                          </m:r>
                          <m:r>
                            <a:rPr lang="en-US" altLang="zh-CN" b="1" i="1">
                              <a:latin typeface="Cambria Math" panose="02040503050406030204" pitchFamily="18" charset="0"/>
                            </a:rPr>
                            <m:t>)</m:t>
                          </m:r>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𝒀</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e>
                      </m:nary>
                    </m:oMath>
                    <m:oMath xmlns:m="http://schemas.openxmlformats.org/officeDocument/2006/math">
                      <m:r>
                        <a:rPr lang="en-US" altLang="zh-CN" b="1" i="1">
                          <a:latin typeface="Cambria Math" panose="02040503050406030204" pitchFamily="18" charset="0"/>
                        </a:rPr>
                        <m:t>            =</m:t>
                      </m:r>
                      <m:nary>
                        <m:naryPr>
                          <m:chr m:val="∑"/>
                          <m:supHide m:val="on"/>
                          <m:ctrlPr>
                            <a:rPr lang="zh-CN" altLang="zh-CN" b="1" i="1">
                              <a:latin typeface="Cambria Math" panose="02040503050406030204" pitchFamily="18" charset="0"/>
                            </a:rPr>
                          </m:ctrlPr>
                        </m:naryPr>
                        <m:sub>
                          <m:r>
                            <a:rPr lang="en-US" altLang="zh-CN" b="1" i="1">
                              <a:latin typeface="Cambria Math" panose="02040503050406030204" pitchFamily="18" charset="0"/>
                            </a:rPr>
                            <m:t>𝒀</m:t>
                          </m:r>
                        </m:sub>
                        <m:sup/>
                        <m:e>
                          <m:r>
                            <a:rPr lang="en-US" altLang="zh-CN" b="1" i="1">
                              <a:latin typeface="Cambria Math" panose="02040503050406030204" pitchFamily="18" charset="0"/>
                            </a:rPr>
                            <m:t>𝑷</m:t>
                          </m:r>
                          <m:r>
                            <a:rPr lang="en-US" altLang="zh-CN" b="1" i="1">
                              <a:latin typeface="Cambria Math" panose="02040503050406030204" pitchFamily="18" charset="0"/>
                            </a:rPr>
                            <m:t>(</m:t>
                          </m:r>
                          <m:r>
                            <a:rPr lang="en-US" altLang="zh-CN" b="1" i="1">
                              <a:latin typeface="Cambria Math" panose="02040503050406030204" pitchFamily="18" charset="0"/>
                            </a:rPr>
                            <m:t>𝒀</m:t>
                          </m:r>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r>
                            <a:rPr lang="en-US" altLang="zh-CN" b="1" i="1">
                              <a:latin typeface="Cambria Math" panose="02040503050406030204" pitchFamily="18" charset="0"/>
                            </a:rPr>
                            <m:t>𝝀</m:t>
                          </m:r>
                          <m:r>
                            <a:rPr lang="en-US" altLang="zh-CN" b="1" i="1" smtClean="0">
                              <a:latin typeface="Cambria Math" panose="02040503050406030204" pitchFamily="18" charset="0"/>
                            </a:rPr>
                            <m:t>(</m:t>
                          </m:r>
                          <m:r>
                            <a:rPr lang="en-US" altLang="zh-CN" b="1" i="1">
                              <a:latin typeface="Cambria Math" panose="02040503050406030204" pitchFamily="18" charset="0"/>
                            </a:rPr>
                            <m:t>𝒀</m:t>
                          </m:r>
                          <m:r>
                            <a:rPr lang="en-US" altLang="zh-CN" b="1" i="1" smtClean="0">
                              <a:latin typeface="Cambria Math" panose="02040503050406030204" pitchFamily="18" charset="0"/>
                            </a:rPr>
                            <m:t>)</m:t>
                          </m:r>
                        </m:e>
                      </m:nary>
                    </m:oMath>
                  </m:oMathPara>
                </a14:m>
                <a:endParaRPr lang="zh-CN" altLang="zh-CN" b="1" kern="100" dirty="0">
                  <a:effectLst/>
                  <a:latin typeface="Times New Roman" panose="02020603050405020304" pitchFamily="18" charset="0"/>
                  <a:ea typeface="宋体" panose="02010600030101010101" pitchFamily="2" charset="-122"/>
                </a:endParaRPr>
              </a:p>
              <a:p>
                <a:pPr marL="342900" lvl="1" indent="-342900">
                  <a:lnSpc>
                    <a:spcPct val="130000"/>
                  </a:lnSpc>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142617" cy="5117283"/>
              </a:xfrm>
              <a:prstGeom prst="rect">
                <a:avLst/>
              </a:prstGeom>
              <a:blipFill>
                <a:blip r:embed="rId3"/>
                <a:stretch>
                  <a:fillRect l="-875"/>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16AEFDA1-93CC-4337-BA89-2E65240A7216}"/>
              </a:ext>
            </a:extLst>
          </p:cNvPr>
          <p:cNvSpPr txBox="1"/>
          <p:nvPr/>
        </p:nvSpPr>
        <p:spPr>
          <a:xfrm>
            <a:off x="8547225" y="3919928"/>
            <a:ext cx="2934245" cy="919401"/>
          </a:xfrm>
          <a:prstGeom prst="roundRect">
            <a:avLst/>
          </a:prstGeom>
          <a:noFill/>
          <a:ln w="19050">
            <a:solidFill>
              <a:srgbClr val="C00000"/>
            </a:solidFill>
          </a:ln>
        </p:spPr>
        <p:txBody>
          <a:bodyPr wrap="square">
            <a:spAutoFit/>
          </a:bodyPr>
          <a:lstStyle/>
          <a:p>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阻塞</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400" b="1" kern="100" dirty="0">
                <a:effectLst/>
                <a:latin typeface="Times New Roman" panose="02020603050405020304" pitchFamily="18" charset="0"/>
                <a:cs typeface="Times New Roman" panose="02020603050405020304" pitchFamily="18" charset="0"/>
              </a:rPr>
              <a:t>E</a:t>
            </a:r>
            <a:r>
              <a:rPr lang="en-US" altLang="zh-CN" sz="2400" b="1" kern="100" baseline="30000" dirty="0">
                <a:effectLst/>
                <a:latin typeface="Times New Roman" panose="02020603050405020304" pitchFamily="18" charset="0"/>
                <a:cs typeface="Times New Roman" panose="02020603050405020304" pitchFamily="18" charset="0"/>
              </a:rPr>
              <a:t>-</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之间的路径这一事实</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圆角 19">
            <a:extLst>
              <a:ext uri="{FF2B5EF4-FFF2-40B4-BE49-F238E27FC236}">
                <a16:creationId xmlns:a16="http://schemas.microsoft.com/office/drawing/2014/main" id="{3E8EBDDF-69BB-4A2D-A8B1-C9E292CDF25F}"/>
              </a:ext>
            </a:extLst>
          </p:cNvPr>
          <p:cNvSpPr/>
          <p:nvPr/>
        </p:nvSpPr>
        <p:spPr>
          <a:xfrm>
            <a:off x="4982700" y="4872673"/>
            <a:ext cx="2860766" cy="982887"/>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4766EC50-5F0C-4FF5-AC73-EA1F33411CEE}"/>
              </a:ext>
            </a:extLst>
          </p:cNvPr>
          <p:cNvCxnSpPr>
            <a:cxnSpLocks/>
          </p:cNvCxnSpPr>
          <p:nvPr/>
        </p:nvCxnSpPr>
        <p:spPr>
          <a:xfrm flipH="1">
            <a:off x="7843466" y="4379629"/>
            <a:ext cx="703759" cy="6531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791795E7-8FA4-4FE9-877F-66ED3E84A4C2}"/>
              </a:ext>
            </a:extLst>
          </p:cNvPr>
          <p:cNvPicPr>
            <a:picLocks noChangeAspect="1"/>
          </p:cNvPicPr>
          <p:nvPr/>
        </p:nvPicPr>
        <p:blipFill>
          <a:blip r:embed="rId4"/>
          <a:stretch>
            <a:fillRect/>
          </a:stretch>
        </p:blipFill>
        <p:spPr>
          <a:xfrm>
            <a:off x="5102483" y="1312329"/>
            <a:ext cx="6669328" cy="1451077"/>
          </a:xfrm>
          <a:prstGeom prst="rect">
            <a:avLst/>
          </a:prstGeom>
        </p:spPr>
      </p:pic>
    </p:spTree>
    <p:extLst>
      <p:ext uri="{BB962C8B-B14F-4D97-AF65-F5344CB8AC3E}">
        <p14:creationId xmlns:p14="http://schemas.microsoft.com/office/powerpoint/2010/main" val="47767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4" y="1531713"/>
                <a:ext cx="10952548"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spcBef>
                    <a:spcPts val="600"/>
                  </a:spcBef>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链（</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chain</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kern="100" dirty="0">
                    <a:latin typeface="Times New Roman" panose="02020603050405020304" pitchFamily="18" charset="0"/>
                    <a:ea typeface="微软雅黑" panose="020B0503020204020204" pitchFamily="34" charset="-122"/>
                    <a:cs typeface="Times New Roman" panose="02020603050405020304" pitchFamily="18" charset="0"/>
                  </a:rPr>
                  <a:t>下面我们讨论如何设置初始值。</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lnSpc>
                    <a:spcPct val="150000"/>
                  </a:lnSpc>
                  <a:spcBef>
                    <a:spcPts val="0"/>
                  </a:spcBef>
                  <a:buFont typeface="Wingdings" panose="05000000000000000000" pitchFamily="2" charset="2"/>
                  <a:buChar char=""/>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如果</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节点</a:t>
                </a:r>
                <a:r>
                  <a:rPr lang="en-US" altLang="zh-CN" sz="2400" b="1" i="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被给定确定的值</a:t>
                </a:r>
                <a14:m>
                  <m:oMath xmlns:m="http://schemas.openxmlformats.org/officeDocument/2006/math">
                    <m:acc>
                      <m:accPr>
                        <m:chr m:val="̃"/>
                        <m:ctrlPr>
                          <a:rPr lang="zh-CN" altLang="zh-CN" sz="2400" b="1" i="1" kern="100">
                            <a:solidFill>
                              <a:srgbClr val="C00000"/>
                            </a:solidFill>
                            <a:effectLst/>
                            <a:latin typeface="Cambria Math" panose="02040503050406030204" pitchFamily="18" charset="0"/>
                            <a:ea typeface="Cambria Math" panose="02040503050406030204" pitchFamily="18" charset="0"/>
                          </a:rPr>
                        </m:ctrlPr>
                      </m:accPr>
                      <m:e>
                        <m:r>
                          <a:rPr lang="en-US" altLang="zh-CN" sz="2400" b="1" i="1" kern="100">
                            <a:solidFill>
                              <a:srgbClr val="C00000"/>
                            </a:solidFill>
                            <a:effectLst/>
                            <a:latin typeface="Cambria Math" panose="02040503050406030204" pitchFamily="18" charset="0"/>
                            <a:ea typeface="宋体" panose="02010600030101010101" pitchFamily="2" charset="-122"/>
                          </a:rPr>
                          <m:t>𝒆</m:t>
                        </m:r>
                      </m:e>
                    </m:acc>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，则</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𝝀</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𝑬</m:t>
                    </m:r>
                    <m:r>
                      <a:rPr lang="en-US" altLang="zh-CN" sz="2400" b="1" i="1" kern="100">
                        <a:effectLst/>
                        <a:latin typeface="Cambria Math" panose="02040503050406030204" pitchFamily="18" charset="0"/>
                        <a:ea typeface="宋体" panose="02010600030101010101" pitchFamily="2" charset="-122"/>
                      </a:rPr>
                      <m:t>=</m:t>
                    </m:r>
                    <m:acc>
                      <m:accPr>
                        <m:chr m:val="̃"/>
                        <m:ctrlPr>
                          <a:rPr lang="zh-CN" altLang="zh-CN" sz="2400" b="1" i="1" kern="100">
                            <a:effectLst/>
                            <a:latin typeface="Cambria Math" panose="02040503050406030204" pitchFamily="18" charset="0"/>
                            <a:ea typeface="Cambria Math" panose="02040503050406030204" pitchFamily="18" charset="0"/>
                          </a:rPr>
                        </m:ctrlPr>
                      </m:accPr>
                      <m:e>
                        <m:r>
                          <a:rPr lang="en-US" altLang="zh-CN" sz="2400" b="1" i="1" kern="100">
                            <a:effectLst/>
                            <a:latin typeface="Cambria Math" panose="02040503050406030204" pitchFamily="18" charset="0"/>
                            <a:ea typeface="宋体" panose="02010600030101010101" pitchFamily="2" charset="-122"/>
                          </a:rPr>
                          <m:t>𝒆</m:t>
                        </m:r>
                      </m:e>
                    </m:acc>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𝟏</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，而对于</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𝒆</m:t>
                    </m:r>
                    <m:r>
                      <a:rPr lang="en-US" altLang="zh-CN" sz="2400" b="1" i="1" kern="100">
                        <a:effectLst/>
                        <a:latin typeface="Cambria Math" panose="02040503050406030204" pitchFamily="18" charset="0"/>
                        <a:ea typeface="宋体" panose="02010600030101010101" pitchFamily="2" charset="-122"/>
                      </a:rPr>
                      <m:t>≠</m:t>
                    </m:r>
                    <m:acc>
                      <m:accPr>
                        <m:chr m:val="̃"/>
                        <m:ctrlPr>
                          <a:rPr lang="zh-CN" altLang="zh-CN" sz="2400" b="1" i="1" kern="100">
                            <a:effectLst/>
                            <a:latin typeface="Cambria Math" panose="02040503050406030204" pitchFamily="18" charset="0"/>
                            <a:ea typeface="Cambria Math" panose="02040503050406030204" pitchFamily="18" charset="0"/>
                          </a:rPr>
                        </m:ctrlPr>
                      </m:accPr>
                      <m:e>
                        <m:r>
                          <a:rPr lang="en-US" altLang="zh-CN" sz="2400" b="1" i="1" kern="100">
                            <a:effectLst/>
                            <a:latin typeface="Cambria Math" panose="02040503050406030204" pitchFamily="18" charset="0"/>
                            <a:ea typeface="宋体" panose="02010600030101010101" pitchFamily="2" charset="-122"/>
                          </a:rPr>
                          <m:t>𝒆</m:t>
                        </m:r>
                      </m:e>
                    </m:acc>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有</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𝝀</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𝑬</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𝒆</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𝟎</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p>
                <a:pPr marL="342900" lvl="0" indent="-342900" algn="just">
                  <a:lnSpc>
                    <a:spcPct val="150000"/>
                  </a:lnSpc>
                  <a:spcBef>
                    <a:spcPts val="0"/>
                  </a:spcBef>
                  <a:buFont typeface="Wingdings" panose="05000000000000000000" pitchFamily="2" charset="2"/>
                  <a:buChar char=""/>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如果</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节点</a:t>
                </a:r>
                <a:r>
                  <a:rPr lang="en-US" altLang="zh-CN" sz="2400" b="1" i="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被给定确定的值</a:t>
                </a:r>
                <a14:m>
                  <m:oMath xmlns:m="http://schemas.openxmlformats.org/officeDocument/2006/math">
                    <m:acc>
                      <m:accPr>
                        <m:chr m:val="̃"/>
                        <m:ctrlPr>
                          <a:rPr lang="zh-CN" altLang="zh-CN" sz="2400" b="1" i="1" kern="100">
                            <a:solidFill>
                              <a:srgbClr val="C00000"/>
                            </a:solidFill>
                            <a:effectLst/>
                            <a:latin typeface="Cambria Math" panose="02040503050406030204" pitchFamily="18" charset="0"/>
                            <a:ea typeface="Cambria Math" panose="02040503050406030204" pitchFamily="18" charset="0"/>
                          </a:rPr>
                        </m:ctrlPr>
                      </m:accPr>
                      <m:e>
                        <m:r>
                          <a:rPr lang="en-US" altLang="zh-CN" sz="2400" b="1" i="1" kern="100">
                            <a:solidFill>
                              <a:srgbClr val="C00000"/>
                            </a:solidFill>
                            <a:effectLst/>
                            <a:latin typeface="Cambria Math" panose="02040503050406030204" pitchFamily="18" charset="0"/>
                            <a:ea typeface="宋体" panose="02010600030101010101" pitchFamily="2" charset="-122"/>
                          </a:rPr>
                          <m:t>𝒆</m:t>
                        </m:r>
                      </m:e>
                    </m:acc>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，则</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𝝅</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𝑬</m:t>
                    </m:r>
                    <m:r>
                      <a:rPr lang="en-US" altLang="zh-CN" sz="2400" b="1" i="1" kern="100">
                        <a:effectLst/>
                        <a:latin typeface="Cambria Math" panose="02040503050406030204" pitchFamily="18" charset="0"/>
                        <a:ea typeface="宋体" panose="02010600030101010101" pitchFamily="2" charset="-122"/>
                      </a:rPr>
                      <m:t>=</m:t>
                    </m:r>
                    <m:acc>
                      <m:accPr>
                        <m:chr m:val="̃"/>
                        <m:ctrlPr>
                          <a:rPr lang="zh-CN" altLang="zh-CN" sz="2400" b="1" i="1" kern="100">
                            <a:effectLst/>
                            <a:latin typeface="Cambria Math" panose="02040503050406030204" pitchFamily="18" charset="0"/>
                            <a:ea typeface="Cambria Math" panose="02040503050406030204" pitchFamily="18" charset="0"/>
                          </a:rPr>
                        </m:ctrlPr>
                      </m:accPr>
                      <m:e>
                        <m:r>
                          <a:rPr lang="en-US" altLang="zh-CN" sz="2400" b="1" i="1" kern="100">
                            <a:effectLst/>
                            <a:latin typeface="Cambria Math" panose="02040503050406030204" pitchFamily="18" charset="0"/>
                            <a:ea typeface="宋体" panose="02010600030101010101" pitchFamily="2" charset="-122"/>
                          </a:rPr>
                          <m:t>𝒆</m:t>
                        </m:r>
                      </m:e>
                    </m:acc>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𝟏</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，而对于</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𝒆</m:t>
                    </m:r>
                    <m:r>
                      <a:rPr lang="en-US" altLang="zh-CN" sz="2400" b="1" i="1" kern="100">
                        <a:effectLst/>
                        <a:latin typeface="Cambria Math" panose="02040503050406030204" pitchFamily="18" charset="0"/>
                        <a:ea typeface="宋体" panose="02010600030101010101" pitchFamily="2" charset="-122"/>
                      </a:rPr>
                      <m:t>≠</m:t>
                    </m:r>
                    <m:acc>
                      <m:accPr>
                        <m:chr m:val="̃"/>
                        <m:ctrlPr>
                          <a:rPr lang="zh-CN" altLang="zh-CN" sz="2400" b="1" i="1" kern="100">
                            <a:effectLst/>
                            <a:latin typeface="Cambria Math" panose="02040503050406030204" pitchFamily="18" charset="0"/>
                            <a:ea typeface="Cambria Math" panose="02040503050406030204" pitchFamily="18" charset="0"/>
                          </a:rPr>
                        </m:ctrlPr>
                      </m:accPr>
                      <m:e>
                        <m:r>
                          <a:rPr lang="en-US" altLang="zh-CN" sz="2400" b="1" i="1" kern="100">
                            <a:effectLst/>
                            <a:latin typeface="Cambria Math" panose="02040503050406030204" pitchFamily="18" charset="0"/>
                            <a:ea typeface="宋体" panose="02010600030101010101" pitchFamily="2" charset="-122"/>
                          </a:rPr>
                          <m:t>𝒆</m:t>
                        </m:r>
                      </m:e>
                    </m:acc>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有</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𝝅</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𝑬</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𝒆</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𝟎</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p>
              <a:p>
                <a:pPr marL="342900" lvl="0" indent="-342900" algn="just">
                  <a:lnSpc>
                    <a:spcPct val="150000"/>
                  </a:lnSpc>
                  <a:spcBef>
                    <a:spcPts val="0"/>
                  </a:spcBef>
                  <a:buFont typeface="Wingdings" panose="05000000000000000000" pitchFamily="2" charset="2"/>
                  <a:buChar char=""/>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对于</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没有给定值</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的叶节点</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，对所有的</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值有</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𝝀</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𝒙</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𝟏</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。对应可能只有</a:t>
                </a:r>
                <a14:m>
                  <m:oMath xmlns:m="http://schemas.openxmlformats.org/officeDocument/2006/math">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𝑬</m:t>
                        </m:r>
                      </m:e>
                      <m:sup>
                        <m:r>
                          <a:rPr lang="en-US" altLang="zh-CN" sz="2400" b="1" i="1" kern="100">
                            <a:effectLst/>
                            <a:latin typeface="Cambria Math" panose="02040503050406030204" pitchFamily="18" charset="0"/>
                            <a:ea typeface="MS Gothic" panose="020B0609070205080204" pitchFamily="49" charset="-128"/>
                            <a:cs typeface="MS Gothic" panose="020B0609070205080204" pitchFamily="49" charset="-128"/>
                          </a:rPr>
                          <m:t>+</m:t>
                        </m:r>
                      </m:sup>
                    </m:sSup>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没有</a:t>
                </a:r>
                <a14:m>
                  <m:oMath xmlns:m="http://schemas.openxmlformats.org/officeDocument/2006/math">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𝑬</m:t>
                        </m:r>
                      </m:e>
                      <m:sup>
                        <m:r>
                          <a:rPr lang="en-US" altLang="zh-CN" sz="2400" b="1" i="1" kern="100">
                            <a:effectLst/>
                            <a:latin typeface="Cambria Math" panose="02040503050406030204" pitchFamily="18" charset="0"/>
                            <a:ea typeface="宋体" panose="02010600030101010101" pitchFamily="2" charset="-122"/>
                          </a:rPr>
                          <m:t>−</m:t>
                        </m:r>
                      </m:sup>
                    </m:sSup>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的情况；</a:t>
                </a:r>
              </a:p>
              <a:p>
                <a:pPr marL="342900" lvl="0" indent="-342900" algn="just">
                  <a:lnSpc>
                    <a:spcPct val="150000"/>
                  </a:lnSpc>
                  <a:spcBef>
                    <a:spcPts val="0"/>
                  </a:spcBef>
                  <a:buFont typeface="Wingdings" panose="05000000000000000000" pitchFamily="2" charset="2"/>
                  <a:buChar char=""/>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对于</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没有给定值</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的根节点</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，对于任意</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有</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𝝅</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𝒙</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𝟏</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。对应可能只有</a:t>
                </a:r>
                <a14:m>
                  <m:oMath xmlns:m="http://schemas.openxmlformats.org/officeDocument/2006/math">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𝑬</m:t>
                        </m:r>
                      </m:e>
                      <m:sup>
                        <m:r>
                          <a:rPr lang="en-US" altLang="zh-CN" sz="2400" b="1" i="1" kern="100">
                            <a:effectLst/>
                            <a:latin typeface="Cambria Math" panose="02040503050406030204" pitchFamily="18" charset="0"/>
                            <a:ea typeface="宋体" panose="02010600030101010101" pitchFamily="2" charset="-122"/>
                            <a:cs typeface="MS Gothic" panose="020B0609070205080204" pitchFamily="49" charset="-128"/>
                          </a:rPr>
                          <m:t>−</m:t>
                        </m:r>
                      </m:sup>
                    </m:sSup>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没有</a:t>
                </a:r>
                <a14:m>
                  <m:oMath xmlns:m="http://schemas.openxmlformats.org/officeDocument/2006/math">
                    <m:sSup>
                      <m:sSupPr>
                        <m:ctrlPr>
                          <a:rPr lang="zh-CN" altLang="zh-CN" sz="2400" b="1" i="1" kern="100">
                            <a:effectLst/>
                            <a:latin typeface="Cambria Math" panose="02040503050406030204" pitchFamily="18" charset="0"/>
                            <a:ea typeface="Cambria Math" panose="02040503050406030204" pitchFamily="18" charset="0"/>
                          </a:rPr>
                        </m:ctrlPr>
                      </m:sSupPr>
                      <m:e>
                        <m:r>
                          <a:rPr lang="en-US" altLang="zh-CN" sz="2400" b="1" i="1" kern="100">
                            <a:effectLst/>
                            <a:latin typeface="Cambria Math" panose="02040503050406030204" pitchFamily="18" charset="0"/>
                            <a:ea typeface="宋体" panose="02010600030101010101" pitchFamily="2" charset="-122"/>
                          </a:rPr>
                          <m:t>𝑬</m:t>
                        </m:r>
                      </m:e>
                      <m:sup>
                        <m:r>
                          <a:rPr lang="en-US" altLang="zh-CN" sz="2400" b="1" i="1" kern="100">
                            <a:effectLst/>
                            <a:latin typeface="Cambria Math" panose="02040503050406030204" pitchFamily="18" charset="0"/>
                            <a:ea typeface="宋体" panose="02010600030101010101" pitchFamily="2" charset="-122"/>
                          </a:rPr>
                          <m:t>+</m:t>
                        </m:r>
                      </m:sup>
                    </m:sSup>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的情况；</a:t>
                </a: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4" y="1531713"/>
                <a:ext cx="10952548" cy="5117283"/>
              </a:xfrm>
              <a:prstGeom prst="rect">
                <a:avLst/>
              </a:prstGeom>
              <a:blipFill>
                <a:blip r:embed="rId3"/>
                <a:stretch>
                  <a:fillRect l="-891" r="-367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8F3E956-E602-40EC-84C4-F0380170525D}"/>
              </a:ext>
            </a:extLst>
          </p:cNvPr>
          <p:cNvPicPr>
            <a:picLocks noChangeAspect="1"/>
          </p:cNvPicPr>
          <p:nvPr/>
        </p:nvPicPr>
        <p:blipFill>
          <a:blip r:embed="rId4"/>
          <a:stretch>
            <a:fillRect/>
          </a:stretch>
        </p:blipFill>
        <p:spPr>
          <a:xfrm>
            <a:off x="5102483" y="1312329"/>
            <a:ext cx="6669328" cy="1451077"/>
          </a:xfrm>
          <a:prstGeom prst="rect">
            <a:avLst/>
          </a:prstGeom>
        </p:spPr>
      </p:pic>
    </p:spTree>
    <p:extLst>
      <p:ext uri="{BB962C8B-B14F-4D97-AF65-F5344CB8AC3E}">
        <p14:creationId xmlns:p14="http://schemas.microsoft.com/office/powerpoint/2010/main" val="5868833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14261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链（</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chain</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just">
              <a:lnSpc>
                <a:spcPct val="150000"/>
              </a:lnSpc>
              <a:buNone/>
            </a:pP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信念传播过程：</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给定初始条件后，基于以上对</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π(X)</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λ(X)</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的计算方式，我们可以设计一个沿着链传播证据的递归方案。当证据节点的值被设置时，它们启动传播，并且节点持续更新，直至收敛。</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lvl="0" indent="0" algn="just">
              <a:lnSpc>
                <a:spcPct val="150000"/>
              </a:lnSpc>
              <a:buNone/>
            </a:pP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Pearl</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1988</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）将这看作一台并行机器，其中每个节点用一个处理器实现，每个处理器都与其他处理器并行，通过</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π-</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消息和</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λ-</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消息与它的父节点和子节点交换信息。</a:t>
            </a: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96495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14261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树</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50000"/>
              </a:lnSpc>
              <a:buFont typeface="Wingdings" panose="05000000000000000000" pitchFamily="2" charset="2"/>
              <a:buChar char="u"/>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链是受限的，因为</a:t>
            </a:r>
            <a:r>
              <a:rPr lang="zh-CN"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每个节点只能有一个父节点和一个子节点</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，即只能处理单个原因和单个症状的情况。在</a:t>
            </a:r>
            <a:r>
              <a:rPr lang="zh-CN"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树</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每个节点都可以有多个子女</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，但是除单个根外，所有的节点都只有一个父节点。</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50000"/>
              </a:lnSpc>
              <a:buFont typeface="Wingdings" panose="05000000000000000000" pitchFamily="2" charset="2"/>
              <a:buChar char="u"/>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类似的</a:t>
            </a:r>
            <a:r>
              <a:rPr lang="zh-CN"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信念传播也可以在树上进行</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，与链的不同之处是：</a:t>
            </a:r>
            <a:r>
              <a:rPr lang="zh-CN"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节点由它的诸子女接受不同的</a:t>
            </a:r>
            <a:r>
              <a:rPr lang="en-US"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λ-</a:t>
            </a:r>
            <a:r>
              <a:rPr lang="zh-CN"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消息，并且向它的诸子女发送不同的</a:t>
            </a:r>
            <a:r>
              <a:rPr lang="en-US"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π-</a:t>
            </a:r>
            <a:r>
              <a:rPr lang="zh-CN"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消息</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λ</a:t>
            </a:r>
            <a:r>
              <a:rPr lang="en-US" altLang="zh-CN" sz="2400" b="1" kern="100" baseline="-25000" dirty="0" err="1">
                <a:effectLst/>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从它的子女</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接收的消息，</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π</a:t>
            </a:r>
            <a:r>
              <a:rPr lang="en-US" altLang="zh-CN" sz="2400" b="1" kern="100" baseline="-250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发送到它的子女</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的消息。</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31684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531438" y="1520300"/>
                <a:ext cx="6586431"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树：</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我们还是将可能的证据划分成两部分：</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l" fontAlgn="ctr">
                  <a:lnSpc>
                    <a:spcPct val="120000"/>
                  </a:lnSpc>
                  <a:spcBef>
                    <a:spcPts val="600"/>
                  </a:spcBef>
                  <a:buFont typeface="Wingdings" panose="05000000000000000000" pitchFamily="2" charset="2"/>
                  <a:buChar char="u"/>
                </a:pPr>
                <a14:m>
                  <m:oMath xmlns:m="http://schemas.openxmlformats.org/officeDocument/2006/math">
                    <m:sSubSup>
                      <m:sSubSupPr>
                        <m:ctrlPr>
                          <a:rPr lang="zh-CN" altLang="zh-CN" sz="2400" b="1" i="1" kern="100" smtClean="0">
                            <a:solidFill>
                              <a:srgbClr val="0000FF"/>
                            </a:solidFill>
                            <a:effectLst/>
                            <a:latin typeface="Cambria Math" panose="02040503050406030204" pitchFamily="18" charset="0"/>
                            <a:ea typeface="Cambria Math" panose="02040503050406030204" pitchFamily="18" charset="0"/>
                          </a:rPr>
                        </m:ctrlPr>
                      </m:sSubSupPr>
                      <m:e>
                        <m:r>
                          <a:rPr lang="en-US" altLang="zh-CN" sz="2400" b="1" i="1" kern="100">
                            <a:solidFill>
                              <a:srgbClr val="0000FF"/>
                            </a:solidFill>
                            <a:effectLst/>
                            <a:latin typeface="Cambria Math" panose="02040503050406030204" pitchFamily="18" charset="0"/>
                            <a:ea typeface="宋体" panose="02010600030101010101" pitchFamily="2" charset="-122"/>
                          </a:rPr>
                          <m:t>𝑬</m:t>
                        </m:r>
                      </m:e>
                      <m:sub>
                        <m:r>
                          <a:rPr lang="en-US" altLang="zh-CN" sz="2400" b="1" i="1" kern="100">
                            <a:solidFill>
                              <a:srgbClr val="0000FF"/>
                            </a:solidFill>
                            <a:effectLst/>
                            <a:latin typeface="Cambria Math" panose="02040503050406030204" pitchFamily="18" charset="0"/>
                            <a:ea typeface="宋体" panose="02010600030101010101" pitchFamily="2" charset="-122"/>
                          </a:rPr>
                          <m:t>𝑿</m:t>
                        </m:r>
                      </m:sub>
                      <m:sup>
                        <m:r>
                          <a:rPr lang="en-US" altLang="zh-CN" sz="2400" b="1" i="1" kern="100">
                            <a:solidFill>
                              <a:srgbClr val="0000FF"/>
                            </a:solidFill>
                            <a:effectLst/>
                            <a:latin typeface="Cambria Math" panose="02040503050406030204" pitchFamily="18" charset="0"/>
                            <a:ea typeface="宋体" panose="02010600030101010101" pitchFamily="2" charset="-122"/>
                          </a:rPr>
                          <m:t>−</m:t>
                        </m:r>
                      </m:sup>
                    </m:sSubSup>
                  </m:oMath>
                </a14:m>
                <a:r>
                  <a:rPr lang="zh-CN" altLang="zh-CN" sz="24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：以查询节点</a:t>
                </a:r>
                <a:r>
                  <a:rPr lang="en-US" altLang="zh-CN" sz="24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为根的</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子树中的证据节点</a:t>
                </a:r>
                <a:r>
                  <a:rPr lang="zh-CN" altLang="zh-CN" sz="24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l" fontAlgn="ctr">
                  <a:lnSpc>
                    <a:spcPct val="120000"/>
                  </a:lnSpc>
                  <a:spcBef>
                    <a:spcPts val="600"/>
                  </a:spcBef>
                  <a:buFont typeface="Wingdings" panose="05000000000000000000" pitchFamily="2" charset="2"/>
                  <a:buChar char="u"/>
                </a:pPr>
                <a14:m>
                  <m:oMath xmlns:m="http://schemas.openxmlformats.org/officeDocument/2006/math">
                    <m:sSubSup>
                      <m:sSubSupPr>
                        <m:ctrlPr>
                          <a:rPr lang="zh-CN" altLang="zh-CN" sz="2400" b="1" i="1" kern="100" smtClean="0">
                            <a:solidFill>
                              <a:srgbClr val="0000FF"/>
                            </a:solidFill>
                            <a:effectLst/>
                            <a:latin typeface="Cambria Math" panose="02040503050406030204" pitchFamily="18" charset="0"/>
                            <a:ea typeface="Cambria Math" panose="02040503050406030204" pitchFamily="18" charset="0"/>
                          </a:rPr>
                        </m:ctrlPr>
                      </m:sSubSupPr>
                      <m:e>
                        <m:r>
                          <a:rPr lang="en-US" altLang="zh-CN" sz="2400" b="1" i="1" kern="100">
                            <a:solidFill>
                              <a:srgbClr val="0000FF"/>
                            </a:solidFill>
                            <a:effectLst/>
                            <a:latin typeface="Cambria Math" panose="02040503050406030204" pitchFamily="18" charset="0"/>
                            <a:ea typeface="宋体" panose="02010600030101010101" pitchFamily="2" charset="-122"/>
                          </a:rPr>
                          <m:t>𝑬</m:t>
                        </m:r>
                      </m:e>
                      <m:sub>
                        <m:r>
                          <a:rPr lang="en-US" altLang="zh-CN" sz="2400" b="1" i="1" kern="100">
                            <a:solidFill>
                              <a:srgbClr val="0000FF"/>
                            </a:solidFill>
                            <a:effectLst/>
                            <a:latin typeface="Cambria Math" panose="02040503050406030204" pitchFamily="18" charset="0"/>
                            <a:ea typeface="宋体" panose="02010600030101010101" pitchFamily="2" charset="-122"/>
                          </a:rPr>
                          <m:t>𝑿</m:t>
                        </m:r>
                      </m:sub>
                      <m:sup>
                        <m:r>
                          <a:rPr lang="en-US" altLang="zh-CN" sz="2400" b="1" i="1" kern="100">
                            <a:solidFill>
                              <a:srgbClr val="0000FF"/>
                            </a:solidFill>
                            <a:effectLst/>
                            <a:latin typeface="Cambria Math" panose="02040503050406030204" pitchFamily="18" charset="0"/>
                            <a:ea typeface="宋体" panose="02010600030101010101" pitchFamily="2" charset="-122"/>
                          </a:rPr>
                          <m:t>+</m:t>
                        </m:r>
                      </m:sup>
                    </m:sSubSup>
                  </m:oMath>
                </a14:m>
                <a:r>
                  <a:rPr lang="zh-CN" altLang="zh-CN" sz="24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其它</a:t>
                </a:r>
                <a:r>
                  <a:rPr lang="zh-CN" altLang="zh-CN" sz="24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证据节点。</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注意，</a:t>
                </a:r>
                <a14:m>
                  <m:oMath xmlns:m="http://schemas.openxmlformats.org/officeDocument/2006/math">
                    <m:sSubSup>
                      <m:sSubSupPr>
                        <m:ctrlPr>
                          <a:rPr lang="zh-CN" altLang="zh-CN" sz="2400" b="1" i="1" smtClean="0">
                            <a:solidFill>
                              <a:srgbClr val="0000FF"/>
                            </a:solidFill>
                            <a:effectLst/>
                            <a:latin typeface="Cambria Math" panose="02040503050406030204" pitchFamily="18" charset="0"/>
                            <a:ea typeface="Cambria Math" panose="02040503050406030204" pitchFamily="18" charset="0"/>
                          </a:rPr>
                        </m:ctrlPr>
                      </m:sSubSupPr>
                      <m:e>
                        <m:r>
                          <a:rPr lang="en-US" altLang="zh-CN" sz="2400" b="1" i="1" kern="100">
                            <a:solidFill>
                              <a:srgbClr val="0000FF"/>
                            </a:solidFill>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400" b="1" i="1" kern="100">
                            <a:solidFill>
                              <a:srgbClr val="0000FF"/>
                            </a:solidFill>
                            <a:effectLst/>
                            <a:latin typeface="Cambria Math" panose="02040503050406030204" pitchFamily="18" charset="0"/>
                            <a:ea typeface="宋体" panose="02010600030101010101" pitchFamily="2" charset="-122"/>
                            <a:cs typeface="Times New Roman" panose="02020603050405020304" pitchFamily="18" charset="0"/>
                          </a:rPr>
                          <m:t>𝑿</m:t>
                        </m:r>
                      </m:sub>
                      <m:sup>
                        <m:r>
                          <a:rPr lang="en-US" altLang="zh-CN" sz="2400" b="1" i="1" kern="100">
                            <a:solidFill>
                              <a:srgbClr val="0000FF"/>
                            </a:solidFill>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中的节点不必是</a:t>
                </a:r>
                <a:r>
                  <a:rPr lang="en-US"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的祖先，而可以在以</a:t>
                </a:r>
                <a:r>
                  <a:rPr lang="en-US"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的兄妹节点为根的子树中</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分离了</a:t>
                </a:r>
                <a14:m>
                  <m:oMath xmlns:m="http://schemas.openxmlformats.org/officeDocument/2006/math">
                    <m:sSubSup>
                      <m:sSubSupPr>
                        <m:ctrlPr>
                          <a:rPr lang="zh-CN" altLang="zh-CN" b="1" i="1">
                            <a:effectLst/>
                            <a:latin typeface="Cambria Math" panose="02040503050406030204" pitchFamily="18" charset="0"/>
                            <a:ea typeface="Cambria Math" panose="02040503050406030204" pitchFamily="18" charset="0"/>
                          </a:rPr>
                        </m:ctrlPr>
                      </m:sSubSup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𝑿</m:t>
                        </m:r>
                      </m:sub>
                      <m:sup>
                        <m:r>
                          <a:rPr lang="en-US" altLang="zh-CN" b="1" i="1" kern="100">
                            <a:effectLst/>
                            <a:latin typeface="Cambria Math" panose="02040503050406030204" pitchFamily="18" charset="0"/>
                            <a:ea typeface="宋体" panose="02010600030101010101" pitchFamily="2" charset="-122"/>
                          </a:rPr>
                          <m:t>−</m:t>
                        </m:r>
                      </m:sup>
                    </m:sSubSup>
                  </m:oMath>
                </a14:m>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Sup>
                      <m:sSubSupPr>
                        <m:ctrlPr>
                          <a:rPr lang="zh-CN" altLang="zh-CN" b="1" i="1">
                            <a:effectLst/>
                            <a:latin typeface="Cambria Math" panose="02040503050406030204" pitchFamily="18" charset="0"/>
                            <a:ea typeface="Cambria Math" panose="02040503050406030204" pitchFamily="18" charset="0"/>
                          </a:rPr>
                        </m:ctrlPr>
                      </m:sSubSup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𝑿</m:t>
                        </m:r>
                      </m:sub>
                      <m:sup>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，有：</a:t>
                </a:r>
                <a:endParaRPr lang="en-US" altLang="zh-CN" b="1" i="0" dirty="0">
                  <a:latin typeface="Cambria Math" panose="02040503050406030204" pitchFamily="18" charset="0"/>
                </a:endParaRPr>
              </a:p>
              <a:p>
                <a:pPr marL="0" lvl="1" indent="0">
                  <a:lnSpc>
                    <a:spcPct val="130000"/>
                  </a:lnSpc>
                  <a:buNone/>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𝐏</m:t>
                      </m:r>
                      <m:r>
                        <a:rPr lang="en-US" altLang="zh-CN" b="1" i="1">
                          <a:latin typeface="Cambria Math" panose="02040503050406030204" pitchFamily="18" charset="0"/>
                        </a:rPr>
                        <m:t>(</m:t>
                      </m:r>
                      <m:sSubSup>
                        <m:sSubSupPr>
                          <m:ctrlPr>
                            <a:rPr lang="zh-CN" altLang="zh-CN" b="1" i="1">
                              <a:latin typeface="Cambria Math" panose="02040503050406030204" pitchFamily="18" charset="0"/>
                            </a:rPr>
                          </m:ctrlPr>
                        </m:sSubSupPr>
                        <m:e>
                          <m:r>
                            <a:rPr lang="en-US" altLang="zh-CN" b="1" i="1">
                              <a:latin typeface="Cambria Math" panose="02040503050406030204" pitchFamily="18" charset="0"/>
                            </a:rPr>
                            <m:t>𝑬</m:t>
                          </m:r>
                        </m:e>
                        <m:sub>
                          <m:r>
                            <a:rPr lang="en-US" altLang="zh-CN" b="1" i="1">
                              <a:latin typeface="Cambria Math" panose="02040503050406030204" pitchFamily="18" charset="0"/>
                            </a:rPr>
                            <m:t>𝑿</m:t>
                          </m:r>
                        </m:sub>
                        <m:sup>
                          <m:r>
                            <a:rPr lang="en-US" altLang="zh-CN" b="1" i="1">
                              <a:latin typeface="Cambria Math" panose="02040503050406030204" pitchFamily="18" charset="0"/>
                            </a:rPr>
                            <m:t>+</m:t>
                          </m:r>
                        </m:sup>
                      </m:sSubSup>
                      <m:r>
                        <a:rPr lang="en-US" altLang="zh-CN" b="1" i="1">
                          <a:latin typeface="Cambria Math" panose="02040503050406030204" pitchFamily="18" charset="0"/>
                        </a:rPr>
                        <m:t>,</m:t>
                      </m:r>
                      <m:sSubSup>
                        <m:sSubSupPr>
                          <m:ctrlPr>
                            <a:rPr lang="zh-CN" altLang="zh-CN" b="1" i="1">
                              <a:latin typeface="Cambria Math" panose="02040503050406030204" pitchFamily="18" charset="0"/>
                            </a:rPr>
                          </m:ctrlPr>
                        </m:sSubSupPr>
                        <m:e>
                          <m:r>
                            <a:rPr lang="en-US" altLang="zh-CN" b="1" i="1">
                              <a:latin typeface="Cambria Math" panose="02040503050406030204" pitchFamily="18" charset="0"/>
                            </a:rPr>
                            <m:t>𝑬</m:t>
                          </m:r>
                        </m:e>
                        <m:sub>
                          <m:r>
                            <a:rPr lang="en-US" altLang="zh-CN" b="1" i="1">
                              <a:latin typeface="Cambria Math" panose="02040503050406030204" pitchFamily="18" charset="0"/>
                            </a:rPr>
                            <m:t>𝑿</m:t>
                          </m:r>
                        </m:sub>
                        <m:sup>
                          <m:r>
                            <a:rPr lang="en-US" altLang="zh-CN" b="1" i="1">
                              <a:latin typeface="Cambria Math" panose="02040503050406030204" pitchFamily="18" charset="0"/>
                            </a:rPr>
                            <m:t>−</m:t>
                          </m:r>
                        </m:sup>
                      </m:sSubSup>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 </m:t>
                      </m:r>
                      <m:r>
                        <a:rPr lang="en-US" altLang="zh-CN" b="1" i="1">
                          <a:latin typeface="Cambria Math" panose="02040503050406030204" pitchFamily="18" charset="0"/>
                        </a:rPr>
                        <m:t>𝑷</m:t>
                      </m:r>
                      <m:r>
                        <a:rPr lang="en-US" altLang="zh-CN" b="1" i="1">
                          <a:latin typeface="Cambria Math" panose="02040503050406030204" pitchFamily="18" charset="0"/>
                        </a:rPr>
                        <m:t>(</m:t>
                      </m:r>
                      <m:sSubSup>
                        <m:sSubSupPr>
                          <m:ctrlPr>
                            <a:rPr lang="zh-CN" altLang="zh-CN" b="1" i="1">
                              <a:latin typeface="Cambria Math" panose="02040503050406030204" pitchFamily="18" charset="0"/>
                            </a:rPr>
                          </m:ctrlPr>
                        </m:sSubSupPr>
                        <m:e>
                          <m:r>
                            <a:rPr lang="en-US" altLang="zh-CN" b="1" i="1">
                              <a:latin typeface="Cambria Math" panose="02040503050406030204" pitchFamily="18" charset="0"/>
                            </a:rPr>
                            <m:t>𝑬</m:t>
                          </m:r>
                        </m:e>
                        <m:sub>
                          <m:r>
                            <a:rPr lang="en-US" altLang="zh-CN" b="1" i="1">
                              <a:latin typeface="Cambria Math" panose="02040503050406030204" pitchFamily="18" charset="0"/>
                            </a:rPr>
                            <m:t>𝑿</m:t>
                          </m:r>
                        </m:sub>
                        <m:sup>
                          <m:r>
                            <a:rPr lang="en-US" altLang="zh-CN" b="1" i="1">
                              <a:latin typeface="Cambria Math" panose="02040503050406030204" pitchFamily="18" charset="0"/>
                            </a:rPr>
                            <m:t>+</m:t>
                          </m:r>
                        </m:sup>
                      </m:sSubSup>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r>
                        <a:rPr lang="en-US" altLang="zh-CN" b="1" i="1">
                          <a:latin typeface="Cambria Math" panose="02040503050406030204" pitchFamily="18" charset="0"/>
                        </a:rPr>
                        <m:t>𝑷</m:t>
                      </m:r>
                      <m:r>
                        <a:rPr lang="en-US" altLang="zh-CN" b="1" i="1">
                          <a:latin typeface="Cambria Math" panose="02040503050406030204" pitchFamily="18" charset="0"/>
                        </a:rPr>
                        <m:t>(</m:t>
                      </m:r>
                      <m:sSubSup>
                        <m:sSubSupPr>
                          <m:ctrlPr>
                            <a:rPr lang="zh-CN" altLang="zh-CN" b="1" i="1">
                              <a:latin typeface="Cambria Math" panose="02040503050406030204" pitchFamily="18" charset="0"/>
                            </a:rPr>
                          </m:ctrlPr>
                        </m:sSubSupPr>
                        <m:e>
                          <m:r>
                            <a:rPr lang="en-US" altLang="zh-CN" b="1" i="1">
                              <a:latin typeface="Cambria Math" panose="02040503050406030204" pitchFamily="18" charset="0"/>
                            </a:rPr>
                            <m:t>𝑬</m:t>
                          </m:r>
                        </m:e>
                        <m:sub>
                          <m:r>
                            <a:rPr lang="en-US" altLang="zh-CN" b="1" i="1">
                              <a:latin typeface="Cambria Math" panose="02040503050406030204" pitchFamily="18" charset="0"/>
                            </a:rPr>
                            <m:t>𝑿</m:t>
                          </m:r>
                        </m:sub>
                        <m:sup>
                          <m:r>
                            <a:rPr lang="en-US" altLang="zh-CN" b="1" i="1">
                              <a:latin typeface="Cambria Math" panose="02040503050406030204" pitchFamily="18" charset="0"/>
                            </a:rPr>
                            <m:t>−</m:t>
                          </m:r>
                        </m:sup>
                      </m:sSubSup>
                      <m:r>
                        <a:rPr lang="en-US" altLang="zh-CN" b="1" i="1">
                          <a:latin typeface="Cambria Math" panose="02040503050406030204" pitchFamily="18" charset="0"/>
                        </a:rPr>
                        <m:t>|</m:t>
                      </m:r>
                      <m:r>
                        <a:rPr lang="en-US" altLang="zh-CN" b="1" i="1">
                          <a:latin typeface="Cambria Math" panose="02040503050406030204" pitchFamily="18" charset="0"/>
                        </a:rPr>
                        <m:t>𝑿</m:t>
                      </m:r>
                      <m:r>
                        <a:rPr lang="en-US" altLang="zh-CN" b="1" i="1">
                          <a:latin typeface="Cambria Math" panose="02040503050406030204" pitchFamily="18" charset="0"/>
                        </a:rPr>
                        <m:t>)</m:t>
                      </m:r>
                    </m:oMath>
                  </m:oMathPara>
                </a14:m>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从而有 ：</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𝜶𝝅</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𝝀</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oMath>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𝜶</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是一个规范化常量。</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531438" y="1520300"/>
                <a:ext cx="6586431" cy="5117283"/>
              </a:xfrm>
              <a:prstGeom prst="rect">
                <a:avLst/>
              </a:prstGeom>
              <a:blipFill>
                <a:blip r:embed="rId4"/>
                <a:stretch>
                  <a:fillRect l="-1388" r="-6013" b="-833"/>
                </a:stretch>
              </a:blipFill>
            </p:spPr>
            <p:txBody>
              <a:bodyPr/>
              <a:lstStyle/>
              <a:p>
                <a:r>
                  <a:rPr lang="zh-CN" altLang="en-US">
                    <a:noFill/>
                  </a:rPr>
                  <a:t> </a:t>
                </a:r>
              </a:p>
            </p:txBody>
          </p:sp>
        </mc:Fallback>
      </mc:AlternateContent>
      <p:grpSp>
        <p:nvGrpSpPr>
          <p:cNvPr id="54" name="组合 53">
            <a:extLst>
              <a:ext uri="{FF2B5EF4-FFF2-40B4-BE49-F238E27FC236}">
                <a16:creationId xmlns:a16="http://schemas.microsoft.com/office/drawing/2014/main" id="{85426C48-E32F-4A3F-B5BB-0E22D9CBB796}"/>
              </a:ext>
            </a:extLst>
          </p:cNvPr>
          <p:cNvGrpSpPr/>
          <p:nvPr/>
        </p:nvGrpSpPr>
        <p:grpSpPr>
          <a:xfrm>
            <a:off x="7062158" y="2079762"/>
            <a:ext cx="5001391" cy="3907040"/>
            <a:chOff x="7355115" y="2079762"/>
            <a:chExt cx="4708434" cy="3907040"/>
          </a:xfrm>
        </p:grpSpPr>
        <p:grpSp>
          <p:nvGrpSpPr>
            <p:cNvPr id="43" name="组合 42">
              <a:extLst>
                <a:ext uri="{FF2B5EF4-FFF2-40B4-BE49-F238E27FC236}">
                  <a16:creationId xmlns:a16="http://schemas.microsoft.com/office/drawing/2014/main" id="{D19555DC-CB33-42A5-912B-49F6985E0ACE}"/>
                </a:ext>
              </a:extLst>
            </p:cNvPr>
            <p:cNvGrpSpPr/>
            <p:nvPr/>
          </p:nvGrpSpPr>
          <p:grpSpPr>
            <a:xfrm>
              <a:off x="7355115" y="2079762"/>
              <a:ext cx="4708434" cy="3907040"/>
              <a:chOff x="7113452" y="2347550"/>
              <a:chExt cx="4708434" cy="3907040"/>
            </a:xfrm>
          </p:grpSpPr>
          <p:grpSp>
            <p:nvGrpSpPr>
              <p:cNvPr id="13" name="组合 12">
                <a:extLst>
                  <a:ext uri="{FF2B5EF4-FFF2-40B4-BE49-F238E27FC236}">
                    <a16:creationId xmlns:a16="http://schemas.microsoft.com/office/drawing/2014/main" id="{0007621B-E2A1-4B78-8D3C-1AFF71D00E96}"/>
                  </a:ext>
                </a:extLst>
              </p:cNvPr>
              <p:cNvGrpSpPr>
                <a:grpSpLocks/>
              </p:cNvGrpSpPr>
              <p:nvPr/>
            </p:nvGrpSpPr>
            <p:grpSpPr bwMode="auto">
              <a:xfrm>
                <a:off x="7113452" y="2347550"/>
                <a:ext cx="4708434" cy="3302993"/>
                <a:chOff x="5615" y="303844"/>
                <a:chExt cx="5245" cy="3450"/>
              </a:xfrm>
            </p:grpSpPr>
            <p:grpSp>
              <p:nvGrpSpPr>
                <p:cNvPr id="15" name="组合 14">
                  <a:extLst>
                    <a:ext uri="{FF2B5EF4-FFF2-40B4-BE49-F238E27FC236}">
                      <a16:creationId xmlns:a16="http://schemas.microsoft.com/office/drawing/2014/main" id="{B2518A66-0208-4A30-A84E-FDDCF0E5EEEE}"/>
                    </a:ext>
                  </a:extLst>
                </p:cNvPr>
                <p:cNvGrpSpPr>
                  <a:grpSpLocks/>
                </p:cNvGrpSpPr>
                <p:nvPr/>
              </p:nvGrpSpPr>
              <p:grpSpPr bwMode="auto">
                <a:xfrm>
                  <a:off x="5615" y="303844"/>
                  <a:ext cx="5245" cy="3450"/>
                  <a:chOff x="7301" y="131851"/>
                  <a:chExt cx="5245" cy="3420"/>
                </a:xfrm>
              </p:grpSpPr>
              <p:grpSp>
                <p:nvGrpSpPr>
                  <p:cNvPr id="18" name="组合 17">
                    <a:extLst>
                      <a:ext uri="{FF2B5EF4-FFF2-40B4-BE49-F238E27FC236}">
                        <a16:creationId xmlns:a16="http://schemas.microsoft.com/office/drawing/2014/main" id="{260B8E96-7BA5-4379-A708-D23CE88F2D85}"/>
                      </a:ext>
                    </a:extLst>
                  </p:cNvPr>
                  <p:cNvGrpSpPr>
                    <a:grpSpLocks/>
                  </p:cNvGrpSpPr>
                  <p:nvPr/>
                </p:nvGrpSpPr>
                <p:grpSpPr bwMode="auto">
                  <a:xfrm>
                    <a:off x="7575" y="131851"/>
                    <a:ext cx="4545" cy="3420"/>
                    <a:chOff x="10080" y="131761"/>
                    <a:chExt cx="4545" cy="3420"/>
                  </a:xfrm>
                </p:grpSpPr>
                <p:grpSp>
                  <p:nvGrpSpPr>
                    <p:cNvPr id="22" name="组合 21">
                      <a:extLst>
                        <a:ext uri="{FF2B5EF4-FFF2-40B4-BE49-F238E27FC236}">
                          <a16:creationId xmlns:a16="http://schemas.microsoft.com/office/drawing/2014/main" id="{C7584CA9-FBAA-4561-B53E-C98E919631FE}"/>
                        </a:ext>
                      </a:extLst>
                    </p:cNvPr>
                    <p:cNvGrpSpPr>
                      <a:grpSpLocks/>
                    </p:cNvGrpSpPr>
                    <p:nvPr/>
                  </p:nvGrpSpPr>
                  <p:grpSpPr bwMode="auto">
                    <a:xfrm>
                      <a:off x="10080" y="131761"/>
                      <a:ext cx="4545" cy="3420"/>
                      <a:chOff x="10080" y="131776"/>
                      <a:chExt cx="4545" cy="3420"/>
                    </a:xfrm>
                  </p:grpSpPr>
                  <p:grpSp>
                    <p:nvGrpSpPr>
                      <p:cNvPr id="26" name="组合 25">
                        <a:extLst>
                          <a:ext uri="{FF2B5EF4-FFF2-40B4-BE49-F238E27FC236}">
                            <a16:creationId xmlns:a16="http://schemas.microsoft.com/office/drawing/2014/main" id="{918D0EB5-70AD-471E-A1C7-F4BA85514EED}"/>
                          </a:ext>
                        </a:extLst>
                      </p:cNvPr>
                      <p:cNvGrpSpPr>
                        <a:grpSpLocks/>
                      </p:cNvGrpSpPr>
                      <p:nvPr/>
                    </p:nvGrpSpPr>
                    <p:grpSpPr bwMode="auto">
                      <a:xfrm>
                        <a:off x="10080" y="131776"/>
                        <a:ext cx="4545" cy="3420"/>
                        <a:chOff x="10080" y="131776"/>
                        <a:chExt cx="4545" cy="3420"/>
                      </a:xfrm>
                    </p:grpSpPr>
                    <p:sp>
                      <p:nvSpPr>
                        <p:cNvPr id="32" name="椭圆 31">
                          <a:extLst>
                            <a:ext uri="{FF2B5EF4-FFF2-40B4-BE49-F238E27FC236}">
                              <a16:creationId xmlns:a16="http://schemas.microsoft.com/office/drawing/2014/main" id="{75981013-728E-413E-9A44-6B2C26AC2323}"/>
                            </a:ext>
                          </a:extLst>
                        </p:cNvPr>
                        <p:cNvSpPr>
                          <a:spLocks noChangeArrowheads="1"/>
                        </p:cNvSpPr>
                        <p:nvPr/>
                      </p:nvSpPr>
                      <p:spPr bwMode="auto">
                        <a:xfrm>
                          <a:off x="11955" y="131776"/>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sp>
                      <p:nvSpPr>
                        <p:cNvPr id="33" name="椭圆 32">
                          <a:extLst>
                            <a:ext uri="{FF2B5EF4-FFF2-40B4-BE49-F238E27FC236}">
                              <a16:creationId xmlns:a16="http://schemas.microsoft.com/office/drawing/2014/main" id="{72C8D670-EFEB-405B-AE1A-32DB29208A13}"/>
                            </a:ext>
                          </a:extLst>
                        </p:cNvPr>
                        <p:cNvSpPr>
                          <a:spLocks noChangeArrowheads="1"/>
                        </p:cNvSpPr>
                        <p:nvPr/>
                      </p:nvSpPr>
                      <p:spPr bwMode="auto">
                        <a:xfrm>
                          <a:off x="13950" y="132754"/>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W</a:t>
                          </a:r>
                          <a:endParaRPr lang="zh-CN" sz="2400" b="1" kern="100">
                            <a:effectLst/>
                            <a:latin typeface="Times New Roman" panose="02020603050405020304" pitchFamily="18" charset="0"/>
                            <a:ea typeface="宋体" panose="02010600030101010101" pitchFamily="2" charset="-122"/>
                          </a:endParaRPr>
                        </a:p>
                      </p:txBody>
                    </p:sp>
                    <p:sp>
                      <p:nvSpPr>
                        <p:cNvPr id="34" name="椭圆 33">
                          <a:extLst>
                            <a:ext uri="{FF2B5EF4-FFF2-40B4-BE49-F238E27FC236}">
                              <a16:creationId xmlns:a16="http://schemas.microsoft.com/office/drawing/2014/main" id="{7370FD36-D3A9-4310-A737-C2BDBF6206F0}"/>
                            </a:ext>
                          </a:extLst>
                        </p:cNvPr>
                        <p:cNvSpPr>
                          <a:spLocks noChangeArrowheads="1"/>
                        </p:cNvSpPr>
                        <p:nvPr/>
                      </p:nvSpPr>
                      <p:spPr bwMode="auto">
                        <a:xfrm>
                          <a:off x="11955" y="13317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35" name="椭圆 34">
                          <a:extLst>
                            <a:ext uri="{FF2B5EF4-FFF2-40B4-BE49-F238E27FC236}">
                              <a16:creationId xmlns:a16="http://schemas.microsoft.com/office/drawing/2014/main" id="{F21CFE88-EAAA-4652-90CE-972CD78BF0B1}"/>
                            </a:ext>
                          </a:extLst>
                        </p:cNvPr>
                        <p:cNvSpPr>
                          <a:spLocks noChangeArrowheads="1"/>
                        </p:cNvSpPr>
                        <p:nvPr/>
                      </p:nvSpPr>
                      <p:spPr bwMode="auto">
                        <a:xfrm>
                          <a:off x="10080" y="132768"/>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V</a:t>
                          </a:r>
                          <a:endParaRPr lang="zh-CN" sz="2400" b="1" kern="100">
                            <a:effectLst/>
                            <a:latin typeface="Times New Roman" panose="02020603050405020304" pitchFamily="18" charset="0"/>
                            <a:ea typeface="宋体" panose="02010600030101010101" pitchFamily="2" charset="-122"/>
                          </a:endParaRPr>
                        </a:p>
                      </p:txBody>
                    </p:sp>
                    <p:sp>
                      <p:nvSpPr>
                        <p:cNvPr id="36" name="椭圆 35">
                          <a:extLst>
                            <a:ext uri="{FF2B5EF4-FFF2-40B4-BE49-F238E27FC236}">
                              <a16:creationId xmlns:a16="http://schemas.microsoft.com/office/drawing/2014/main" id="{BAB76336-A2C7-4AA8-A431-4243258A8A3D}"/>
                            </a:ext>
                          </a:extLst>
                        </p:cNvPr>
                        <p:cNvSpPr>
                          <a:spLocks noChangeArrowheads="1"/>
                        </p:cNvSpPr>
                        <p:nvPr/>
                      </p:nvSpPr>
                      <p:spPr bwMode="auto">
                        <a:xfrm>
                          <a:off x="12645" y="13449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Z</a:t>
                          </a:r>
                          <a:endParaRPr lang="zh-CN" sz="2400" b="1" kern="100">
                            <a:effectLst/>
                            <a:latin typeface="Times New Roman" panose="02020603050405020304" pitchFamily="18" charset="0"/>
                            <a:ea typeface="宋体" panose="02010600030101010101" pitchFamily="2" charset="-122"/>
                          </a:endParaRPr>
                        </a:p>
                      </p:txBody>
                    </p:sp>
                    <p:sp>
                      <p:nvSpPr>
                        <p:cNvPr id="37" name="椭圆 36">
                          <a:extLst>
                            <a:ext uri="{FF2B5EF4-FFF2-40B4-BE49-F238E27FC236}">
                              <a16:creationId xmlns:a16="http://schemas.microsoft.com/office/drawing/2014/main" id="{BBEF99E9-9309-4EF2-BE97-BF472027B42C}"/>
                            </a:ext>
                          </a:extLst>
                        </p:cNvPr>
                        <p:cNvSpPr>
                          <a:spLocks noChangeArrowheads="1"/>
                        </p:cNvSpPr>
                        <p:nvPr/>
                      </p:nvSpPr>
                      <p:spPr bwMode="auto">
                        <a:xfrm>
                          <a:off x="11145" y="13452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Y</a:t>
                          </a:r>
                          <a:endParaRPr lang="zh-CN" sz="2400" b="1" kern="100">
                            <a:effectLst/>
                            <a:latin typeface="Times New Roman" panose="02020603050405020304" pitchFamily="18" charset="0"/>
                            <a:ea typeface="宋体" panose="02010600030101010101" pitchFamily="2" charset="-122"/>
                          </a:endParaRPr>
                        </a:p>
                      </p:txBody>
                    </p:sp>
                  </p:grpSp>
                  <p:cxnSp>
                    <p:nvCxnSpPr>
                      <p:cNvPr id="27" name="直接箭头连接符 26">
                        <a:extLst>
                          <a:ext uri="{FF2B5EF4-FFF2-40B4-BE49-F238E27FC236}">
                            <a16:creationId xmlns:a16="http://schemas.microsoft.com/office/drawing/2014/main" id="{2AE8E4FD-1C95-4F32-8C2F-A45661EE427F}"/>
                          </a:ext>
                        </a:extLst>
                      </p:cNvPr>
                      <p:cNvCxnSpPr>
                        <a:cxnSpLocks noChangeShapeType="1"/>
                      </p:cNvCxnSpPr>
                      <p:nvPr/>
                    </p:nvCxnSpPr>
                    <p:spPr bwMode="auto">
                      <a:xfrm flipH="1">
                        <a:off x="10656" y="132352"/>
                        <a:ext cx="1398" cy="515"/>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直接箭头连接符 27">
                        <a:extLst>
                          <a:ext uri="{FF2B5EF4-FFF2-40B4-BE49-F238E27FC236}">
                            <a16:creationId xmlns:a16="http://schemas.microsoft.com/office/drawing/2014/main" id="{3630616D-5541-44D3-91A2-A61A67EB9DF0}"/>
                          </a:ext>
                        </a:extLst>
                      </p:cNvPr>
                      <p:cNvCxnSpPr>
                        <a:cxnSpLocks noChangeShapeType="1"/>
                      </p:cNvCxnSpPr>
                      <p:nvPr/>
                    </p:nvCxnSpPr>
                    <p:spPr bwMode="auto">
                      <a:xfrm>
                        <a:off x="12531" y="132352"/>
                        <a:ext cx="1518" cy="501"/>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9" name="直接箭头连接符 28">
                        <a:extLst>
                          <a:ext uri="{FF2B5EF4-FFF2-40B4-BE49-F238E27FC236}">
                            <a16:creationId xmlns:a16="http://schemas.microsoft.com/office/drawing/2014/main" id="{DD791C93-D9BA-4E97-8FB2-C8FC8E03868C}"/>
                          </a:ext>
                        </a:extLst>
                      </p:cNvPr>
                      <p:cNvCxnSpPr>
                        <a:cxnSpLocks noChangeShapeType="1"/>
                      </p:cNvCxnSpPr>
                      <p:nvPr/>
                    </p:nvCxnSpPr>
                    <p:spPr bwMode="auto">
                      <a:xfrm>
                        <a:off x="12293" y="132451"/>
                        <a:ext cx="0" cy="720"/>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 name="直接箭头连接符 29">
                        <a:extLst>
                          <a:ext uri="{FF2B5EF4-FFF2-40B4-BE49-F238E27FC236}">
                            <a16:creationId xmlns:a16="http://schemas.microsoft.com/office/drawing/2014/main" id="{891E4A3F-6188-4DE5-845D-A04842CB74B4}"/>
                          </a:ext>
                        </a:extLst>
                      </p:cNvPr>
                      <p:cNvCxnSpPr>
                        <a:cxnSpLocks noChangeShapeType="1"/>
                      </p:cNvCxnSpPr>
                      <p:nvPr/>
                    </p:nvCxnSpPr>
                    <p:spPr bwMode="auto">
                      <a:xfrm flipH="1">
                        <a:off x="11483" y="133747"/>
                        <a:ext cx="571" cy="77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直接箭头连接符 30">
                        <a:extLst>
                          <a:ext uri="{FF2B5EF4-FFF2-40B4-BE49-F238E27FC236}">
                            <a16:creationId xmlns:a16="http://schemas.microsoft.com/office/drawing/2014/main" id="{3D245B09-3BC6-4F01-9CEA-063B3BAD655D}"/>
                          </a:ext>
                        </a:extLst>
                      </p:cNvPr>
                      <p:cNvCxnSpPr>
                        <a:cxnSpLocks noChangeShapeType="1"/>
                      </p:cNvCxnSpPr>
                      <p:nvPr/>
                    </p:nvCxnSpPr>
                    <p:spPr bwMode="auto">
                      <a:xfrm>
                        <a:off x="12531" y="133747"/>
                        <a:ext cx="452" cy="74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23" name="直接箭头连接符 22">
                      <a:extLst>
                        <a:ext uri="{FF2B5EF4-FFF2-40B4-BE49-F238E27FC236}">
                          <a16:creationId xmlns:a16="http://schemas.microsoft.com/office/drawing/2014/main" id="{60E8093B-3671-4852-85B2-87C45C709565}"/>
                        </a:ext>
                      </a:extLst>
                    </p:cNvPr>
                    <p:cNvCxnSpPr>
                      <a:cxnSpLocks noChangeShapeType="1"/>
                    </p:cNvCxnSpPr>
                    <p:nvPr/>
                  </p:nvCxnSpPr>
                  <p:spPr bwMode="auto">
                    <a:xfrm flipV="1">
                      <a:off x="11400" y="133737"/>
                      <a:ext cx="375"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直接箭头连接符 23">
                      <a:extLst>
                        <a:ext uri="{FF2B5EF4-FFF2-40B4-BE49-F238E27FC236}">
                          <a16:creationId xmlns:a16="http://schemas.microsoft.com/office/drawing/2014/main" id="{82B9F9F0-8C98-47CA-BBF8-05DEAEFA3F8D}"/>
                        </a:ext>
                      </a:extLst>
                    </p:cNvPr>
                    <p:cNvCxnSpPr>
                      <a:cxnSpLocks noChangeShapeType="1"/>
                    </p:cNvCxnSpPr>
                    <p:nvPr/>
                  </p:nvCxnSpPr>
                  <p:spPr bwMode="auto">
                    <a:xfrm>
                      <a:off x="12645" y="133741"/>
                      <a:ext cx="393" cy="441"/>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5" name="任意多边形 40">
                      <a:extLst>
                        <a:ext uri="{FF2B5EF4-FFF2-40B4-BE49-F238E27FC236}">
                          <a16:creationId xmlns:a16="http://schemas.microsoft.com/office/drawing/2014/main" id="{DBC2E9D6-04BC-4916-ACF4-751BAE5CE7FC}"/>
                        </a:ext>
                      </a:extLst>
                    </p:cNvPr>
                    <p:cNvSpPr>
                      <a:spLocks/>
                    </p:cNvSpPr>
                    <p:nvPr/>
                  </p:nvSpPr>
                  <p:spPr bwMode="auto">
                    <a:xfrm>
                      <a:off x="10260" y="134046"/>
                      <a:ext cx="3975" cy="666"/>
                    </a:xfrm>
                    <a:custGeom>
                      <a:avLst/>
                      <a:gdLst>
                        <a:gd name="T0" fmla="*/ 0 w 2524125"/>
                        <a:gd name="T1" fmla="*/ 666 h 422813"/>
                        <a:gd name="T2" fmla="*/ 1140 w 2524125"/>
                        <a:gd name="T3" fmla="*/ 66 h 422813"/>
                        <a:gd name="T4" fmla="*/ 3120 w 2524125"/>
                        <a:gd name="T5" fmla="*/ 111 h 422813"/>
                        <a:gd name="T6" fmla="*/ 3975 w 2524125"/>
                        <a:gd name="T7" fmla="*/ 651 h 4228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24125" h="422813">
                          <a:moveTo>
                            <a:pt x="0" y="422813"/>
                          </a:moveTo>
                          <a:cubicBezTo>
                            <a:pt x="119380" y="345978"/>
                            <a:pt x="327660" y="112298"/>
                            <a:pt x="723900" y="41813"/>
                          </a:cubicBezTo>
                          <a:cubicBezTo>
                            <a:pt x="1120140" y="-28672"/>
                            <a:pt x="1621155" y="-3907"/>
                            <a:pt x="1981200" y="70388"/>
                          </a:cubicBezTo>
                          <a:cubicBezTo>
                            <a:pt x="2341245" y="144683"/>
                            <a:pt x="2440940" y="345343"/>
                            <a:pt x="2524125" y="413288"/>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grpSp>
              <p:sp>
                <p:nvSpPr>
                  <p:cNvPr id="19" name="任意多边形 47">
                    <a:extLst>
                      <a:ext uri="{FF2B5EF4-FFF2-40B4-BE49-F238E27FC236}">
                        <a16:creationId xmlns:a16="http://schemas.microsoft.com/office/drawing/2014/main" id="{1C7B8347-F82E-4421-BF7F-1E686A0E8BBC}"/>
                      </a:ext>
                    </a:extLst>
                  </p:cNvPr>
                  <p:cNvSpPr>
                    <a:spLocks/>
                  </p:cNvSpPr>
                  <p:nvPr/>
                </p:nvSpPr>
                <p:spPr bwMode="auto">
                  <a:xfrm>
                    <a:off x="7301" y="133113"/>
                    <a:ext cx="5245" cy="675"/>
                  </a:xfrm>
                  <a:custGeom>
                    <a:avLst/>
                    <a:gdLst>
                      <a:gd name="T0" fmla="*/ 0 w 3330555"/>
                      <a:gd name="T1" fmla="*/ 573 h 773159"/>
                      <a:gd name="T2" fmla="*/ 870 w 3330555"/>
                      <a:gd name="T3" fmla="*/ 1204 h 773159"/>
                      <a:gd name="T4" fmla="*/ 2265 w 3330555"/>
                      <a:gd name="T5" fmla="*/ 3 h 773159"/>
                      <a:gd name="T6" fmla="*/ 4185 w 3330555"/>
                      <a:gd name="T7" fmla="*/ 903 h 773159"/>
                      <a:gd name="T8" fmla="*/ 5145 w 3330555"/>
                      <a:gd name="T9" fmla="*/ 708 h 773159"/>
                      <a:gd name="T10" fmla="*/ 5175 w 3330555"/>
                      <a:gd name="T11" fmla="*/ 603 h 77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30555" h="773159">
                        <a:moveTo>
                          <a:pt x="0" y="363942"/>
                        </a:moveTo>
                        <a:cubicBezTo>
                          <a:pt x="92710" y="459192"/>
                          <a:pt x="264795" y="836382"/>
                          <a:pt x="552450" y="763992"/>
                        </a:cubicBezTo>
                        <a:cubicBezTo>
                          <a:pt x="840105" y="691602"/>
                          <a:pt x="1017270" y="40092"/>
                          <a:pt x="1438275" y="1992"/>
                        </a:cubicBezTo>
                        <a:cubicBezTo>
                          <a:pt x="1859280" y="-36108"/>
                          <a:pt x="2291715" y="483957"/>
                          <a:pt x="2657475" y="573492"/>
                        </a:cubicBezTo>
                        <a:cubicBezTo>
                          <a:pt x="3023235" y="663027"/>
                          <a:pt x="3141345" y="487767"/>
                          <a:pt x="3267075" y="449667"/>
                        </a:cubicBezTo>
                        <a:cubicBezTo>
                          <a:pt x="3392805" y="411567"/>
                          <a:pt x="3294380" y="393787"/>
                          <a:pt x="3286125" y="382992"/>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cxnSp>
                <p:nvCxnSpPr>
                  <p:cNvPr id="20" name="直接箭头连接符 19">
                    <a:extLst>
                      <a:ext uri="{FF2B5EF4-FFF2-40B4-BE49-F238E27FC236}">
                        <a16:creationId xmlns:a16="http://schemas.microsoft.com/office/drawing/2014/main" id="{0556D62A-4C0F-4FAC-AD80-EB387E9DC760}"/>
                      </a:ext>
                    </a:extLst>
                  </p:cNvPr>
                  <p:cNvCxnSpPr>
                    <a:cxnSpLocks noChangeShapeType="1"/>
                  </p:cNvCxnSpPr>
                  <p:nvPr/>
                </p:nvCxnSpPr>
                <p:spPr bwMode="auto">
                  <a:xfrm flipV="1">
                    <a:off x="9631" y="132660"/>
                    <a:ext cx="0" cy="480"/>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 name="直接箭头连接符 20">
                    <a:extLst>
                      <a:ext uri="{FF2B5EF4-FFF2-40B4-BE49-F238E27FC236}">
                        <a16:creationId xmlns:a16="http://schemas.microsoft.com/office/drawing/2014/main" id="{30F74B44-B17E-4B05-AB8F-3DC06D9EF321}"/>
                      </a:ext>
                    </a:extLst>
                  </p:cNvPr>
                  <p:cNvCxnSpPr>
                    <a:cxnSpLocks noChangeShapeType="1"/>
                  </p:cNvCxnSpPr>
                  <p:nvPr/>
                </p:nvCxnSpPr>
                <p:spPr bwMode="auto">
                  <a:xfrm>
                    <a:off x="9946" y="132645"/>
                    <a:ext cx="30"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6" name="矩形 15">
                  <a:extLst>
                    <a:ext uri="{FF2B5EF4-FFF2-40B4-BE49-F238E27FC236}">
                      <a16:creationId xmlns:a16="http://schemas.microsoft.com/office/drawing/2014/main" id="{B87645F9-969B-44F4-8C90-F1693B94E533}"/>
                    </a:ext>
                  </a:extLst>
                </p:cNvPr>
                <p:cNvSpPr>
                  <a:spLocks noChangeArrowheads="1"/>
                </p:cNvSpPr>
                <p:nvPr/>
              </p:nvSpPr>
              <p:spPr bwMode="auto">
                <a:xfrm>
                  <a:off x="6981" y="304609"/>
                  <a:ext cx="1123" cy="49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λ</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a:p>
                  <a:pPr algn="just"/>
                  <a:r>
                    <a:rPr lang="en-US" sz="2400" b="1" kern="100" dirty="0">
                      <a:effectLst/>
                      <a:latin typeface="Times New Roman" panose="02020603050405020304" pitchFamily="18" charset="0"/>
                      <a:ea typeface="宋体" panose="02010600030101010101" pitchFamily="2" charset="-122"/>
                    </a:rPr>
                    <a:t> </a:t>
                  </a:r>
                  <a:endParaRPr lang="zh-CN" sz="2400" b="1" kern="100" dirty="0">
                    <a:effectLst/>
                    <a:latin typeface="Times New Roman" panose="02020603050405020304" pitchFamily="18" charset="0"/>
                    <a:ea typeface="宋体" panose="02010600030101010101" pitchFamily="2" charset="-122"/>
                  </a:endParaRPr>
                </a:p>
              </p:txBody>
            </p:sp>
            <p:sp>
              <p:nvSpPr>
                <p:cNvPr id="17" name="矩形 16">
                  <a:extLst>
                    <a:ext uri="{FF2B5EF4-FFF2-40B4-BE49-F238E27FC236}">
                      <a16:creationId xmlns:a16="http://schemas.microsoft.com/office/drawing/2014/main" id="{F378C0E0-C65E-42F9-ABCF-EBDB03018296}"/>
                    </a:ext>
                  </a:extLst>
                </p:cNvPr>
                <p:cNvSpPr>
                  <a:spLocks noChangeArrowheads="1"/>
                </p:cNvSpPr>
                <p:nvPr/>
              </p:nvSpPr>
              <p:spPr bwMode="auto">
                <a:xfrm>
                  <a:off x="8283" y="304566"/>
                  <a:ext cx="1224" cy="43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π</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grpSp>
          <p:sp>
            <p:nvSpPr>
              <p:cNvPr id="39" name="矩形 38">
                <a:extLst>
                  <a:ext uri="{FF2B5EF4-FFF2-40B4-BE49-F238E27FC236}">
                    <a16:creationId xmlns:a16="http://schemas.microsoft.com/office/drawing/2014/main" id="{447F5E4A-27A2-457A-98E5-15CA0D0E09EF}"/>
                  </a:ext>
                </a:extLst>
              </p:cNvPr>
              <p:cNvSpPr>
                <a:spLocks noChangeArrowheads="1"/>
              </p:cNvSpPr>
              <p:nvPr/>
            </p:nvSpPr>
            <p:spPr bwMode="auto">
              <a:xfrm>
                <a:off x="9785697" y="4077537"/>
                <a:ext cx="1105274" cy="314325"/>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a:effectLst/>
                    <a:latin typeface="Times New Roman" panose="02020603050405020304" pitchFamily="18" charset="0"/>
                    <a:ea typeface="宋体" panose="02010600030101010101" pitchFamily="2" charset="-122"/>
                  </a:rPr>
                  <a:t>π</a:t>
                </a:r>
                <a:r>
                  <a:rPr lang="en-US" sz="2400" b="1" kern="100" baseline="-25000">
                    <a:effectLst/>
                    <a:latin typeface="Times New Roman" panose="02020603050405020304" pitchFamily="18" charset="0"/>
                    <a:ea typeface="宋体" panose="02010600030101010101" pitchFamily="2" charset="-122"/>
                  </a:rPr>
                  <a:t>Z</a:t>
                </a: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40" name="矩形 39">
                <a:extLst>
                  <a:ext uri="{FF2B5EF4-FFF2-40B4-BE49-F238E27FC236}">
                    <a16:creationId xmlns:a16="http://schemas.microsoft.com/office/drawing/2014/main" id="{8C7C77D6-4505-41BC-8387-BE05E4C3342C}"/>
                  </a:ext>
                </a:extLst>
              </p:cNvPr>
              <p:cNvSpPr>
                <a:spLocks noChangeArrowheads="1"/>
              </p:cNvSpPr>
              <p:nvPr/>
            </p:nvSpPr>
            <p:spPr bwMode="auto">
              <a:xfrm>
                <a:off x="7854060" y="4136348"/>
                <a:ext cx="1159007" cy="289577"/>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a:effectLst/>
                    <a:latin typeface="Times New Roman" panose="02020603050405020304" pitchFamily="18" charset="0"/>
                    <a:ea typeface="宋体" panose="02010600030101010101" pitchFamily="2" charset="-122"/>
                  </a:rPr>
                  <a:t>λ</a:t>
                </a:r>
                <a:r>
                  <a:rPr lang="en-US" sz="2400" b="1" kern="100" baseline="-25000">
                    <a:effectLst/>
                    <a:latin typeface="Times New Roman" panose="02020603050405020304" pitchFamily="18" charset="0"/>
                    <a:ea typeface="宋体" panose="02010600030101010101" pitchFamily="2" charset="-122"/>
                  </a:rPr>
                  <a:t>Y</a:t>
                </a: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42" name="文本框 41">
                <a:extLst>
                  <a:ext uri="{FF2B5EF4-FFF2-40B4-BE49-F238E27FC236}">
                    <a16:creationId xmlns:a16="http://schemas.microsoft.com/office/drawing/2014/main" id="{A8628BB2-72F9-4793-8C7A-C66260A421C0}"/>
                  </a:ext>
                </a:extLst>
              </p:cNvPr>
              <p:cNvSpPr txBox="1"/>
              <p:nvPr/>
            </p:nvSpPr>
            <p:spPr>
              <a:xfrm>
                <a:off x="7775505" y="5792925"/>
                <a:ext cx="3568355" cy="461665"/>
              </a:xfrm>
              <a:prstGeom prst="rect">
                <a:avLst/>
              </a:prstGeom>
              <a:noFill/>
            </p:spPr>
            <p:txBody>
              <a:bodyPr wrap="square">
                <a:spAutoFit/>
              </a:bodyPr>
              <a:lstStyle/>
              <a:p>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图</a:t>
                </a:r>
                <a:r>
                  <a:rPr lang="en-US"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3.3   </a:t>
                </a: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树中的信念传播</a:t>
                </a:r>
                <a:endParaRPr lang="zh-CN" altLang="en-US" sz="2400" dirty="0">
                  <a:latin typeface="微软雅黑" panose="020B0503020204020204" pitchFamily="34" charset="-122"/>
                  <a:ea typeface="微软雅黑" panose="020B0503020204020204" pitchFamily="34" charset="-122"/>
                </a:endParaRPr>
              </a:p>
            </p:txBody>
          </p:sp>
        </p:grpSp>
        <p:graphicFrame>
          <p:nvGraphicFramePr>
            <p:cNvPr id="51" name="对象 50">
              <a:extLst>
                <a:ext uri="{FF2B5EF4-FFF2-40B4-BE49-F238E27FC236}">
                  <a16:creationId xmlns:a16="http://schemas.microsoft.com/office/drawing/2014/main" id="{66BFD46B-5EAA-4F9D-BB91-3C28C9F8AF39}"/>
                </a:ext>
              </a:extLst>
            </p:cNvPr>
            <p:cNvGraphicFramePr>
              <a:graphicFrameLocks/>
            </p:cNvGraphicFramePr>
            <p:nvPr>
              <p:extLst>
                <p:ext uri="{D42A27DB-BD31-4B8C-83A1-F6EECF244321}">
                  <p14:modId xmlns:p14="http://schemas.microsoft.com/office/powerpoint/2010/main" val="856426279"/>
                </p:ext>
              </p:extLst>
            </p:nvPr>
          </p:nvGraphicFramePr>
          <p:xfrm>
            <a:off x="8152754" y="2209951"/>
            <a:ext cx="635000" cy="595312"/>
          </p:xfrm>
          <a:graphic>
            <a:graphicData uri="http://schemas.openxmlformats.org/presentationml/2006/ole">
              <mc:AlternateContent xmlns:mc="http://schemas.openxmlformats.org/markup-compatibility/2006">
                <mc:Choice xmlns:v="urn:schemas-microsoft-com:vml" Requires="v">
                  <p:oleObj spid="_x0000_s5327" name="Equation" r:id="rId5" imgW="418918" imgH="380835" progId="Equation.DSMT4">
                    <p:embed/>
                  </p:oleObj>
                </mc:Choice>
                <mc:Fallback>
                  <p:oleObj name="Equation" r:id="rId5" imgW="418918" imgH="380835" progId="Equation.DSMT4">
                    <p:embed/>
                    <p:pic>
                      <p:nvPicPr>
                        <p:cNvPr id="0" name="Object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2754" y="2209951"/>
                          <a:ext cx="635000"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对象 51">
              <a:extLst>
                <a:ext uri="{FF2B5EF4-FFF2-40B4-BE49-F238E27FC236}">
                  <a16:creationId xmlns:a16="http://schemas.microsoft.com/office/drawing/2014/main" id="{4B478FB9-CEEE-48E2-9666-B8AB6226B5D4}"/>
                </a:ext>
              </a:extLst>
            </p:cNvPr>
            <p:cNvGraphicFramePr>
              <a:graphicFrameLocks/>
            </p:cNvGraphicFramePr>
            <p:nvPr>
              <p:extLst>
                <p:ext uri="{D42A27DB-BD31-4B8C-83A1-F6EECF244321}">
                  <p14:modId xmlns:p14="http://schemas.microsoft.com/office/powerpoint/2010/main" val="3420942576"/>
                </p:ext>
              </p:extLst>
            </p:nvPr>
          </p:nvGraphicFramePr>
          <p:xfrm>
            <a:off x="10579997" y="4839432"/>
            <a:ext cx="587375" cy="514350"/>
          </p:xfrm>
          <a:graphic>
            <a:graphicData uri="http://schemas.openxmlformats.org/presentationml/2006/ole">
              <mc:AlternateContent xmlns:mc="http://schemas.openxmlformats.org/markup-compatibility/2006">
                <mc:Choice xmlns:v="urn:schemas-microsoft-com:vml" Requires="v">
                  <p:oleObj spid="_x0000_s5328" name="Equation" r:id="rId7" imgW="406721" imgH="381481" progId="Equation.DSMT4">
                    <p:embed/>
                  </p:oleObj>
                </mc:Choice>
                <mc:Fallback>
                  <p:oleObj name="Equation" r:id="rId7" imgW="406721" imgH="381481" progId="Equation.DSMT4">
                    <p:embed/>
                    <p:pic>
                      <p:nvPicPr>
                        <p:cNvPr id="0" name="对象 73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9997" y="4839432"/>
                          <a:ext cx="58737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9218202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58091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树：推导过程</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00000"/>
                  </a:lnSpc>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𝑿</m:t>
                          </m:r>
                        </m:e>
                        <m:e>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𝑬</m:t>
                          </m:r>
                        </m:e>
                      </m:d>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num>
                        <m:den>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d>
                        </m:den>
                      </m:f>
                    </m:oMath>
                  </m:oMathPara>
                </a14:m>
                <a:endParaRPr lang="en-US" altLang="zh-CN" sz="2400" b="1" i="1" kern="100" dirty="0">
                  <a:effectLst/>
                  <a:latin typeface="Cambria Math" panose="02040503050406030204" pitchFamily="18" charset="0"/>
                  <a:ea typeface="宋体" panose="02010600030101010101" pitchFamily="2" charset="-122"/>
                  <a:cs typeface="宋体" panose="02010600030101010101" pitchFamily="2" charset="-122"/>
                </a:endParaRPr>
              </a:p>
              <a:p>
                <a:pPr marL="0" indent="0" algn="just">
                  <a:lnSpc>
                    <a:spcPct val="100000"/>
                  </a:lnSpc>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zh-CN" altLang="en-US" sz="2400" b="1" i="1" kern="100">
                                      <a:effectLst/>
                                      <a:latin typeface="Cambria Math" panose="02040503050406030204" pitchFamily="18" charset="0"/>
                                      <a:ea typeface="微软雅黑" panose="020B0503020204020204" pitchFamily="34" charset="-122"/>
                                      <a:cs typeface="微软雅黑" panose="020B0503020204020204" pitchFamily="34" charset="-122"/>
                                    </a:rPr>
                                    <m:t>−</m:t>
                                  </m:r>
                                </m:sup>
                              </m:sSubSup>
                            </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num>
                        <m:den>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d>
                        </m:den>
                      </m:f>
                    </m:oMath>
                  </m:oMathPara>
                </a14:m>
                <a:endParaRPr lang="en-US" altLang="zh-CN" sz="2400" b="1" i="1" kern="100" dirty="0">
                  <a:effectLst/>
                  <a:latin typeface="Cambria Math" panose="02040503050406030204" pitchFamily="18" charset="0"/>
                  <a:ea typeface="宋体" panose="02010600030101010101" pitchFamily="2" charset="-122"/>
                  <a:cs typeface="宋体" panose="02010600030101010101" pitchFamily="2" charset="-122"/>
                </a:endParaRPr>
              </a:p>
              <a:p>
                <a:pPr marL="0" indent="0" algn="just">
                  <a:lnSpc>
                    <a:spcPct val="100000"/>
                  </a:lnSpc>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zh-CN" altLang="en-US" sz="2400" b="1" i="1" kern="100">
                                  <a:effectLst/>
                                  <a:latin typeface="Cambria Math" panose="02040503050406030204" pitchFamily="18" charset="0"/>
                                  <a:ea typeface="微软雅黑" panose="020B0503020204020204" pitchFamily="34" charset="-122"/>
                                  <a:cs typeface="微软雅黑" panose="020B0503020204020204" pitchFamily="34" charset="-122"/>
                                </a:rPr>
                                <m:t>−</m:t>
                              </m:r>
                            </m:sup>
                          </m:sSub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den>
                      </m:f>
                    </m:oMath>
                  </m:oMathPara>
                </a14:m>
                <a:endParaRPr lang="en-US" altLang="zh-CN" sz="2400" b="1" i="1" kern="100" dirty="0">
                  <a:effectLst/>
                  <a:latin typeface="Cambria Math" panose="02040503050406030204" pitchFamily="18" charset="0"/>
                  <a:ea typeface="宋体" panose="02010600030101010101" pitchFamily="2" charset="-122"/>
                  <a:cs typeface="宋体" panose="02010600030101010101" pitchFamily="2" charset="-122"/>
                </a:endParaRPr>
              </a:p>
              <a:p>
                <a:pPr marL="0" indent="0" algn="just">
                  <a:lnSpc>
                    <a:spcPct val="100000"/>
                  </a:lnSpc>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zh-CN" altLang="en-US" sz="2400" b="1" i="1" kern="100">
                                  <a:effectLst/>
                                  <a:latin typeface="Cambria Math" panose="02040503050406030204" pitchFamily="18" charset="0"/>
                                  <a:ea typeface="微软雅黑" panose="020B0503020204020204" pitchFamily="34" charset="-122"/>
                                  <a:cs typeface="微软雅黑" panose="020B0503020204020204" pitchFamily="34" charset="-122"/>
                                </a:rPr>
                                <m:t>−</m:t>
                              </m:r>
                            </m:sup>
                          </m:sSub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num>
                        <m:den>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den>
                      </m:f>
                    </m:oMath>
                  </m:oMathPara>
                </a14:m>
                <a:endParaRPr lang="en-US" altLang="zh-CN" sz="2400" b="1" i="1" kern="100" dirty="0">
                  <a:effectLst/>
                  <a:latin typeface="Cambria Math" panose="02040503050406030204" pitchFamily="18" charset="0"/>
                  <a:ea typeface="宋体" panose="02010600030101010101" pitchFamily="2" charset="-122"/>
                  <a:cs typeface="宋体" panose="02010600030101010101" pitchFamily="2" charset="-122"/>
                </a:endParaRPr>
              </a:p>
              <a:p>
                <a:pPr marL="0" indent="0" algn="just">
                  <a:lnSpc>
                    <a:spcPct val="100000"/>
                  </a:lnSpc>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𝜶</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e>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bSup>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zh-CN" altLang="en-US" sz="2400" b="1" i="1" kern="100">
                                  <a:effectLst/>
                                  <a:latin typeface="Cambria Math" panose="02040503050406030204" pitchFamily="18" charset="0"/>
                                  <a:ea typeface="微软雅黑" panose="020B0503020204020204" pitchFamily="34" charset="-122"/>
                                  <a:cs typeface="微软雅黑" panose="020B0503020204020204" pitchFamily="34" charset="-122"/>
                                </a:rPr>
                                <m:t>−</m:t>
                              </m:r>
                            </m:sup>
                          </m:sSubSup>
                        </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oMath>
                  </m:oMathPara>
                </a14:m>
                <a:endParaRPr lang="en-US" altLang="zh-CN" sz="2400" b="1" i="1" kern="100" dirty="0">
                  <a:effectLst/>
                  <a:latin typeface="Cambria Math" panose="02040503050406030204" pitchFamily="18" charset="0"/>
                  <a:ea typeface="宋体" panose="02010600030101010101" pitchFamily="2" charset="-122"/>
                  <a:cs typeface="宋体" panose="02010600030101010101" pitchFamily="2" charset="-122"/>
                </a:endParaRPr>
              </a:p>
              <a:p>
                <a:pPr marL="0" indent="0" algn="just">
                  <a:lnSpc>
                    <a:spcPct val="100000"/>
                  </a:lnSpc>
                  <a:buNone/>
                </a:pPr>
                <a14:m>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𝝅</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𝝀</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oMath>
                </a14:m>
                <a:r>
                  <a:rPr lang="en-US" altLang="zh-CN" sz="2400" b="1" kern="100" dirty="0">
                    <a:effectLst/>
                    <a:latin typeface="宋体" panose="02010600030101010101" pitchFamily="2" charset="-122"/>
                    <a:ea typeface="宋体" panose="02010600030101010101" pitchFamily="2" charset="-122"/>
                    <a:cs typeface="宋体" panose="02010600030101010101" pitchFamily="2" charset="-122"/>
                  </a:rPr>
                  <a:t> </a:t>
                </a:r>
              </a:p>
              <a:p>
                <a:pPr marL="0" indent="0" algn="just">
                  <a:buNone/>
                </a:pPr>
                <a:r>
                  <a:rPr lang="en-US" altLang="zh-CN" sz="1800" b="1" kern="100" dirty="0">
                    <a:effectLst/>
                    <a:latin typeface="宋体" panose="02010600030101010101" pitchFamily="2" charset="-122"/>
                    <a:ea typeface="宋体" panose="02010600030101010101" pitchFamily="2" charset="-122"/>
                    <a:cs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0580913" cy="5117283"/>
              </a:xfrm>
              <a:prstGeom prst="rect">
                <a:avLst/>
              </a:prstGeom>
              <a:blipFill>
                <a:blip r:embed="rId4"/>
                <a:stretch>
                  <a:fillRect l="-922" b="-4405"/>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035A097B-BDFA-4224-B7AF-067BF4A03553}"/>
              </a:ext>
            </a:extLst>
          </p:cNvPr>
          <p:cNvSpPr/>
          <p:nvPr/>
        </p:nvSpPr>
        <p:spPr>
          <a:xfrm>
            <a:off x="2370909" y="6347006"/>
            <a:ext cx="1352005" cy="458743"/>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D1B1ABE-C2FA-4EFA-A72B-3092A20A21C5}"/>
              </a:ext>
            </a:extLst>
          </p:cNvPr>
          <p:cNvSpPr txBox="1"/>
          <p:nvPr/>
        </p:nvSpPr>
        <p:spPr>
          <a:xfrm>
            <a:off x="5114855" y="6034875"/>
            <a:ext cx="1723549" cy="461665"/>
          </a:xfrm>
          <a:prstGeom prst="rect">
            <a:avLst/>
          </a:prstGeom>
          <a:noFill/>
        </p:spPr>
        <p:txBody>
          <a:bodyPr wrap="non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如何计算？</a:t>
            </a:r>
          </a:p>
        </p:txBody>
      </p:sp>
      <p:cxnSp>
        <p:nvCxnSpPr>
          <p:cNvPr id="7" name="直接箭头连接符 6">
            <a:extLst>
              <a:ext uri="{FF2B5EF4-FFF2-40B4-BE49-F238E27FC236}">
                <a16:creationId xmlns:a16="http://schemas.microsoft.com/office/drawing/2014/main" id="{A8132FF3-75F5-44D2-A422-94D3B699FF9D}"/>
              </a:ext>
            </a:extLst>
          </p:cNvPr>
          <p:cNvCxnSpPr/>
          <p:nvPr/>
        </p:nvCxnSpPr>
        <p:spPr>
          <a:xfrm flipH="1">
            <a:off x="3794760" y="6270171"/>
            <a:ext cx="1254034" cy="30620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4" name="组合 103">
            <a:extLst>
              <a:ext uri="{FF2B5EF4-FFF2-40B4-BE49-F238E27FC236}">
                <a16:creationId xmlns:a16="http://schemas.microsoft.com/office/drawing/2014/main" id="{40891100-E438-43FD-9336-CD3FD71D9EC4}"/>
              </a:ext>
            </a:extLst>
          </p:cNvPr>
          <p:cNvGrpSpPr/>
          <p:nvPr/>
        </p:nvGrpSpPr>
        <p:grpSpPr>
          <a:xfrm>
            <a:off x="7355115" y="2079762"/>
            <a:ext cx="4708434" cy="3907040"/>
            <a:chOff x="7355115" y="2079762"/>
            <a:chExt cx="4708434" cy="3907040"/>
          </a:xfrm>
        </p:grpSpPr>
        <p:grpSp>
          <p:nvGrpSpPr>
            <p:cNvPr id="105" name="组合 104">
              <a:extLst>
                <a:ext uri="{FF2B5EF4-FFF2-40B4-BE49-F238E27FC236}">
                  <a16:creationId xmlns:a16="http://schemas.microsoft.com/office/drawing/2014/main" id="{3FAAF155-596B-4D33-975F-F189E3A03038}"/>
                </a:ext>
              </a:extLst>
            </p:cNvPr>
            <p:cNvGrpSpPr/>
            <p:nvPr/>
          </p:nvGrpSpPr>
          <p:grpSpPr>
            <a:xfrm>
              <a:off x="7355115" y="2079762"/>
              <a:ext cx="4708434" cy="3907040"/>
              <a:chOff x="7113452" y="2347550"/>
              <a:chExt cx="4708434" cy="3907040"/>
            </a:xfrm>
          </p:grpSpPr>
          <p:grpSp>
            <p:nvGrpSpPr>
              <p:cNvPr id="108" name="组合 107">
                <a:extLst>
                  <a:ext uri="{FF2B5EF4-FFF2-40B4-BE49-F238E27FC236}">
                    <a16:creationId xmlns:a16="http://schemas.microsoft.com/office/drawing/2014/main" id="{4C8EC856-2B71-4B60-8F2B-78BB62EA108F}"/>
                  </a:ext>
                </a:extLst>
              </p:cNvPr>
              <p:cNvGrpSpPr>
                <a:grpSpLocks/>
              </p:cNvGrpSpPr>
              <p:nvPr/>
            </p:nvGrpSpPr>
            <p:grpSpPr bwMode="auto">
              <a:xfrm>
                <a:off x="7113452" y="2347550"/>
                <a:ext cx="4708434" cy="3302993"/>
                <a:chOff x="5615" y="303844"/>
                <a:chExt cx="5245" cy="3450"/>
              </a:xfrm>
            </p:grpSpPr>
            <p:grpSp>
              <p:nvGrpSpPr>
                <p:cNvPr id="112" name="组合 111">
                  <a:extLst>
                    <a:ext uri="{FF2B5EF4-FFF2-40B4-BE49-F238E27FC236}">
                      <a16:creationId xmlns:a16="http://schemas.microsoft.com/office/drawing/2014/main" id="{6945CA1C-3AF1-4CFE-A98E-AD52CFD715AA}"/>
                    </a:ext>
                  </a:extLst>
                </p:cNvPr>
                <p:cNvGrpSpPr>
                  <a:grpSpLocks/>
                </p:cNvGrpSpPr>
                <p:nvPr/>
              </p:nvGrpSpPr>
              <p:grpSpPr bwMode="auto">
                <a:xfrm>
                  <a:off x="5615" y="303844"/>
                  <a:ext cx="5245" cy="3450"/>
                  <a:chOff x="7301" y="131851"/>
                  <a:chExt cx="5245" cy="3420"/>
                </a:xfrm>
              </p:grpSpPr>
              <p:grpSp>
                <p:nvGrpSpPr>
                  <p:cNvPr id="115" name="组合 114">
                    <a:extLst>
                      <a:ext uri="{FF2B5EF4-FFF2-40B4-BE49-F238E27FC236}">
                        <a16:creationId xmlns:a16="http://schemas.microsoft.com/office/drawing/2014/main" id="{58DA54A9-5623-4965-B36A-C6EE6927F196}"/>
                      </a:ext>
                    </a:extLst>
                  </p:cNvPr>
                  <p:cNvGrpSpPr>
                    <a:grpSpLocks/>
                  </p:cNvGrpSpPr>
                  <p:nvPr/>
                </p:nvGrpSpPr>
                <p:grpSpPr bwMode="auto">
                  <a:xfrm>
                    <a:off x="7575" y="131851"/>
                    <a:ext cx="4545" cy="3420"/>
                    <a:chOff x="10080" y="131761"/>
                    <a:chExt cx="4545" cy="3420"/>
                  </a:xfrm>
                </p:grpSpPr>
                <p:grpSp>
                  <p:nvGrpSpPr>
                    <p:cNvPr id="119" name="组合 118">
                      <a:extLst>
                        <a:ext uri="{FF2B5EF4-FFF2-40B4-BE49-F238E27FC236}">
                          <a16:creationId xmlns:a16="http://schemas.microsoft.com/office/drawing/2014/main" id="{309CCCA3-A62B-469F-85AB-A2E8B3990243}"/>
                        </a:ext>
                      </a:extLst>
                    </p:cNvPr>
                    <p:cNvGrpSpPr>
                      <a:grpSpLocks/>
                    </p:cNvGrpSpPr>
                    <p:nvPr/>
                  </p:nvGrpSpPr>
                  <p:grpSpPr bwMode="auto">
                    <a:xfrm>
                      <a:off x="10080" y="131761"/>
                      <a:ext cx="4545" cy="3420"/>
                      <a:chOff x="10080" y="131776"/>
                      <a:chExt cx="4545" cy="3420"/>
                    </a:xfrm>
                  </p:grpSpPr>
                  <p:grpSp>
                    <p:nvGrpSpPr>
                      <p:cNvPr id="123" name="组合 122">
                        <a:extLst>
                          <a:ext uri="{FF2B5EF4-FFF2-40B4-BE49-F238E27FC236}">
                            <a16:creationId xmlns:a16="http://schemas.microsoft.com/office/drawing/2014/main" id="{ECE5FF7B-205C-4572-81F8-9257EC41B198}"/>
                          </a:ext>
                        </a:extLst>
                      </p:cNvPr>
                      <p:cNvGrpSpPr>
                        <a:grpSpLocks/>
                      </p:cNvGrpSpPr>
                      <p:nvPr/>
                    </p:nvGrpSpPr>
                    <p:grpSpPr bwMode="auto">
                      <a:xfrm>
                        <a:off x="10080" y="131776"/>
                        <a:ext cx="4545" cy="3420"/>
                        <a:chOff x="10080" y="131776"/>
                        <a:chExt cx="4545" cy="3420"/>
                      </a:xfrm>
                    </p:grpSpPr>
                    <p:sp>
                      <p:nvSpPr>
                        <p:cNvPr id="129" name="椭圆 128">
                          <a:extLst>
                            <a:ext uri="{FF2B5EF4-FFF2-40B4-BE49-F238E27FC236}">
                              <a16:creationId xmlns:a16="http://schemas.microsoft.com/office/drawing/2014/main" id="{6DD47435-D04B-41E2-8A5D-9D140DC3960C}"/>
                            </a:ext>
                          </a:extLst>
                        </p:cNvPr>
                        <p:cNvSpPr>
                          <a:spLocks noChangeArrowheads="1"/>
                        </p:cNvSpPr>
                        <p:nvPr/>
                      </p:nvSpPr>
                      <p:spPr bwMode="auto">
                        <a:xfrm>
                          <a:off x="11955" y="131776"/>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sp>
                      <p:nvSpPr>
                        <p:cNvPr id="130" name="椭圆 129">
                          <a:extLst>
                            <a:ext uri="{FF2B5EF4-FFF2-40B4-BE49-F238E27FC236}">
                              <a16:creationId xmlns:a16="http://schemas.microsoft.com/office/drawing/2014/main" id="{30A890DB-8B2F-40C3-B111-2045C020C07D}"/>
                            </a:ext>
                          </a:extLst>
                        </p:cNvPr>
                        <p:cNvSpPr>
                          <a:spLocks noChangeArrowheads="1"/>
                        </p:cNvSpPr>
                        <p:nvPr/>
                      </p:nvSpPr>
                      <p:spPr bwMode="auto">
                        <a:xfrm>
                          <a:off x="13950" y="132754"/>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W</a:t>
                          </a:r>
                          <a:endParaRPr lang="zh-CN" sz="2400" b="1" kern="100">
                            <a:effectLst/>
                            <a:latin typeface="Times New Roman" panose="02020603050405020304" pitchFamily="18" charset="0"/>
                            <a:ea typeface="宋体" panose="02010600030101010101" pitchFamily="2" charset="-122"/>
                          </a:endParaRPr>
                        </a:p>
                      </p:txBody>
                    </p:sp>
                    <p:sp>
                      <p:nvSpPr>
                        <p:cNvPr id="131" name="椭圆 130">
                          <a:extLst>
                            <a:ext uri="{FF2B5EF4-FFF2-40B4-BE49-F238E27FC236}">
                              <a16:creationId xmlns:a16="http://schemas.microsoft.com/office/drawing/2014/main" id="{1111D2D0-A68C-44A7-AD13-9F6993B2FC14}"/>
                            </a:ext>
                          </a:extLst>
                        </p:cNvPr>
                        <p:cNvSpPr>
                          <a:spLocks noChangeArrowheads="1"/>
                        </p:cNvSpPr>
                        <p:nvPr/>
                      </p:nvSpPr>
                      <p:spPr bwMode="auto">
                        <a:xfrm>
                          <a:off x="11955" y="13317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132" name="椭圆 131">
                          <a:extLst>
                            <a:ext uri="{FF2B5EF4-FFF2-40B4-BE49-F238E27FC236}">
                              <a16:creationId xmlns:a16="http://schemas.microsoft.com/office/drawing/2014/main" id="{C4CF924E-ABD0-4BD9-BD81-E0BA36C8CE0A}"/>
                            </a:ext>
                          </a:extLst>
                        </p:cNvPr>
                        <p:cNvSpPr>
                          <a:spLocks noChangeArrowheads="1"/>
                        </p:cNvSpPr>
                        <p:nvPr/>
                      </p:nvSpPr>
                      <p:spPr bwMode="auto">
                        <a:xfrm>
                          <a:off x="10080" y="132768"/>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V</a:t>
                          </a:r>
                          <a:endParaRPr lang="zh-CN" sz="2400" b="1" kern="100">
                            <a:effectLst/>
                            <a:latin typeface="Times New Roman" panose="02020603050405020304" pitchFamily="18" charset="0"/>
                            <a:ea typeface="宋体" panose="02010600030101010101" pitchFamily="2" charset="-122"/>
                          </a:endParaRPr>
                        </a:p>
                      </p:txBody>
                    </p:sp>
                    <p:sp>
                      <p:nvSpPr>
                        <p:cNvPr id="133" name="椭圆 132">
                          <a:extLst>
                            <a:ext uri="{FF2B5EF4-FFF2-40B4-BE49-F238E27FC236}">
                              <a16:creationId xmlns:a16="http://schemas.microsoft.com/office/drawing/2014/main" id="{0E2819EE-93DE-46E6-A156-F05BD53E4334}"/>
                            </a:ext>
                          </a:extLst>
                        </p:cNvPr>
                        <p:cNvSpPr>
                          <a:spLocks noChangeArrowheads="1"/>
                        </p:cNvSpPr>
                        <p:nvPr/>
                      </p:nvSpPr>
                      <p:spPr bwMode="auto">
                        <a:xfrm>
                          <a:off x="12645" y="13449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Z</a:t>
                          </a:r>
                          <a:endParaRPr lang="zh-CN" sz="2400" b="1" kern="100">
                            <a:effectLst/>
                            <a:latin typeface="Times New Roman" panose="02020603050405020304" pitchFamily="18" charset="0"/>
                            <a:ea typeface="宋体" panose="02010600030101010101" pitchFamily="2" charset="-122"/>
                          </a:endParaRPr>
                        </a:p>
                      </p:txBody>
                    </p:sp>
                    <p:sp>
                      <p:nvSpPr>
                        <p:cNvPr id="134" name="椭圆 133">
                          <a:extLst>
                            <a:ext uri="{FF2B5EF4-FFF2-40B4-BE49-F238E27FC236}">
                              <a16:creationId xmlns:a16="http://schemas.microsoft.com/office/drawing/2014/main" id="{742B3A13-66F3-4787-AF86-09DB82E02890}"/>
                            </a:ext>
                          </a:extLst>
                        </p:cNvPr>
                        <p:cNvSpPr>
                          <a:spLocks noChangeArrowheads="1"/>
                        </p:cNvSpPr>
                        <p:nvPr/>
                      </p:nvSpPr>
                      <p:spPr bwMode="auto">
                        <a:xfrm>
                          <a:off x="11145" y="13452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Y</a:t>
                          </a:r>
                          <a:endParaRPr lang="zh-CN" sz="2400" b="1" kern="100">
                            <a:effectLst/>
                            <a:latin typeface="Times New Roman" panose="02020603050405020304" pitchFamily="18" charset="0"/>
                            <a:ea typeface="宋体" panose="02010600030101010101" pitchFamily="2" charset="-122"/>
                          </a:endParaRPr>
                        </a:p>
                      </p:txBody>
                    </p:sp>
                  </p:grpSp>
                  <p:cxnSp>
                    <p:nvCxnSpPr>
                      <p:cNvPr id="124" name="直接箭头连接符 123">
                        <a:extLst>
                          <a:ext uri="{FF2B5EF4-FFF2-40B4-BE49-F238E27FC236}">
                            <a16:creationId xmlns:a16="http://schemas.microsoft.com/office/drawing/2014/main" id="{A61058F3-457E-40A2-932E-5CAB6845858E}"/>
                          </a:ext>
                        </a:extLst>
                      </p:cNvPr>
                      <p:cNvCxnSpPr>
                        <a:cxnSpLocks noChangeShapeType="1"/>
                      </p:cNvCxnSpPr>
                      <p:nvPr/>
                    </p:nvCxnSpPr>
                    <p:spPr bwMode="auto">
                      <a:xfrm flipH="1">
                        <a:off x="10656" y="132352"/>
                        <a:ext cx="1398" cy="515"/>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5" name="直接箭头连接符 124">
                        <a:extLst>
                          <a:ext uri="{FF2B5EF4-FFF2-40B4-BE49-F238E27FC236}">
                            <a16:creationId xmlns:a16="http://schemas.microsoft.com/office/drawing/2014/main" id="{1C8FE1A6-1676-4395-8651-54E449FEC3F8}"/>
                          </a:ext>
                        </a:extLst>
                      </p:cNvPr>
                      <p:cNvCxnSpPr>
                        <a:cxnSpLocks noChangeShapeType="1"/>
                      </p:cNvCxnSpPr>
                      <p:nvPr/>
                    </p:nvCxnSpPr>
                    <p:spPr bwMode="auto">
                      <a:xfrm>
                        <a:off x="12531" y="132352"/>
                        <a:ext cx="1518" cy="501"/>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6" name="直接箭头连接符 125">
                        <a:extLst>
                          <a:ext uri="{FF2B5EF4-FFF2-40B4-BE49-F238E27FC236}">
                            <a16:creationId xmlns:a16="http://schemas.microsoft.com/office/drawing/2014/main" id="{6ADC7E95-9808-4DAA-993C-C6CB4AE420AC}"/>
                          </a:ext>
                        </a:extLst>
                      </p:cNvPr>
                      <p:cNvCxnSpPr>
                        <a:cxnSpLocks noChangeShapeType="1"/>
                      </p:cNvCxnSpPr>
                      <p:nvPr/>
                    </p:nvCxnSpPr>
                    <p:spPr bwMode="auto">
                      <a:xfrm>
                        <a:off x="12293" y="132451"/>
                        <a:ext cx="0" cy="720"/>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7" name="直接箭头连接符 126">
                        <a:extLst>
                          <a:ext uri="{FF2B5EF4-FFF2-40B4-BE49-F238E27FC236}">
                            <a16:creationId xmlns:a16="http://schemas.microsoft.com/office/drawing/2014/main" id="{D463724E-FA94-4488-A0AF-4E32A1544246}"/>
                          </a:ext>
                        </a:extLst>
                      </p:cNvPr>
                      <p:cNvCxnSpPr>
                        <a:cxnSpLocks noChangeShapeType="1"/>
                      </p:cNvCxnSpPr>
                      <p:nvPr/>
                    </p:nvCxnSpPr>
                    <p:spPr bwMode="auto">
                      <a:xfrm flipH="1">
                        <a:off x="11483" y="133747"/>
                        <a:ext cx="571" cy="77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8" name="直接箭头连接符 127">
                        <a:extLst>
                          <a:ext uri="{FF2B5EF4-FFF2-40B4-BE49-F238E27FC236}">
                            <a16:creationId xmlns:a16="http://schemas.microsoft.com/office/drawing/2014/main" id="{8F1F42B9-3524-4211-8F65-8CFD18AE5500}"/>
                          </a:ext>
                        </a:extLst>
                      </p:cNvPr>
                      <p:cNvCxnSpPr>
                        <a:cxnSpLocks noChangeShapeType="1"/>
                      </p:cNvCxnSpPr>
                      <p:nvPr/>
                    </p:nvCxnSpPr>
                    <p:spPr bwMode="auto">
                      <a:xfrm>
                        <a:off x="12531" y="133747"/>
                        <a:ext cx="452" cy="74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120" name="直接箭头连接符 119">
                      <a:extLst>
                        <a:ext uri="{FF2B5EF4-FFF2-40B4-BE49-F238E27FC236}">
                          <a16:creationId xmlns:a16="http://schemas.microsoft.com/office/drawing/2014/main" id="{7765D046-12E0-405E-ACF9-6CFAAAE18426}"/>
                        </a:ext>
                      </a:extLst>
                    </p:cNvPr>
                    <p:cNvCxnSpPr>
                      <a:cxnSpLocks noChangeShapeType="1"/>
                    </p:cNvCxnSpPr>
                    <p:nvPr/>
                  </p:nvCxnSpPr>
                  <p:spPr bwMode="auto">
                    <a:xfrm flipV="1">
                      <a:off x="11400" y="133737"/>
                      <a:ext cx="375"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1" name="直接箭头连接符 120">
                      <a:extLst>
                        <a:ext uri="{FF2B5EF4-FFF2-40B4-BE49-F238E27FC236}">
                          <a16:creationId xmlns:a16="http://schemas.microsoft.com/office/drawing/2014/main" id="{75F397F7-AD06-404F-8520-AA2D5EADB3E6}"/>
                        </a:ext>
                      </a:extLst>
                    </p:cNvPr>
                    <p:cNvCxnSpPr>
                      <a:cxnSpLocks noChangeShapeType="1"/>
                    </p:cNvCxnSpPr>
                    <p:nvPr/>
                  </p:nvCxnSpPr>
                  <p:spPr bwMode="auto">
                    <a:xfrm>
                      <a:off x="12645" y="133741"/>
                      <a:ext cx="393" cy="441"/>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2" name="任意多边形 40">
                      <a:extLst>
                        <a:ext uri="{FF2B5EF4-FFF2-40B4-BE49-F238E27FC236}">
                          <a16:creationId xmlns:a16="http://schemas.microsoft.com/office/drawing/2014/main" id="{E548B0E1-CA6E-41F9-8943-D3B4165D309B}"/>
                        </a:ext>
                      </a:extLst>
                    </p:cNvPr>
                    <p:cNvSpPr>
                      <a:spLocks/>
                    </p:cNvSpPr>
                    <p:nvPr/>
                  </p:nvSpPr>
                  <p:spPr bwMode="auto">
                    <a:xfrm>
                      <a:off x="10260" y="134046"/>
                      <a:ext cx="3975" cy="666"/>
                    </a:xfrm>
                    <a:custGeom>
                      <a:avLst/>
                      <a:gdLst>
                        <a:gd name="T0" fmla="*/ 0 w 2524125"/>
                        <a:gd name="T1" fmla="*/ 666 h 422813"/>
                        <a:gd name="T2" fmla="*/ 1140 w 2524125"/>
                        <a:gd name="T3" fmla="*/ 66 h 422813"/>
                        <a:gd name="T4" fmla="*/ 3120 w 2524125"/>
                        <a:gd name="T5" fmla="*/ 111 h 422813"/>
                        <a:gd name="T6" fmla="*/ 3975 w 2524125"/>
                        <a:gd name="T7" fmla="*/ 651 h 4228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24125" h="422813">
                          <a:moveTo>
                            <a:pt x="0" y="422813"/>
                          </a:moveTo>
                          <a:cubicBezTo>
                            <a:pt x="119380" y="345978"/>
                            <a:pt x="327660" y="112298"/>
                            <a:pt x="723900" y="41813"/>
                          </a:cubicBezTo>
                          <a:cubicBezTo>
                            <a:pt x="1120140" y="-28672"/>
                            <a:pt x="1621155" y="-3907"/>
                            <a:pt x="1981200" y="70388"/>
                          </a:cubicBezTo>
                          <a:cubicBezTo>
                            <a:pt x="2341245" y="144683"/>
                            <a:pt x="2440940" y="345343"/>
                            <a:pt x="2524125" y="413288"/>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grpSp>
              <p:sp>
                <p:nvSpPr>
                  <p:cNvPr id="116" name="任意多边形 47">
                    <a:extLst>
                      <a:ext uri="{FF2B5EF4-FFF2-40B4-BE49-F238E27FC236}">
                        <a16:creationId xmlns:a16="http://schemas.microsoft.com/office/drawing/2014/main" id="{8033F14C-3D1A-4E2A-9951-129205FB0F78}"/>
                      </a:ext>
                    </a:extLst>
                  </p:cNvPr>
                  <p:cNvSpPr>
                    <a:spLocks/>
                  </p:cNvSpPr>
                  <p:nvPr/>
                </p:nvSpPr>
                <p:spPr bwMode="auto">
                  <a:xfrm>
                    <a:off x="7301" y="133113"/>
                    <a:ext cx="5245" cy="675"/>
                  </a:xfrm>
                  <a:custGeom>
                    <a:avLst/>
                    <a:gdLst>
                      <a:gd name="T0" fmla="*/ 0 w 3330555"/>
                      <a:gd name="T1" fmla="*/ 573 h 773159"/>
                      <a:gd name="T2" fmla="*/ 870 w 3330555"/>
                      <a:gd name="T3" fmla="*/ 1204 h 773159"/>
                      <a:gd name="T4" fmla="*/ 2265 w 3330555"/>
                      <a:gd name="T5" fmla="*/ 3 h 773159"/>
                      <a:gd name="T6" fmla="*/ 4185 w 3330555"/>
                      <a:gd name="T7" fmla="*/ 903 h 773159"/>
                      <a:gd name="T8" fmla="*/ 5145 w 3330555"/>
                      <a:gd name="T9" fmla="*/ 708 h 773159"/>
                      <a:gd name="T10" fmla="*/ 5175 w 3330555"/>
                      <a:gd name="T11" fmla="*/ 603 h 77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30555" h="773159">
                        <a:moveTo>
                          <a:pt x="0" y="363942"/>
                        </a:moveTo>
                        <a:cubicBezTo>
                          <a:pt x="92710" y="459192"/>
                          <a:pt x="264795" y="836382"/>
                          <a:pt x="552450" y="763992"/>
                        </a:cubicBezTo>
                        <a:cubicBezTo>
                          <a:pt x="840105" y="691602"/>
                          <a:pt x="1017270" y="40092"/>
                          <a:pt x="1438275" y="1992"/>
                        </a:cubicBezTo>
                        <a:cubicBezTo>
                          <a:pt x="1859280" y="-36108"/>
                          <a:pt x="2291715" y="483957"/>
                          <a:pt x="2657475" y="573492"/>
                        </a:cubicBezTo>
                        <a:cubicBezTo>
                          <a:pt x="3023235" y="663027"/>
                          <a:pt x="3141345" y="487767"/>
                          <a:pt x="3267075" y="449667"/>
                        </a:cubicBezTo>
                        <a:cubicBezTo>
                          <a:pt x="3392805" y="411567"/>
                          <a:pt x="3294380" y="393787"/>
                          <a:pt x="3286125" y="382992"/>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cxnSp>
                <p:nvCxnSpPr>
                  <p:cNvPr id="117" name="直接箭头连接符 116">
                    <a:extLst>
                      <a:ext uri="{FF2B5EF4-FFF2-40B4-BE49-F238E27FC236}">
                        <a16:creationId xmlns:a16="http://schemas.microsoft.com/office/drawing/2014/main" id="{439BEBCC-1464-4A91-8AFE-D5F4A6BA25E2}"/>
                      </a:ext>
                    </a:extLst>
                  </p:cNvPr>
                  <p:cNvCxnSpPr>
                    <a:cxnSpLocks noChangeShapeType="1"/>
                  </p:cNvCxnSpPr>
                  <p:nvPr/>
                </p:nvCxnSpPr>
                <p:spPr bwMode="auto">
                  <a:xfrm flipV="1">
                    <a:off x="9631" y="132660"/>
                    <a:ext cx="0" cy="480"/>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8" name="直接箭头连接符 117">
                    <a:extLst>
                      <a:ext uri="{FF2B5EF4-FFF2-40B4-BE49-F238E27FC236}">
                        <a16:creationId xmlns:a16="http://schemas.microsoft.com/office/drawing/2014/main" id="{04B2B9F5-F525-4344-9272-708F836B0D42}"/>
                      </a:ext>
                    </a:extLst>
                  </p:cNvPr>
                  <p:cNvCxnSpPr>
                    <a:cxnSpLocks noChangeShapeType="1"/>
                  </p:cNvCxnSpPr>
                  <p:nvPr/>
                </p:nvCxnSpPr>
                <p:spPr bwMode="auto">
                  <a:xfrm>
                    <a:off x="9946" y="132645"/>
                    <a:ext cx="30"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13" name="矩形 112">
                  <a:extLst>
                    <a:ext uri="{FF2B5EF4-FFF2-40B4-BE49-F238E27FC236}">
                      <a16:creationId xmlns:a16="http://schemas.microsoft.com/office/drawing/2014/main" id="{3E08A307-2236-4257-BE41-91F13F190D56}"/>
                    </a:ext>
                  </a:extLst>
                </p:cNvPr>
                <p:cNvSpPr>
                  <a:spLocks noChangeArrowheads="1"/>
                </p:cNvSpPr>
                <p:nvPr/>
              </p:nvSpPr>
              <p:spPr bwMode="auto">
                <a:xfrm>
                  <a:off x="6981" y="304609"/>
                  <a:ext cx="1123" cy="495"/>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λ</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a:p>
                  <a:pPr algn="just"/>
                  <a:r>
                    <a:rPr lang="en-US" sz="2400" b="1" kern="100" dirty="0">
                      <a:effectLst/>
                      <a:latin typeface="Times New Roman" panose="02020603050405020304" pitchFamily="18" charset="0"/>
                      <a:ea typeface="宋体" panose="02010600030101010101" pitchFamily="2" charset="-122"/>
                    </a:rPr>
                    <a:t> </a:t>
                  </a:r>
                  <a:endParaRPr lang="zh-CN" sz="2400" b="1" kern="100" dirty="0">
                    <a:effectLst/>
                    <a:latin typeface="Times New Roman" panose="02020603050405020304" pitchFamily="18" charset="0"/>
                    <a:ea typeface="宋体" panose="02010600030101010101" pitchFamily="2" charset="-122"/>
                  </a:endParaRPr>
                </a:p>
              </p:txBody>
            </p:sp>
            <p:sp>
              <p:nvSpPr>
                <p:cNvPr id="114" name="矩形 113">
                  <a:extLst>
                    <a:ext uri="{FF2B5EF4-FFF2-40B4-BE49-F238E27FC236}">
                      <a16:creationId xmlns:a16="http://schemas.microsoft.com/office/drawing/2014/main" id="{4B9FD79C-E80A-43B1-A97A-A8061D60CE54}"/>
                    </a:ext>
                  </a:extLst>
                </p:cNvPr>
                <p:cNvSpPr>
                  <a:spLocks noChangeArrowheads="1"/>
                </p:cNvSpPr>
                <p:nvPr/>
              </p:nvSpPr>
              <p:spPr bwMode="auto">
                <a:xfrm>
                  <a:off x="8283" y="304566"/>
                  <a:ext cx="1224" cy="43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π</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grpSp>
          <p:sp>
            <p:nvSpPr>
              <p:cNvPr id="109" name="矩形 108">
                <a:extLst>
                  <a:ext uri="{FF2B5EF4-FFF2-40B4-BE49-F238E27FC236}">
                    <a16:creationId xmlns:a16="http://schemas.microsoft.com/office/drawing/2014/main" id="{DE063D90-AB2A-44BE-A084-BC7911BBA9E0}"/>
                  </a:ext>
                </a:extLst>
              </p:cNvPr>
              <p:cNvSpPr>
                <a:spLocks noChangeArrowheads="1"/>
              </p:cNvSpPr>
              <p:nvPr/>
            </p:nvSpPr>
            <p:spPr bwMode="auto">
              <a:xfrm>
                <a:off x="9785697" y="4077537"/>
                <a:ext cx="1105274" cy="314325"/>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a:effectLst/>
                    <a:latin typeface="Times New Roman" panose="02020603050405020304" pitchFamily="18" charset="0"/>
                    <a:ea typeface="宋体" panose="02010600030101010101" pitchFamily="2" charset="-122"/>
                  </a:rPr>
                  <a:t>π</a:t>
                </a:r>
                <a:r>
                  <a:rPr lang="en-US" sz="2400" b="1" kern="100" baseline="-25000">
                    <a:effectLst/>
                    <a:latin typeface="Times New Roman" panose="02020603050405020304" pitchFamily="18" charset="0"/>
                    <a:ea typeface="宋体" panose="02010600030101010101" pitchFamily="2" charset="-122"/>
                  </a:rPr>
                  <a:t>Z</a:t>
                </a: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110" name="矩形 109">
                <a:extLst>
                  <a:ext uri="{FF2B5EF4-FFF2-40B4-BE49-F238E27FC236}">
                    <a16:creationId xmlns:a16="http://schemas.microsoft.com/office/drawing/2014/main" id="{2945DB43-93F3-4A2C-A3ED-ACEB4F48CDA4}"/>
                  </a:ext>
                </a:extLst>
              </p:cNvPr>
              <p:cNvSpPr>
                <a:spLocks noChangeArrowheads="1"/>
              </p:cNvSpPr>
              <p:nvPr/>
            </p:nvSpPr>
            <p:spPr bwMode="auto">
              <a:xfrm>
                <a:off x="7854060" y="4136348"/>
                <a:ext cx="1159007" cy="289577"/>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a:effectLst/>
                    <a:latin typeface="Times New Roman" panose="02020603050405020304" pitchFamily="18" charset="0"/>
                    <a:ea typeface="宋体" panose="02010600030101010101" pitchFamily="2" charset="-122"/>
                  </a:rPr>
                  <a:t>λ</a:t>
                </a:r>
                <a:r>
                  <a:rPr lang="en-US" sz="2400" b="1" kern="100" baseline="-25000">
                    <a:effectLst/>
                    <a:latin typeface="Times New Roman" panose="02020603050405020304" pitchFamily="18" charset="0"/>
                    <a:ea typeface="宋体" panose="02010600030101010101" pitchFamily="2" charset="-122"/>
                  </a:rPr>
                  <a:t>Y</a:t>
                </a: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111" name="文本框 110">
                <a:extLst>
                  <a:ext uri="{FF2B5EF4-FFF2-40B4-BE49-F238E27FC236}">
                    <a16:creationId xmlns:a16="http://schemas.microsoft.com/office/drawing/2014/main" id="{C613227F-9B35-484E-846B-F1012FA039C3}"/>
                  </a:ext>
                </a:extLst>
              </p:cNvPr>
              <p:cNvSpPr txBox="1"/>
              <p:nvPr/>
            </p:nvSpPr>
            <p:spPr>
              <a:xfrm>
                <a:off x="7775505" y="5792925"/>
                <a:ext cx="3568355" cy="461665"/>
              </a:xfrm>
              <a:prstGeom prst="rect">
                <a:avLst/>
              </a:prstGeom>
              <a:noFill/>
            </p:spPr>
            <p:txBody>
              <a:bodyPr wrap="square">
                <a:spAutoFit/>
              </a:bodyPr>
              <a:lstStyle/>
              <a:p>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图</a:t>
                </a:r>
                <a:r>
                  <a:rPr lang="en-US"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3.3   </a:t>
                </a: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树中的信念传播</a:t>
                </a:r>
                <a:endParaRPr lang="zh-CN" altLang="en-US" sz="2400" dirty="0">
                  <a:latin typeface="微软雅黑" panose="020B0503020204020204" pitchFamily="34" charset="-122"/>
                  <a:ea typeface="微软雅黑" panose="020B0503020204020204" pitchFamily="34" charset="-122"/>
                </a:endParaRPr>
              </a:p>
            </p:txBody>
          </p:sp>
        </p:grpSp>
        <p:graphicFrame>
          <p:nvGraphicFramePr>
            <p:cNvPr id="106" name="对象 105">
              <a:extLst>
                <a:ext uri="{FF2B5EF4-FFF2-40B4-BE49-F238E27FC236}">
                  <a16:creationId xmlns:a16="http://schemas.microsoft.com/office/drawing/2014/main" id="{7FEB0897-8F80-408C-9192-D2A1E6555CFB}"/>
                </a:ext>
              </a:extLst>
            </p:cNvPr>
            <p:cNvGraphicFramePr>
              <a:graphicFrameLocks/>
            </p:cNvGraphicFramePr>
            <p:nvPr>
              <p:extLst>
                <p:ext uri="{D42A27DB-BD31-4B8C-83A1-F6EECF244321}">
                  <p14:modId xmlns:p14="http://schemas.microsoft.com/office/powerpoint/2010/main" val="2427008935"/>
                </p:ext>
              </p:extLst>
            </p:nvPr>
          </p:nvGraphicFramePr>
          <p:xfrm>
            <a:off x="8152754" y="2209951"/>
            <a:ext cx="635000" cy="595312"/>
          </p:xfrm>
          <a:graphic>
            <a:graphicData uri="http://schemas.openxmlformats.org/presentationml/2006/ole">
              <mc:AlternateContent xmlns:mc="http://schemas.openxmlformats.org/markup-compatibility/2006">
                <mc:Choice xmlns:v="urn:schemas-microsoft-com:vml" Requires="v">
                  <p:oleObj spid="_x0000_s8375" name="Equation" r:id="rId5" imgW="418918" imgH="380835" progId="Equation.DSMT4">
                    <p:embed/>
                  </p:oleObj>
                </mc:Choice>
                <mc:Fallback>
                  <p:oleObj name="Equation" r:id="rId5" imgW="418918" imgH="380835" progId="Equation.DSMT4">
                    <p:embed/>
                    <p:pic>
                      <p:nvPicPr>
                        <p:cNvPr id="51" name="对象 50">
                          <a:extLst>
                            <a:ext uri="{FF2B5EF4-FFF2-40B4-BE49-F238E27FC236}">
                              <a16:creationId xmlns:a16="http://schemas.microsoft.com/office/drawing/2014/main" id="{66BFD46B-5EAA-4F9D-BB91-3C28C9F8AF39}"/>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2754" y="2209951"/>
                          <a:ext cx="635000"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 name="对象 106">
              <a:extLst>
                <a:ext uri="{FF2B5EF4-FFF2-40B4-BE49-F238E27FC236}">
                  <a16:creationId xmlns:a16="http://schemas.microsoft.com/office/drawing/2014/main" id="{372A74A4-18B7-44B6-AF58-AAD3C787D4E0}"/>
                </a:ext>
              </a:extLst>
            </p:cNvPr>
            <p:cNvGraphicFramePr>
              <a:graphicFrameLocks/>
            </p:cNvGraphicFramePr>
            <p:nvPr>
              <p:extLst>
                <p:ext uri="{D42A27DB-BD31-4B8C-83A1-F6EECF244321}">
                  <p14:modId xmlns:p14="http://schemas.microsoft.com/office/powerpoint/2010/main" val="2445792208"/>
                </p:ext>
              </p:extLst>
            </p:nvPr>
          </p:nvGraphicFramePr>
          <p:xfrm>
            <a:off x="10579997" y="4839432"/>
            <a:ext cx="587375" cy="514350"/>
          </p:xfrm>
          <a:graphic>
            <a:graphicData uri="http://schemas.openxmlformats.org/presentationml/2006/ole">
              <mc:AlternateContent xmlns:mc="http://schemas.openxmlformats.org/markup-compatibility/2006">
                <mc:Choice xmlns:v="urn:schemas-microsoft-com:vml" Requires="v">
                  <p:oleObj spid="_x0000_s8376" name="Equation" r:id="rId7" imgW="406721" imgH="381481" progId="Equation.DSMT4">
                    <p:embed/>
                  </p:oleObj>
                </mc:Choice>
                <mc:Fallback>
                  <p:oleObj name="Equation" r:id="rId7" imgW="406721" imgH="381481" progId="Equation.DSMT4">
                    <p:embed/>
                    <p:pic>
                      <p:nvPicPr>
                        <p:cNvPr id="52" name="对象 51">
                          <a:extLst>
                            <a:ext uri="{FF2B5EF4-FFF2-40B4-BE49-F238E27FC236}">
                              <a16:creationId xmlns:a16="http://schemas.microsoft.com/office/drawing/2014/main" id="{4B478FB9-CEEE-48E2-9666-B8AB6226B5D4}"/>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9997" y="4839432"/>
                          <a:ext cx="58737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507311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4" y="1531713"/>
                <a:ext cx="692277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树：推导过程</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20000"/>
                  </a:lnSpc>
                  <a:spcBef>
                    <a:spcPts val="600"/>
                  </a:spcBef>
                  <a:buNone/>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rPr>
                      <m:t>𝝀</m:t>
                    </m:r>
                    <m:r>
                      <a:rPr lang="en-US" altLang="zh-CN" sz="2400" b="1" i="1" kern="100" smtClean="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smtClean="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是以</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为根的子树中的证据，并且如图</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3.3</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所示，如果</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有两个子女</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，则用下式计算：</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00000"/>
                  </a:lnSpc>
                  <a:buNone/>
                </a:pPr>
                <a14:m>
                  <m:oMathPara xmlns:m="http://schemas.openxmlformats.org/officeDocument/2006/math">
                    <m:oMathParaPr>
                      <m:jc m:val="center"/>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𝝀</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oMath>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𝒀</m:t>
                              </m:r>
                            </m:sub>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bSup>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sub>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bSup>
                        </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oMath>
                  </m:oMathPara>
                </a14:m>
                <a:endParaRPr lang="en-US" altLang="zh-CN" sz="2400" b="1" i="1" kern="100" dirty="0">
                  <a:effectLst/>
                  <a:latin typeface="Cambria Math" panose="02040503050406030204" pitchFamily="18" charset="0"/>
                  <a:ea typeface="宋体" panose="02010600030101010101" pitchFamily="2" charset="-122"/>
                  <a:cs typeface="宋体" panose="02010600030101010101" pitchFamily="2" charset="-122"/>
                </a:endParaRPr>
              </a:p>
              <a:p>
                <a:pPr marL="0" indent="0" algn="just">
                  <a:lnSpc>
                    <a:spcPct val="100000"/>
                  </a:lnSpc>
                  <a:buNone/>
                </a:pPr>
                <a14:m>
                  <m:oMathPara xmlns:m="http://schemas.openxmlformats.org/officeDocument/2006/math">
                    <m:oMathParaPr>
                      <m:jc m:val="centerGroup"/>
                    </m:oMathParaPr>
                    <m:oMath xmlns:m="http://schemas.openxmlformats.org/officeDocument/2006/math">
                      <m:r>
                        <a:rPr lang="en-US" altLang="zh-CN" sz="2400" b="1" i="1" kern="100" smtClean="0">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latin typeface="Cambria Math" panose="02040503050406030204" pitchFamily="18" charset="0"/>
                              <a:ea typeface="宋体" panose="02010600030101010101" pitchFamily="2" charset="-122"/>
                              <a:cs typeface="宋体" panose="02010600030101010101" pitchFamily="2" charset="-122"/>
                            </a:rPr>
                          </m:ctrlPr>
                        </m:dPr>
                        <m:e>
                          <m:sSubSup>
                            <m:sSubSupPr>
                              <m:ctrlPr>
                                <a:rPr lang="zh-CN" altLang="zh-CN" sz="2400" b="1" i="1" kern="100">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latin typeface="Cambria Math" panose="02040503050406030204" pitchFamily="18" charset="0"/>
                                  <a:ea typeface="宋体" panose="02010600030101010101" pitchFamily="2" charset="-122"/>
                                  <a:cs typeface="宋体" panose="02010600030101010101" pitchFamily="2" charset="-122"/>
                                </a:rPr>
                                <m:t>𝒀</m:t>
                              </m:r>
                            </m:sub>
                            <m:sup>
                              <m:r>
                                <a:rPr lang="en-US" altLang="zh-CN" sz="2400" b="1" i="1" kern="100">
                                  <a:latin typeface="Cambria Math" panose="02040503050406030204" pitchFamily="18" charset="0"/>
                                  <a:ea typeface="宋体" panose="02010600030101010101" pitchFamily="2" charset="-122"/>
                                  <a:cs typeface="宋体" panose="02010600030101010101" pitchFamily="2" charset="-122"/>
                                </a:rPr>
                                <m:t>−</m:t>
                              </m:r>
                            </m:sup>
                          </m:sSubSup>
                        </m:e>
                        <m:e>
                          <m:r>
                            <a:rPr lang="en-US" altLang="zh-CN" sz="2400" b="1" i="1" kern="100">
                              <a:latin typeface="Cambria Math" panose="02040503050406030204" pitchFamily="18" charset="0"/>
                              <a:ea typeface="宋体" panose="02010600030101010101" pitchFamily="2" charset="-122"/>
                              <a:cs typeface="宋体" panose="02010600030101010101" pitchFamily="2" charset="-122"/>
                            </a:rPr>
                            <m:t>𝑿</m:t>
                          </m:r>
                        </m:e>
                      </m:d>
                      <m:r>
                        <a:rPr lang="en-US" altLang="zh-CN" sz="2400" b="1" i="1" kern="100">
                          <a:latin typeface="Cambria Math" panose="02040503050406030204" pitchFamily="18" charset="0"/>
                          <a:ea typeface="宋体" panose="02010600030101010101" pitchFamily="2" charset="-122"/>
                          <a:cs typeface="宋体" panose="02010600030101010101" pitchFamily="2" charset="-122"/>
                        </a:rPr>
                        <m:t>𝑷</m:t>
                      </m:r>
                      <m:d>
                        <m:dPr>
                          <m:ctrlPr>
                            <a:rPr lang="en-US" altLang="zh-CN" sz="2400" b="1" i="1" kern="100">
                              <a:latin typeface="Cambria Math" panose="02040503050406030204" pitchFamily="18" charset="0"/>
                              <a:ea typeface="宋体" panose="02010600030101010101" pitchFamily="2" charset="-122"/>
                              <a:cs typeface="宋体" panose="02010600030101010101" pitchFamily="2" charset="-122"/>
                            </a:rPr>
                          </m:ctrlPr>
                        </m:dPr>
                        <m:e>
                          <m:sSubSup>
                            <m:sSubSupPr>
                              <m:ctrlPr>
                                <a:rPr lang="zh-CN" altLang="zh-CN" sz="2400" b="1" i="1" kern="100">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latin typeface="Cambria Math" panose="02040503050406030204" pitchFamily="18" charset="0"/>
                                  <a:ea typeface="宋体" panose="02010600030101010101" pitchFamily="2" charset="-122"/>
                                  <a:cs typeface="宋体" panose="02010600030101010101" pitchFamily="2" charset="-122"/>
                                </a:rPr>
                                <m:t>𝒁</m:t>
                              </m:r>
                            </m:sub>
                            <m:sup>
                              <m:r>
                                <a:rPr lang="en-US" altLang="zh-CN" sz="2400" b="1" i="1" kern="100">
                                  <a:latin typeface="Cambria Math" panose="02040503050406030204" pitchFamily="18" charset="0"/>
                                  <a:ea typeface="宋体" panose="02010600030101010101" pitchFamily="2" charset="-122"/>
                                  <a:cs typeface="宋体" panose="02010600030101010101" pitchFamily="2" charset="-122"/>
                                </a:rPr>
                                <m:t>−</m:t>
                              </m:r>
                            </m:sup>
                          </m:sSubSup>
                        </m:e>
                        <m:e>
                          <m:r>
                            <a:rPr lang="en-US" altLang="zh-CN" sz="2400" b="1" i="1" kern="100">
                              <a:latin typeface="Cambria Math" panose="02040503050406030204" pitchFamily="18" charset="0"/>
                              <a:ea typeface="宋体" panose="02010600030101010101" pitchFamily="2" charset="-122"/>
                              <a:cs typeface="宋体" panose="02010600030101010101" pitchFamily="2" charset="-122"/>
                            </a:rPr>
                            <m:t>𝑿</m:t>
                          </m:r>
                        </m:e>
                      </m:d>
                    </m:oMath>
                  </m:oMathPara>
                </a14:m>
                <a:endParaRPr lang="en-US" altLang="zh-CN" sz="2400" b="1" i="1" kern="100" dirty="0">
                  <a:latin typeface="Cambria Math" panose="02040503050406030204" pitchFamily="18" charset="0"/>
                  <a:ea typeface="宋体" panose="02010600030101010101" pitchFamily="2" charset="-122"/>
                  <a:cs typeface="宋体" panose="02010600030101010101" pitchFamily="2" charset="-122"/>
                </a:endParaRPr>
              </a:p>
              <a:p>
                <a:pPr marL="0" indent="0" algn="just">
                  <a:lnSpc>
                    <a:spcPct val="100000"/>
                  </a:lnSpc>
                  <a:buNone/>
                </a:pPr>
                <a14:m>
                  <m:oMathPara xmlns:m="http://schemas.openxmlformats.org/officeDocument/2006/math">
                    <m:oMathParaPr>
                      <m:jc m:val="centerGroup"/>
                    </m:oMathParaPr>
                    <m:oMath xmlns:m="http://schemas.openxmlformats.org/officeDocument/2006/math">
                      <m:r>
                        <a:rPr lang="en-US" altLang="zh-CN" sz="2400" b="1" i="1" kern="100" smtClean="0">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latin typeface="Cambria Math" panose="02040503050406030204" pitchFamily="18" charset="0"/>
                          <a:ea typeface="宋体" panose="02010600030101010101" pitchFamily="2" charset="-122"/>
                          <a:cs typeface="宋体" panose="02010600030101010101" pitchFamily="2" charset="-122"/>
                        </a:rPr>
                        <m:t>≡</m:t>
                      </m:r>
                      <m:sSub>
                        <m:sSubPr>
                          <m:ctrlPr>
                            <a:rPr lang="en-US" altLang="zh-CN" sz="2400" b="1" i="1" kern="100" smtClean="0">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cs typeface="宋体" panose="02010600030101010101" pitchFamily="2" charset="-122"/>
                            </a:rPr>
                            <m:t>𝝀</m:t>
                          </m:r>
                        </m:e>
                        <m:sub>
                          <m:r>
                            <a:rPr lang="en-US" altLang="zh-CN" sz="2400" b="1" i="1" kern="100">
                              <a:latin typeface="Cambria Math" panose="02040503050406030204" pitchFamily="18" charset="0"/>
                              <a:ea typeface="宋体" panose="02010600030101010101" pitchFamily="2" charset="-122"/>
                              <a:cs typeface="宋体" panose="02010600030101010101" pitchFamily="2" charset="-122"/>
                            </a:rPr>
                            <m:t>𝒀</m:t>
                          </m:r>
                        </m:sub>
                      </m:sSub>
                      <m:r>
                        <a:rPr lang="en-US" altLang="zh-CN" sz="2400" b="1" i="1" kern="100" smtClean="0">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latin typeface="Cambria Math" panose="02040503050406030204" pitchFamily="18" charset="0"/>
                          <a:ea typeface="宋体" panose="02010600030101010101" pitchFamily="2" charset="-122"/>
                          <a:cs typeface="宋体" panose="02010600030101010101" pitchFamily="2" charset="-122"/>
                        </a:rPr>
                        <m:t>)</m:t>
                      </m:r>
                      <m:sSub>
                        <m:sSubPr>
                          <m:ctrlPr>
                            <a:rPr lang="en-US" altLang="zh-CN" sz="2400" b="1" i="1" kern="100" smtClean="0">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cs typeface="宋体" panose="02010600030101010101" pitchFamily="2" charset="-122"/>
                            </a:rPr>
                            <m:t>𝝀</m:t>
                          </m:r>
                        </m:e>
                        <m:sub>
                          <m:r>
                            <a:rPr lang="en-US" altLang="zh-CN" sz="2400" b="1" i="1" kern="100">
                              <a:latin typeface="Cambria Math" panose="02040503050406030204" pitchFamily="18" charset="0"/>
                              <a:ea typeface="宋体" panose="02010600030101010101" pitchFamily="2" charset="-122"/>
                              <a:cs typeface="宋体" panose="02010600030101010101" pitchFamily="2" charset="-122"/>
                            </a:rPr>
                            <m:t>𝒛</m:t>
                          </m:r>
                        </m:sub>
                      </m:sSub>
                      <m:r>
                        <a:rPr lang="en-US" altLang="zh-CN" sz="2400" b="1" i="1" kern="100" smtClean="0">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smtClean="0">
                          <a:latin typeface="Cambria Math" panose="02040503050406030204" pitchFamily="18" charset="0"/>
                          <a:ea typeface="宋体" panose="02010600030101010101" pitchFamily="2" charset="-122"/>
                          <a:cs typeface="宋体" panose="02010600030101010101" pitchFamily="2" charset="-122"/>
                        </a:rPr>
                        <m:t>)</m:t>
                      </m:r>
                    </m:oMath>
                  </m:oMathPara>
                </a14:m>
                <a:b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b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108000" indent="0">
                  <a:lnSpc>
                    <a:spcPct val="120000"/>
                  </a:lnSpc>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在一般情况下，如果</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有</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个子女</a:t>
                </a:r>
                <a14:m>
                  <m:oMath xmlns:m="http://schemas.openxmlformats.org/officeDocument/2006/math">
                    <m:sSub>
                      <m:sSubPr>
                        <m:ctrlPr>
                          <a:rPr lang="en-US" altLang="zh-CN" sz="2400" b="1" i="1" kern="100" dirty="0" smtClean="0">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2400" b="1" i="1" kern="100" dirty="0">
                            <a:latin typeface="Cambria Math" panose="02040503050406030204" pitchFamily="18" charset="0"/>
                            <a:ea typeface="微软雅黑" panose="020B0503020204020204" pitchFamily="34" charset="-122"/>
                            <a:cs typeface="Times New Roman" panose="02020603050405020304" pitchFamily="18" charset="0"/>
                          </a:rPr>
                          <m:t>𝒀</m:t>
                        </m:r>
                      </m:e>
                      <m:sub>
                        <m:r>
                          <a:rPr lang="en-US" altLang="zh-CN" sz="2400" b="1"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𝒋</m:t>
                        </m:r>
                      </m:sub>
                    </m:sSub>
                    <m:r>
                      <a:rPr lang="en-US" altLang="zh-CN" sz="2400" b="1"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latin typeface="Cambria Math" panose="02040503050406030204" pitchFamily="18" charset="0"/>
                        <a:ea typeface="微软雅黑" panose="020B0503020204020204" pitchFamily="34" charset="-122"/>
                        <a:cs typeface="Times New Roman" panose="02020603050405020304" pitchFamily="18" charset="0"/>
                      </a:rPr>
                      <m:t>𝒋</m:t>
                    </m:r>
                    <m:r>
                      <a:rPr lang="en-US" altLang="zh-CN" sz="2400" b="1" i="1" kern="100"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latin typeface="Cambria Math" panose="02040503050406030204" pitchFamily="18" charset="0"/>
                        <a:ea typeface="微软雅黑" panose="020B0503020204020204" pitchFamily="34" charset="-122"/>
                        <a:cs typeface="Times New Roman" panose="02020603050405020304" pitchFamily="18" charset="0"/>
                      </a:rPr>
                      <m:t>𝟏</m:t>
                    </m:r>
                    <m:r>
                      <a:rPr lang="en-US" altLang="zh-CN" sz="2400" b="1" i="1" kern="100"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a:latin typeface="Cambria Math" panose="02040503050406030204" pitchFamily="18" charset="0"/>
                        <a:ea typeface="微软雅黑" panose="020B0503020204020204" pitchFamily="34" charset="-122"/>
                        <a:cs typeface="Times New Roman" panose="02020603050405020304" pitchFamily="18" charset="0"/>
                      </a:rPr>
                      <m:t>𝒎</m:t>
                    </m:r>
                    <m:r>
                      <a:rPr lang="en-US" altLang="zh-CN" sz="2400" b="1" i="1" kern="100" dirty="0" smtClean="0">
                        <a:latin typeface="Cambria Math" panose="02040503050406030204" pitchFamily="18" charset="0"/>
                        <a:ea typeface="微软雅黑" panose="020B0503020204020204" pitchFamily="34" charset="-122"/>
                        <a:cs typeface="Times New Roman" panose="02020603050405020304" pitchFamily="18" charset="0"/>
                      </a:rPr>
                      <m:t>)</m:t>
                    </m:r>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则我们将它们所有的</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λ</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值相乘：</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ctr">
                  <a:buNone/>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𝝀</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nary>
                      <m:naryPr>
                        <m:chr m:val="∏"/>
                        <m:ctrlPr>
                          <a:rPr lang="zh-CN" altLang="zh-CN" sz="2400" b="1" i="1">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𝒋</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𝟏</m:t>
                        </m:r>
                      </m:sub>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𝒎</m:t>
                        </m:r>
                      </m:sup>
                      <m:e>
                        <m:sSub>
                          <m:sSubPr>
                            <m:ctrlPr>
                              <a:rPr lang="en-US" altLang="zh-CN" sz="2400" b="1" i="1" kern="100" smtClean="0">
                                <a:effectLst/>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cs typeface="宋体" panose="02010600030101010101" pitchFamily="2" charset="-122"/>
                              </a:rPr>
                              <m:t>𝝀</m:t>
                            </m:r>
                          </m:e>
                          <m:sub>
                            <m:sSub>
                              <m:sSubPr>
                                <m:ctrlPr>
                                  <a:rPr lang="en-US" altLang="zh-CN" sz="2400" b="1" i="1" kern="100" smtClean="0">
                                    <a:effectLst/>
                                    <a:latin typeface="Cambria Math" panose="02040503050406030204" pitchFamily="18" charset="0"/>
                                    <a:ea typeface="宋体" panose="02010600030101010101" pitchFamily="2" charset="-122"/>
                                  </a:rPr>
                                </m:ctrlPr>
                              </m:sSubPr>
                              <m:e>
                                <m:r>
                                  <a:rPr lang="en-US" altLang="zh-CN" sz="2400" b="1" i="1" kern="100" smtClean="0">
                                    <a:effectLst/>
                                    <a:latin typeface="Cambria Math" panose="02040503050406030204" pitchFamily="18" charset="0"/>
                                    <a:ea typeface="宋体" panose="02010600030101010101" pitchFamily="2" charset="-122"/>
                                  </a:rPr>
                                  <m:t>𝒀</m:t>
                                </m:r>
                              </m:e>
                              <m:sub>
                                <m:r>
                                  <a:rPr lang="en-US" altLang="zh-CN" sz="2400" b="1" i="1" kern="100" smtClean="0">
                                    <a:effectLst/>
                                    <a:latin typeface="Cambria Math" panose="02040503050406030204" pitchFamily="18" charset="0"/>
                                    <a:ea typeface="宋体" panose="02010600030101010101" pitchFamily="2" charset="-122"/>
                                  </a:rPr>
                                  <m:t>𝒋</m:t>
                                </m:r>
                              </m:sub>
                            </m:sSub>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e>
                    </m:nary>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p>
              <a:p>
                <a:endParaRPr lang="zh-CN" altLang="zh-CN" sz="1800" kern="100" dirty="0">
                  <a:effectLst/>
                  <a:latin typeface="Times New Roman" panose="02020603050405020304" pitchFamily="18" charset="0"/>
                  <a:ea typeface="宋体" panose="02010600030101010101" pitchFamily="2" charset="-122"/>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4" y="1531713"/>
                <a:ext cx="6922779" cy="5117283"/>
              </a:xfrm>
              <a:prstGeom prst="rect">
                <a:avLst/>
              </a:prstGeom>
              <a:blipFill>
                <a:blip r:embed="rId4"/>
                <a:stretch>
                  <a:fillRect l="-1410" r="-1322" b="-17500"/>
                </a:stretch>
              </a:blipFill>
            </p:spPr>
            <p:txBody>
              <a:bodyPr/>
              <a:lstStyle/>
              <a:p>
                <a:r>
                  <a:rPr lang="zh-CN" altLang="en-US">
                    <a:noFill/>
                  </a:rPr>
                  <a:t> </a:t>
                </a:r>
              </a:p>
            </p:txBody>
          </p:sp>
        </mc:Fallback>
      </mc:AlternateContent>
      <p:grpSp>
        <p:nvGrpSpPr>
          <p:cNvPr id="104" name="组合 103">
            <a:extLst>
              <a:ext uri="{FF2B5EF4-FFF2-40B4-BE49-F238E27FC236}">
                <a16:creationId xmlns:a16="http://schemas.microsoft.com/office/drawing/2014/main" id="{40891100-E438-43FD-9336-CD3FD71D9EC4}"/>
              </a:ext>
            </a:extLst>
          </p:cNvPr>
          <p:cNvGrpSpPr/>
          <p:nvPr/>
        </p:nvGrpSpPr>
        <p:grpSpPr>
          <a:xfrm>
            <a:off x="7355115" y="2079762"/>
            <a:ext cx="4708434" cy="3907040"/>
            <a:chOff x="7355115" y="2079762"/>
            <a:chExt cx="4708434" cy="3907040"/>
          </a:xfrm>
        </p:grpSpPr>
        <p:grpSp>
          <p:nvGrpSpPr>
            <p:cNvPr id="105" name="组合 104">
              <a:extLst>
                <a:ext uri="{FF2B5EF4-FFF2-40B4-BE49-F238E27FC236}">
                  <a16:creationId xmlns:a16="http://schemas.microsoft.com/office/drawing/2014/main" id="{3FAAF155-596B-4D33-975F-F189E3A03038}"/>
                </a:ext>
              </a:extLst>
            </p:cNvPr>
            <p:cNvGrpSpPr/>
            <p:nvPr/>
          </p:nvGrpSpPr>
          <p:grpSpPr>
            <a:xfrm>
              <a:off x="7355115" y="2079762"/>
              <a:ext cx="4708434" cy="3907040"/>
              <a:chOff x="7113452" y="2347550"/>
              <a:chExt cx="4708434" cy="3907040"/>
            </a:xfrm>
          </p:grpSpPr>
          <p:grpSp>
            <p:nvGrpSpPr>
              <p:cNvPr id="108" name="组合 107">
                <a:extLst>
                  <a:ext uri="{FF2B5EF4-FFF2-40B4-BE49-F238E27FC236}">
                    <a16:creationId xmlns:a16="http://schemas.microsoft.com/office/drawing/2014/main" id="{4C8EC856-2B71-4B60-8F2B-78BB62EA108F}"/>
                  </a:ext>
                </a:extLst>
              </p:cNvPr>
              <p:cNvGrpSpPr>
                <a:grpSpLocks/>
              </p:cNvGrpSpPr>
              <p:nvPr/>
            </p:nvGrpSpPr>
            <p:grpSpPr bwMode="auto">
              <a:xfrm>
                <a:off x="7113452" y="2347550"/>
                <a:ext cx="4708434" cy="3302993"/>
                <a:chOff x="5615" y="303844"/>
                <a:chExt cx="5245" cy="3450"/>
              </a:xfrm>
            </p:grpSpPr>
            <p:grpSp>
              <p:nvGrpSpPr>
                <p:cNvPr id="112" name="组合 111">
                  <a:extLst>
                    <a:ext uri="{FF2B5EF4-FFF2-40B4-BE49-F238E27FC236}">
                      <a16:creationId xmlns:a16="http://schemas.microsoft.com/office/drawing/2014/main" id="{6945CA1C-3AF1-4CFE-A98E-AD52CFD715AA}"/>
                    </a:ext>
                  </a:extLst>
                </p:cNvPr>
                <p:cNvGrpSpPr>
                  <a:grpSpLocks/>
                </p:cNvGrpSpPr>
                <p:nvPr/>
              </p:nvGrpSpPr>
              <p:grpSpPr bwMode="auto">
                <a:xfrm>
                  <a:off x="5615" y="303844"/>
                  <a:ext cx="5245" cy="3450"/>
                  <a:chOff x="7301" y="131851"/>
                  <a:chExt cx="5245" cy="3420"/>
                </a:xfrm>
              </p:grpSpPr>
              <p:grpSp>
                <p:nvGrpSpPr>
                  <p:cNvPr id="115" name="组合 114">
                    <a:extLst>
                      <a:ext uri="{FF2B5EF4-FFF2-40B4-BE49-F238E27FC236}">
                        <a16:creationId xmlns:a16="http://schemas.microsoft.com/office/drawing/2014/main" id="{58DA54A9-5623-4965-B36A-C6EE6927F196}"/>
                      </a:ext>
                    </a:extLst>
                  </p:cNvPr>
                  <p:cNvGrpSpPr>
                    <a:grpSpLocks/>
                  </p:cNvGrpSpPr>
                  <p:nvPr/>
                </p:nvGrpSpPr>
                <p:grpSpPr bwMode="auto">
                  <a:xfrm>
                    <a:off x="7575" y="131851"/>
                    <a:ext cx="4545" cy="3420"/>
                    <a:chOff x="10080" y="131761"/>
                    <a:chExt cx="4545" cy="3420"/>
                  </a:xfrm>
                </p:grpSpPr>
                <p:grpSp>
                  <p:nvGrpSpPr>
                    <p:cNvPr id="119" name="组合 118">
                      <a:extLst>
                        <a:ext uri="{FF2B5EF4-FFF2-40B4-BE49-F238E27FC236}">
                          <a16:creationId xmlns:a16="http://schemas.microsoft.com/office/drawing/2014/main" id="{309CCCA3-A62B-469F-85AB-A2E8B3990243}"/>
                        </a:ext>
                      </a:extLst>
                    </p:cNvPr>
                    <p:cNvGrpSpPr>
                      <a:grpSpLocks/>
                    </p:cNvGrpSpPr>
                    <p:nvPr/>
                  </p:nvGrpSpPr>
                  <p:grpSpPr bwMode="auto">
                    <a:xfrm>
                      <a:off x="10080" y="131761"/>
                      <a:ext cx="4545" cy="3420"/>
                      <a:chOff x="10080" y="131776"/>
                      <a:chExt cx="4545" cy="3420"/>
                    </a:xfrm>
                  </p:grpSpPr>
                  <p:grpSp>
                    <p:nvGrpSpPr>
                      <p:cNvPr id="123" name="组合 122">
                        <a:extLst>
                          <a:ext uri="{FF2B5EF4-FFF2-40B4-BE49-F238E27FC236}">
                            <a16:creationId xmlns:a16="http://schemas.microsoft.com/office/drawing/2014/main" id="{ECE5FF7B-205C-4572-81F8-9257EC41B198}"/>
                          </a:ext>
                        </a:extLst>
                      </p:cNvPr>
                      <p:cNvGrpSpPr>
                        <a:grpSpLocks/>
                      </p:cNvGrpSpPr>
                      <p:nvPr/>
                    </p:nvGrpSpPr>
                    <p:grpSpPr bwMode="auto">
                      <a:xfrm>
                        <a:off x="10080" y="131776"/>
                        <a:ext cx="4545" cy="3420"/>
                        <a:chOff x="10080" y="131776"/>
                        <a:chExt cx="4545" cy="3420"/>
                      </a:xfrm>
                    </p:grpSpPr>
                    <p:sp>
                      <p:nvSpPr>
                        <p:cNvPr id="129" name="椭圆 128">
                          <a:extLst>
                            <a:ext uri="{FF2B5EF4-FFF2-40B4-BE49-F238E27FC236}">
                              <a16:creationId xmlns:a16="http://schemas.microsoft.com/office/drawing/2014/main" id="{6DD47435-D04B-41E2-8A5D-9D140DC3960C}"/>
                            </a:ext>
                          </a:extLst>
                        </p:cNvPr>
                        <p:cNvSpPr>
                          <a:spLocks noChangeArrowheads="1"/>
                        </p:cNvSpPr>
                        <p:nvPr/>
                      </p:nvSpPr>
                      <p:spPr bwMode="auto">
                        <a:xfrm>
                          <a:off x="11955" y="131776"/>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sp>
                      <p:nvSpPr>
                        <p:cNvPr id="130" name="椭圆 129">
                          <a:extLst>
                            <a:ext uri="{FF2B5EF4-FFF2-40B4-BE49-F238E27FC236}">
                              <a16:creationId xmlns:a16="http://schemas.microsoft.com/office/drawing/2014/main" id="{30A890DB-8B2F-40C3-B111-2045C020C07D}"/>
                            </a:ext>
                          </a:extLst>
                        </p:cNvPr>
                        <p:cNvSpPr>
                          <a:spLocks noChangeArrowheads="1"/>
                        </p:cNvSpPr>
                        <p:nvPr/>
                      </p:nvSpPr>
                      <p:spPr bwMode="auto">
                        <a:xfrm>
                          <a:off x="13950" y="132754"/>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W</a:t>
                          </a:r>
                          <a:endParaRPr lang="zh-CN" sz="2400" b="1" kern="100">
                            <a:effectLst/>
                            <a:latin typeface="Times New Roman" panose="02020603050405020304" pitchFamily="18" charset="0"/>
                            <a:ea typeface="宋体" panose="02010600030101010101" pitchFamily="2" charset="-122"/>
                          </a:endParaRPr>
                        </a:p>
                      </p:txBody>
                    </p:sp>
                    <p:sp>
                      <p:nvSpPr>
                        <p:cNvPr id="131" name="椭圆 130">
                          <a:extLst>
                            <a:ext uri="{FF2B5EF4-FFF2-40B4-BE49-F238E27FC236}">
                              <a16:creationId xmlns:a16="http://schemas.microsoft.com/office/drawing/2014/main" id="{1111D2D0-A68C-44A7-AD13-9F6993B2FC14}"/>
                            </a:ext>
                          </a:extLst>
                        </p:cNvPr>
                        <p:cNvSpPr>
                          <a:spLocks noChangeArrowheads="1"/>
                        </p:cNvSpPr>
                        <p:nvPr/>
                      </p:nvSpPr>
                      <p:spPr bwMode="auto">
                        <a:xfrm>
                          <a:off x="11955" y="13317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132" name="椭圆 131">
                          <a:extLst>
                            <a:ext uri="{FF2B5EF4-FFF2-40B4-BE49-F238E27FC236}">
                              <a16:creationId xmlns:a16="http://schemas.microsoft.com/office/drawing/2014/main" id="{C4CF924E-ABD0-4BD9-BD81-E0BA36C8CE0A}"/>
                            </a:ext>
                          </a:extLst>
                        </p:cNvPr>
                        <p:cNvSpPr>
                          <a:spLocks noChangeArrowheads="1"/>
                        </p:cNvSpPr>
                        <p:nvPr/>
                      </p:nvSpPr>
                      <p:spPr bwMode="auto">
                        <a:xfrm>
                          <a:off x="10080" y="132768"/>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V</a:t>
                          </a:r>
                          <a:endParaRPr lang="zh-CN" sz="2400" b="1" kern="100">
                            <a:effectLst/>
                            <a:latin typeface="Times New Roman" panose="02020603050405020304" pitchFamily="18" charset="0"/>
                            <a:ea typeface="宋体" panose="02010600030101010101" pitchFamily="2" charset="-122"/>
                          </a:endParaRPr>
                        </a:p>
                      </p:txBody>
                    </p:sp>
                    <p:sp>
                      <p:nvSpPr>
                        <p:cNvPr id="133" name="椭圆 132">
                          <a:extLst>
                            <a:ext uri="{FF2B5EF4-FFF2-40B4-BE49-F238E27FC236}">
                              <a16:creationId xmlns:a16="http://schemas.microsoft.com/office/drawing/2014/main" id="{0E2819EE-93DE-46E6-A156-F05BD53E4334}"/>
                            </a:ext>
                          </a:extLst>
                        </p:cNvPr>
                        <p:cNvSpPr>
                          <a:spLocks noChangeArrowheads="1"/>
                        </p:cNvSpPr>
                        <p:nvPr/>
                      </p:nvSpPr>
                      <p:spPr bwMode="auto">
                        <a:xfrm>
                          <a:off x="12645" y="13449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dirty="0">
                              <a:effectLst/>
                              <a:latin typeface="Times New Roman" panose="02020603050405020304" pitchFamily="18" charset="0"/>
                              <a:ea typeface="宋体" panose="02010600030101010101" pitchFamily="2" charset="-122"/>
                            </a:rPr>
                            <a:t>Z</a:t>
                          </a:r>
                          <a:endParaRPr lang="zh-CN" sz="2400" b="1" kern="100" dirty="0">
                            <a:effectLst/>
                            <a:latin typeface="Times New Roman" panose="02020603050405020304" pitchFamily="18" charset="0"/>
                            <a:ea typeface="宋体" panose="02010600030101010101" pitchFamily="2" charset="-122"/>
                          </a:endParaRPr>
                        </a:p>
                      </p:txBody>
                    </p:sp>
                    <p:sp>
                      <p:nvSpPr>
                        <p:cNvPr id="134" name="椭圆 133">
                          <a:extLst>
                            <a:ext uri="{FF2B5EF4-FFF2-40B4-BE49-F238E27FC236}">
                              <a16:creationId xmlns:a16="http://schemas.microsoft.com/office/drawing/2014/main" id="{742B3A13-66F3-4787-AF86-09DB82E02890}"/>
                            </a:ext>
                          </a:extLst>
                        </p:cNvPr>
                        <p:cNvSpPr>
                          <a:spLocks noChangeArrowheads="1"/>
                        </p:cNvSpPr>
                        <p:nvPr/>
                      </p:nvSpPr>
                      <p:spPr bwMode="auto">
                        <a:xfrm>
                          <a:off x="11145" y="13452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dirty="0">
                              <a:effectLst/>
                              <a:latin typeface="Times New Roman" panose="02020603050405020304" pitchFamily="18" charset="0"/>
                              <a:ea typeface="宋体" panose="02010600030101010101" pitchFamily="2" charset="-122"/>
                            </a:rPr>
                            <a:t>Y</a:t>
                          </a:r>
                          <a:endParaRPr lang="zh-CN" sz="2400" b="1" kern="100" dirty="0">
                            <a:effectLst/>
                            <a:latin typeface="Times New Roman" panose="02020603050405020304" pitchFamily="18" charset="0"/>
                            <a:ea typeface="宋体" panose="02010600030101010101" pitchFamily="2" charset="-122"/>
                          </a:endParaRPr>
                        </a:p>
                      </p:txBody>
                    </p:sp>
                  </p:grpSp>
                  <p:cxnSp>
                    <p:nvCxnSpPr>
                      <p:cNvPr id="124" name="直接箭头连接符 123">
                        <a:extLst>
                          <a:ext uri="{FF2B5EF4-FFF2-40B4-BE49-F238E27FC236}">
                            <a16:creationId xmlns:a16="http://schemas.microsoft.com/office/drawing/2014/main" id="{A61058F3-457E-40A2-932E-5CAB6845858E}"/>
                          </a:ext>
                        </a:extLst>
                      </p:cNvPr>
                      <p:cNvCxnSpPr>
                        <a:cxnSpLocks noChangeShapeType="1"/>
                      </p:cNvCxnSpPr>
                      <p:nvPr/>
                    </p:nvCxnSpPr>
                    <p:spPr bwMode="auto">
                      <a:xfrm flipH="1">
                        <a:off x="10656" y="132352"/>
                        <a:ext cx="1398" cy="515"/>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5" name="直接箭头连接符 124">
                        <a:extLst>
                          <a:ext uri="{FF2B5EF4-FFF2-40B4-BE49-F238E27FC236}">
                            <a16:creationId xmlns:a16="http://schemas.microsoft.com/office/drawing/2014/main" id="{1C8FE1A6-1676-4395-8651-54E449FEC3F8}"/>
                          </a:ext>
                        </a:extLst>
                      </p:cNvPr>
                      <p:cNvCxnSpPr>
                        <a:cxnSpLocks noChangeShapeType="1"/>
                      </p:cNvCxnSpPr>
                      <p:nvPr/>
                    </p:nvCxnSpPr>
                    <p:spPr bwMode="auto">
                      <a:xfrm>
                        <a:off x="12531" y="132352"/>
                        <a:ext cx="1518" cy="501"/>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6" name="直接箭头连接符 125">
                        <a:extLst>
                          <a:ext uri="{FF2B5EF4-FFF2-40B4-BE49-F238E27FC236}">
                            <a16:creationId xmlns:a16="http://schemas.microsoft.com/office/drawing/2014/main" id="{6ADC7E95-9808-4DAA-993C-C6CB4AE420AC}"/>
                          </a:ext>
                        </a:extLst>
                      </p:cNvPr>
                      <p:cNvCxnSpPr>
                        <a:cxnSpLocks noChangeShapeType="1"/>
                      </p:cNvCxnSpPr>
                      <p:nvPr/>
                    </p:nvCxnSpPr>
                    <p:spPr bwMode="auto">
                      <a:xfrm>
                        <a:off x="12293" y="132451"/>
                        <a:ext cx="0" cy="720"/>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7" name="直接箭头连接符 126">
                        <a:extLst>
                          <a:ext uri="{FF2B5EF4-FFF2-40B4-BE49-F238E27FC236}">
                            <a16:creationId xmlns:a16="http://schemas.microsoft.com/office/drawing/2014/main" id="{D463724E-FA94-4488-A0AF-4E32A1544246}"/>
                          </a:ext>
                        </a:extLst>
                      </p:cNvPr>
                      <p:cNvCxnSpPr>
                        <a:cxnSpLocks noChangeShapeType="1"/>
                      </p:cNvCxnSpPr>
                      <p:nvPr/>
                    </p:nvCxnSpPr>
                    <p:spPr bwMode="auto">
                      <a:xfrm flipH="1">
                        <a:off x="11483" y="133747"/>
                        <a:ext cx="571" cy="77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8" name="直接箭头连接符 127">
                        <a:extLst>
                          <a:ext uri="{FF2B5EF4-FFF2-40B4-BE49-F238E27FC236}">
                            <a16:creationId xmlns:a16="http://schemas.microsoft.com/office/drawing/2014/main" id="{8F1F42B9-3524-4211-8F65-8CFD18AE5500}"/>
                          </a:ext>
                        </a:extLst>
                      </p:cNvPr>
                      <p:cNvCxnSpPr>
                        <a:cxnSpLocks noChangeShapeType="1"/>
                      </p:cNvCxnSpPr>
                      <p:nvPr/>
                    </p:nvCxnSpPr>
                    <p:spPr bwMode="auto">
                      <a:xfrm>
                        <a:off x="12531" y="133747"/>
                        <a:ext cx="452" cy="74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120" name="直接箭头连接符 119">
                      <a:extLst>
                        <a:ext uri="{FF2B5EF4-FFF2-40B4-BE49-F238E27FC236}">
                          <a16:creationId xmlns:a16="http://schemas.microsoft.com/office/drawing/2014/main" id="{7765D046-12E0-405E-ACF9-6CFAAAE18426}"/>
                        </a:ext>
                      </a:extLst>
                    </p:cNvPr>
                    <p:cNvCxnSpPr>
                      <a:cxnSpLocks noChangeShapeType="1"/>
                    </p:cNvCxnSpPr>
                    <p:nvPr/>
                  </p:nvCxnSpPr>
                  <p:spPr bwMode="auto">
                    <a:xfrm flipV="1">
                      <a:off x="11400" y="133737"/>
                      <a:ext cx="375"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1" name="直接箭头连接符 120">
                      <a:extLst>
                        <a:ext uri="{FF2B5EF4-FFF2-40B4-BE49-F238E27FC236}">
                          <a16:creationId xmlns:a16="http://schemas.microsoft.com/office/drawing/2014/main" id="{75F397F7-AD06-404F-8520-AA2D5EADB3E6}"/>
                        </a:ext>
                      </a:extLst>
                    </p:cNvPr>
                    <p:cNvCxnSpPr>
                      <a:cxnSpLocks noChangeShapeType="1"/>
                    </p:cNvCxnSpPr>
                    <p:nvPr/>
                  </p:nvCxnSpPr>
                  <p:spPr bwMode="auto">
                    <a:xfrm>
                      <a:off x="12645" y="133741"/>
                      <a:ext cx="393" cy="441"/>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2" name="任意多边形 40">
                      <a:extLst>
                        <a:ext uri="{FF2B5EF4-FFF2-40B4-BE49-F238E27FC236}">
                          <a16:creationId xmlns:a16="http://schemas.microsoft.com/office/drawing/2014/main" id="{E548B0E1-CA6E-41F9-8943-D3B4165D309B}"/>
                        </a:ext>
                      </a:extLst>
                    </p:cNvPr>
                    <p:cNvSpPr>
                      <a:spLocks/>
                    </p:cNvSpPr>
                    <p:nvPr/>
                  </p:nvSpPr>
                  <p:spPr bwMode="auto">
                    <a:xfrm>
                      <a:off x="10260" y="134046"/>
                      <a:ext cx="3975" cy="666"/>
                    </a:xfrm>
                    <a:custGeom>
                      <a:avLst/>
                      <a:gdLst>
                        <a:gd name="T0" fmla="*/ 0 w 2524125"/>
                        <a:gd name="T1" fmla="*/ 666 h 422813"/>
                        <a:gd name="T2" fmla="*/ 1140 w 2524125"/>
                        <a:gd name="T3" fmla="*/ 66 h 422813"/>
                        <a:gd name="T4" fmla="*/ 3120 w 2524125"/>
                        <a:gd name="T5" fmla="*/ 111 h 422813"/>
                        <a:gd name="T6" fmla="*/ 3975 w 2524125"/>
                        <a:gd name="T7" fmla="*/ 651 h 4228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24125" h="422813">
                          <a:moveTo>
                            <a:pt x="0" y="422813"/>
                          </a:moveTo>
                          <a:cubicBezTo>
                            <a:pt x="119380" y="345978"/>
                            <a:pt x="327660" y="112298"/>
                            <a:pt x="723900" y="41813"/>
                          </a:cubicBezTo>
                          <a:cubicBezTo>
                            <a:pt x="1120140" y="-28672"/>
                            <a:pt x="1621155" y="-3907"/>
                            <a:pt x="1981200" y="70388"/>
                          </a:cubicBezTo>
                          <a:cubicBezTo>
                            <a:pt x="2341245" y="144683"/>
                            <a:pt x="2440940" y="345343"/>
                            <a:pt x="2524125" y="413288"/>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grpSp>
              <p:sp>
                <p:nvSpPr>
                  <p:cNvPr id="116" name="任意多边形 47">
                    <a:extLst>
                      <a:ext uri="{FF2B5EF4-FFF2-40B4-BE49-F238E27FC236}">
                        <a16:creationId xmlns:a16="http://schemas.microsoft.com/office/drawing/2014/main" id="{8033F14C-3D1A-4E2A-9951-129205FB0F78}"/>
                      </a:ext>
                    </a:extLst>
                  </p:cNvPr>
                  <p:cNvSpPr>
                    <a:spLocks/>
                  </p:cNvSpPr>
                  <p:nvPr/>
                </p:nvSpPr>
                <p:spPr bwMode="auto">
                  <a:xfrm>
                    <a:off x="7301" y="133113"/>
                    <a:ext cx="5245" cy="675"/>
                  </a:xfrm>
                  <a:custGeom>
                    <a:avLst/>
                    <a:gdLst>
                      <a:gd name="T0" fmla="*/ 0 w 3330555"/>
                      <a:gd name="T1" fmla="*/ 573 h 773159"/>
                      <a:gd name="T2" fmla="*/ 870 w 3330555"/>
                      <a:gd name="T3" fmla="*/ 1204 h 773159"/>
                      <a:gd name="T4" fmla="*/ 2265 w 3330555"/>
                      <a:gd name="T5" fmla="*/ 3 h 773159"/>
                      <a:gd name="T6" fmla="*/ 4185 w 3330555"/>
                      <a:gd name="T7" fmla="*/ 903 h 773159"/>
                      <a:gd name="T8" fmla="*/ 5145 w 3330555"/>
                      <a:gd name="T9" fmla="*/ 708 h 773159"/>
                      <a:gd name="T10" fmla="*/ 5175 w 3330555"/>
                      <a:gd name="T11" fmla="*/ 603 h 77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30555" h="773159">
                        <a:moveTo>
                          <a:pt x="0" y="363942"/>
                        </a:moveTo>
                        <a:cubicBezTo>
                          <a:pt x="92710" y="459192"/>
                          <a:pt x="264795" y="836382"/>
                          <a:pt x="552450" y="763992"/>
                        </a:cubicBezTo>
                        <a:cubicBezTo>
                          <a:pt x="840105" y="691602"/>
                          <a:pt x="1017270" y="40092"/>
                          <a:pt x="1438275" y="1992"/>
                        </a:cubicBezTo>
                        <a:cubicBezTo>
                          <a:pt x="1859280" y="-36108"/>
                          <a:pt x="2291715" y="483957"/>
                          <a:pt x="2657475" y="573492"/>
                        </a:cubicBezTo>
                        <a:cubicBezTo>
                          <a:pt x="3023235" y="663027"/>
                          <a:pt x="3141345" y="487767"/>
                          <a:pt x="3267075" y="449667"/>
                        </a:cubicBezTo>
                        <a:cubicBezTo>
                          <a:pt x="3392805" y="411567"/>
                          <a:pt x="3294380" y="393787"/>
                          <a:pt x="3286125" y="382992"/>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cxnSp>
                <p:nvCxnSpPr>
                  <p:cNvPr id="117" name="直接箭头连接符 116">
                    <a:extLst>
                      <a:ext uri="{FF2B5EF4-FFF2-40B4-BE49-F238E27FC236}">
                        <a16:creationId xmlns:a16="http://schemas.microsoft.com/office/drawing/2014/main" id="{439BEBCC-1464-4A91-8AFE-D5F4A6BA25E2}"/>
                      </a:ext>
                    </a:extLst>
                  </p:cNvPr>
                  <p:cNvCxnSpPr>
                    <a:cxnSpLocks noChangeShapeType="1"/>
                  </p:cNvCxnSpPr>
                  <p:nvPr/>
                </p:nvCxnSpPr>
                <p:spPr bwMode="auto">
                  <a:xfrm flipV="1">
                    <a:off x="9631" y="132660"/>
                    <a:ext cx="0" cy="480"/>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8" name="直接箭头连接符 117">
                    <a:extLst>
                      <a:ext uri="{FF2B5EF4-FFF2-40B4-BE49-F238E27FC236}">
                        <a16:creationId xmlns:a16="http://schemas.microsoft.com/office/drawing/2014/main" id="{04B2B9F5-F525-4344-9272-708F836B0D42}"/>
                      </a:ext>
                    </a:extLst>
                  </p:cNvPr>
                  <p:cNvCxnSpPr>
                    <a:cxnSpLocks noChangeShapeType="1"/>
                  </p:cNvCxnSpPr>
                  <p:nvPr/>
                </p:nvCxnSpPr>
                <p:spPr bwMode="auto">
                  <a:xfrm>
                    <a:off x="9946" y="132645"/>
                    <a:ext cx="30"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13" name="矩形 112">
                  <a:extLst>
                    <a:ext uri="{FF2B5EF4-FFF2-40B4-BE49-F238E27FC236}">
                      <a16:creationId xmlns:a16="http://schemas.microsoft.com/office/drawing/2014/main" id="{3E08A307-2236-4257-BE41-91F13F190D56}"/>
                    </a:ext>
                  </a:extLst>
                </p:cNvPr>
                <p:cNvSpPr>
                  <a:spLocks noChangeArrowheads="1"/>
                </p:cNvSpPr>
                <p:nvPr/>
              </p:nvSpPr>
              <p:spPr bwMode="auto">
                <a:xfrm>
                  <a:off x="6981" y="304609"/>
                  <a:ext cx="1123" cy="49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λ</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a:p>
                  <a:pPr algn="just"/>
                  <a:r>
                    <a:rPr lang="en-US" sz="2400" b="1" kern="100" dirty="0">
                      <a:effectLst/>
                      <a:latin typeface="Times New Roman" panose="02020603050405020304" pitchFamily="18" charset="0"/>
                      <a:ea typeface="宋体" panose="02010600030101010101" pitchFamily="2" charset="-122"/>
                    </a:rPr>
                    <a:t> </a:t>
                  </a:r>
                  <a:endParaRPr lang="zh-CN" sz="2400" b="1" kern="100" dirty="0">
                    <a:effectLst/>
                    <a:latin typeface="Times New Roman" panose="02020603050405020304" pitchFamily="18" charset="0"/>
                    <a:ea typeface="宋体" panose="02010600030101010101" pitchFamily="2" charset="-122"/>
                  </a:endParaRPr>
                </a:p>
              </p:txBody>
            </p:sp>
            <p:sp>
              <p:nvSpPr>
                <p:cNvPr id="114" name="矩形 113">
                  <a:extLst>
                    <a:ext uri="{FF2B5EF4-FFF2-40B4-BE49-F238E27FC236}">
                      <a16:creationId xmlns:a16="http://schemas.microsoft.com/office/drawing/2014/main" id="{4B9FD79C-E80A-43B1-A97A-A8061D60CE54}"/>
                    </a:ext>
                  </a:extLst>
                </p:cNvPr>
                <p:cNvSpPr>
                  <a:spLocks noChangeArrowheads="1"/>
                </p:cNvSpPr>
                <p:nvPr/>
              </p:nvSpPr>
              <p:spPr bwMode="auto">
                <a:xfrm>
                  <a:off x="8283" y="304566"/>
                  <a:ext cx="1224" cy="43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π</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grpSp>
          <p:sp>
            <p:nvSpPr>
              <p:cNvPr id="109" name="矩形 108">
                <a:extLst>
                  <a:ext uri="{FF2B5EF4-FFF2-40B4-BE49-F238E27FC236}">
                    <a16:creationId xmlns:a16="http://schemas.microsoft.com/office/drawing/2014/main" id="{DE063D90-AB2A-44BE-A084-BC7911BBA9E0}"/>
                  </a:ext>
                </a:extLst>
              </p:cNvPr>
              <p:cNvSpPr>
                <a:spLocks noChangeArrowheads="1"/>
              </p:cNvSpPr>
              <p:nvPr/>
            </p:nvSpPr>
            <p:spPr bwMode="auto">
              <a:xfrm>
                <a:off x="9785697" y="4077537"/>
                <a:ext cx="1105274" cy="314325"/>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a:effectLst/>
                    <a:latin typeface="Times New Roman" panose="02020603050405020304" pitchFamily="18" charset="0"/>
                    <a:ea typeface="宋体" panose="02010600030101010101" pitchFamily="2" charset="-122"/>
                  </a:rPr>
                  <a:t>π</a:t>
                </a:r>
                <a:r>
                  <a:rPr lang="en-US" sz="2400" b="1" kern="100" baseline="-25000">
                    <a:effectLst/>
                    <a:latin typeface="Times New Roman" panose="02020603050405020304" pitchFamily="18" charset="0"/>
                    <a:ea typeface="宋体" panose="02010600030101010101" pitchFamily="2" charset="-122"/>
                  </a:rPr>
                  <a:t>Z</a:t>
                </a: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110" name="矩形 109">
                <a:extLst>
                  <a:ext uri="{FF2B5EF4-FFF2-40B4-BE49-F238E27FC236}">
                    <a16:creationId xmlns:a16="http://schemas.microsoft.com/office/drawing/2014/main" id="{2945DB43-93F3-4A2C-A3ED-ACEB4F48CDA4}"/>
                  </a:ext>
                </a:extLst>
              </p:cNvPr>
              <p:cNvSpPr>
                <a:spLocks noChangeArrowheads="1"/>
              </p:cNvSpPr>
              <p:nvPr/>
            </p:nvSpPr>
            <p:spPr bwMode="auto">
              <a:xfrm>
                <a:off x="7854060" y="4136348"/>
                <a:ext cx="1159007" cy="289577"/>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a:effectLst/>
                    <a:latin typeface="Times New Roman" panose="02020603050405020304" pitchFamily="18" charset="0"/>
                    <a:ea typeface="宋体" panose="02010600030101010101" pitchFamily="2" charset="-122"/>
                  </a:rPr>
                  <a:t>λ</a:t>
                </a:r>
                <a:r>
                  <a:rPr lang="en-US" sz="2400" b="1" kern="100" baseline="-25000">
                    <a:effectLst/>
                    <a:latin typeface="Times New Roman" panose="02020603050405020304" pitchFamily="18" charset="0"/>
                    <a:ea typeface="宋体" panose="02010600030101010101" pitchFamily="2" charset="-122"/>
                  </a:rPr>
                  <a:t>Y</a:t>
                </a: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111" name="文本框 110">
                <a:extLst>
                  <a:ext uri="{FF2B5EF4-FFF2-40B4-BE49-F238E27FC236}">
                    <a16:creationId xmlns:a16="http://schemas.microsoft.com/office/drawing/2014/main" id="{C613227F-9B35-484E-846B-F1012FA039C3}"/>
                  </a:ext>
                </a:extLst>
              </p:cNvPr>
              <p:cNvSpPr txBox="1"/>
              <p:nvPr/>
            </p:nvSpPr>
            <p:spPr>
              <a:xfrm>
                <a:off x="7775505" y="5792925"/>
                <a:ext cx="3568355" cy="461665"/>
              </a:xfrm>
              <a:prstGeom prst="rect">
                <a:avLst/>
              </a:prstGeom>
              <a:noFill/>
            </p:spPr>
            <p:txBody>
              <a:bodyPr wrap="square">
                <a:spAutoFit/>
              </a:bodyPr>
              <a:lstStyle/>
              <a:p>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图</a:t>
                </a:r>
                <a:r>
                  <a:rPr lang="en-US"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3.3   </a:t>
                </a: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树中的信念传播</a:t>
                </a:r>
                <a:endParaRPr lang="zh-CN" altLang="en-US" sz="2400" dirty="0">
                  <a:latin typeface="微软雅黑" panose="020B0503020204020204" pitchFamily="34" charset="-122"/>
                  <a:ea typeface="微软雅黑" panose="020B0503020204020204" pitchFamily="34" charset="-122"/>
                </a:endParaRPr>
              </a:p>
            </p:txBody>
          </p:sp>
        </p:grpSp>
        <p:graphicFrame>
          <p:nvGraphicFramePr>
            <p:cNvPr id="106" name="对象 105">
              <a:extLst>
                <a:ext uri="{FF2B5EF4-FFF2-40B4-BE49-F238E27FC236}">
                  <a16:creationId xmlns:a16="http://schemas.microsoft.com/office/drawing/2014/main" id="{7FEB0897-8F80-408C-9192-D2A1E6555CFB}"/>
                </a:ext>
              </a:extLst>
            </p:cNvPr>
            <p:cNvGraphicFramePr>
              <a:graphicFrameLocks/>
            </p:cNvGraphicFramePr>
            <p:nvPr/>
          </p:nvGraphicFramePr>
          <p:xfrm>
            <a:off x="8152754" y="2209951"/>
            <a:ext cx="635000" cy="595312"/>
          </p:xfrm>
          <a:graphic>
            <a:graphicData uri="http://schemas.openxmlformats.org/presentationml/2006/ole">
              <mc:AlternateContent xmlns:mc="http://schemas.openxmlformats.org/markup-compatibility/2006">
                <mc:Choice xmlns:v="urn:schemas-microsoft-com:vml" Requires="v">
                  <p:oleObj spid="_x0000_s6336" name="Equation" r:id="rId5" imgW="418918" imgH="380835" progId="Equation.DSMT4">
                    <p:embed/>
                  </p:oleObj>
                </mc:Choice>
                <mc:Fallback>
                  <p:oleObj name="Equation" r:id="rId5" imgW="418918" imgH="380835" progId="Equation.DSMT4">
                    <p:embed/>
                    <p:pic>
                      <p:nvPicPr>
                        <p:cNvPr id="106" name="对象 105">
                          <a:extLst>
                            <a:ext uri="{FF2B5EF4-FFF2-40B4-BE49-F238E27FC236}">
                              <a16:creationId xmlns:a16="http://schemas.microsoft.com/office/drawing/2014/main" id="{7FEB0897-8F80-408C-9192-D2A1E6555CF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2754" y="2209951"/>
                          <a:ext cx="635000"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 name="对象 106">
              <a:extLst>
                <a:ext uri="{FF2B5EF4-FFF2-40B4-BE49-F238E27FC236}">
                  <a16:creationId xmlns:a16="http://schemas.microsoft.com/office/drawing/2014/main" id="{372A74A4-18B7-44B6-AF58-AAD3C787D4E0}"/>
                </a:ext>
              </a:extLst>
            </p:cNvPr>
            <p:cNvGraphicFramePr>
              <a:graphicFrameLocks/>
            </p:cNvGraphicFramePr>
            <p:nvPr/>
          </p:nvGraphicFramePr>
          <p:xfrm>
            <a:off x="10579997" y="4839432"/>
            <a:ext cx="587375" cy="514350"/>
          </p:xfrm>
          <a:graphic>
            <a:graphicData uri="http://schemas.openxmlformats.org/presentationml/2006/ole">
              <mc:AlternateContent xmlns:mc="http://schemas.openxmlformats.org/markup-compatibility/2006">
                <mc:Choice xmlns:v="urn:schemas-microsoft-com:vml" Requires="v">
                  <p:oleObj spid="_x0000_s6337" name="Equation" r:id="rId7" imgW="406721" imgH="381481" progId="Equation.DSMT4">
                    <p:embed/>
                  </p:oleObj>
                </mc:Choice>
                <mc:Fallback>
                  <p:oleObj name="Equation" r:id="rId7" imgW="406721" imgH="381481" progId="Equation.DSMT4">
                    <p:embed/>
                    <p:pic>
                      <p:nvPicPr>
                        <p:cNvPr id="107" name="对象 106">
                          <a:extLst>
                            <a:ext uri="{FF2B5EF4-FFF2-40B4-BE49-F238E27FC236}">
                              <a16:creationId xmlns:a16="http://schemas.microsoft.com/office/drawing/2014/main" id="{372A74A4-18B7-44B6-AF58-AAD3C787D4E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9997" y="4839432"/>
                          <a:ext cx="58737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69B16CE0-4538-4035-AC1B-0708C81E3364}"/>
                  </a:ext>
                </a:extLst>
              </p:cNvPr>
              <p:cNvSpPr txBox="1"/>
              <p:nvPr/>
            </p:nvSpPr>
            <p:spPr>
              <a:xfrm>
                <a:off x="913225" y="4146411"/>
                <a:ext cx="2829283" cy="400110"/>
              </a:xfrm>
              <a:prstGeom prst="rect">
                <a:avLst/>
              </a:prstGeom>
              <a:solidFill>
                <a:schemeClr val="accent2">
                  <a:lumMod val="20000"/>
                  <a:lumOff val="80000"/>
                </a:schemeClr>
              </a:solidFill>
            </p:spPr>
            <p:txBody>
              <a:bodyPr wrap="square">
                <a:spAutoFit/>
              </a:bodyPr>
              <a:lstStyle/>
              <a:p>
                <a:r>
                  <a:rPr lang="zh-CN" altLang="zh-CN" sz="2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利用了</a:t>
                </a:r>
                <a:r>
                  <a:rPr lang="en-US" altLang="zh-CN" sz="2000" b="1" kern="100" dirty="0">
                    <a:solidFill>
                      <a:srgbClr val="C00000"/>
                    </a:solidFill>
                    <a:effectLst/>
                    <a:latin typeface="Times New Roman" panose="02020603050405020304" pitchFamily="18" charset="0"/>
                    <a:ea typeface="宋体" panose="02010600030101010101" pitchFamily="2" charset="-122"/>
                  </a:rPr>
                  <a:t>X d-</a:t>
                </a:r>
                <a:r>
                  <a:rPr lang="zh-CN" altLang="zh-CN" sz="2000" b="1" kern="100" dirty="0">
                    <a:solidFill>
                      <a:srgbClr val="C00000"/>
                    </a:solidFill>
                    <a:effectLst/>
                    <a:latin typeface="Times New Roman" panose="02020603050405020304" pitchFamily="18" charset="0"/>
                    <a:ea typeface="宋体" panose="02010600030101010101" pitchFamily="2" charset="-122"/>
                    <a:cs typeface="Times New Roman" panose="02020603050405020304" pitchFamily="18" charset="0"/>
                  </a:rPr>
                  <a:t>分离</a:t>
                </a:r>
                <a14:m>
                  <m:oMath xmlns:m="http://schemas.openxmlformats.org/officeDocument/2006/math">
                    <m:sSubSup>
                      <m:sSubSupPr>
                        <m:ctrlPr>
                          <a:rPr lang="zh-CN" altLang="zh-CN" sz="2000" b="1" i="1">
                            <a:solidFill>
                              <a:srgbClr val="C00000"/>
                            </a:solidFill>
                            <a:effectLst/>
                            <a:latin typeface="Cambria Math" panose="02040503050406030204" pitchFamily="18" charset="0"/>
                            <a:ea typeface="Cambria Math" panose="02040503050406030204" pitchFamily="18" charset="0"/>
                          </a:rPr>
                        </m:ctrlPr>
                      </m:sSubSupPr>
                      <m:e>
                        <m:r>
                          <a:rPr lang="en-US" altLang="zh-CN" sz="20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0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𝒀</m:t>
                        </m:r>
                      </m:sub>
                      <m:sup>
                        <m:r>
                          <a:rPr lang="en-US" altLang="zh-CN" sz="20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sup>
                    </m:sSubSup>
                    <m:r>
                      <a:rPr lang="zh-CN" altLang="zh-CN" sz="20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和</m:t>
                    </m:r>
                    <m:sSubSup>
                      <m:sSubSupPr>
                        <m:ctrlPr>
                          <a:rPr lang="zh-CN" altLang="zh-CN" sz="2000" b="1" i="1">
                            <a:solidFill>
                              <a:srgbClr val="C00000"/>
                            </a:solidFill>
                            <a:effectLst/>
                            <a:latin typeface="Cambria Math" panose="02040503050406030204" pitchFamily="18" charset="0"/>
                            <a:ea typeface="Cambria Math" panose="02040503050406030204" pitchFamily="18" charset="0"/>
                          </a:rPr>
                        </m:ctrlPr>
                      </m:sSubSupPr>
                      <m:e>
                        <m:r>
                          <a:rPr lang="en-US" altLang="zh-CN" sz="20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0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𝒁</m:t>
                        </m:r>
                      </m:sub>
                      <m:sup>
                        <m:r>
                          <a:rPr lang="en-US" altLang="zh-CN" sz="20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sup>
                    </m:sSubSup>
                  </m:oMath>
                </a14:m>
                <a:endParaRPr lang="zh-CN" altLang="en-US" sz="2000" dirty="0">
                  <a:solidFill>
                    <a:srgbClr val="C00000"/>
                  </a:solidFill>
                </a:endParaRPr>
              </a:p>
            </p:txBody>
          </p:sp>
        </mc:Choice>
        <mc:Fallback xmlns="">
          <p:sp>
            <p:nvSpPr>
              <p:cNvPr id="45" name="文本框 44">
                <a:extLst>
                  <a:ext uri="{FF2B5EF4-FFF2-40B4-BE49-F238E27FC236}">
                    <a16:creationId xmlns:a16="http://schemas.microsoft.com/office/drawing/2014/main" id="{69B16CE0-4538-4035-AC1B-0708C81E3364}"/>
                  </a:ext>
                </a:extLst>
              </p:cNvPr>
              <p:cNvSpPr txBox="1">
                <a:spLocks noRot="1" noChangeAspect="1" noMove="1" noResize="1" noEditPoints="1" noAdjustHandles="1" noChangeArrowheads="1" noChangeShapeType="1" noTextEdit="1"/>
              </p:cNvSpPr>
              <p:nvPr/>
            </p:nvSpPr>
            <p:spPr>
              <a:xfrm>
                <a:off x="913225" y="4146411"/>
                <a:ext cx="2829283" cy="400110"/>
              </a:xfrm>
              <a:prstGeom prst="rect">
                <a:avLst/>
              </a:prstGeom>
              <a:blipFill>
                <a:blip r:embed="rId9"/>
                <a:stretch>
                  <a:fillRect l="-2371" t="-12121"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774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4" y="1531713"/>
                <a:ext cx="692277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树：推导过程</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spcBef>
                    <a:spcPts val="600"/>
                  </a:spcBef>
                  <a:buFont typeface="Wingdings" panose="05000000000000000000" pitchFamily="2" charset="2"/>
                  <a:buChar char="u"/>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400" b="1" i="1" kern="100" smtClean="0">
                            <a:effectLst/>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rPr>
                          <m:t>𝝀</m:t>
                        </m:r>
                      </m:e>
                      <m:sub>
                        <m:r>
                          <a:rPr lang="en-US" altLang="zh-CN" sz="2400" b="1" i="1" kern="100">
                            <a:latin typeface="Cambria Math" panose="02040503050406030204" pitchFamily="18" charset="0"/>
                            <a:ea typeface="宋体" panose="02010600030101010101" pitchFamily="2" charset="-122"/>
                          </a:rPr>
                          <m:t>𝒀</m:t>
                        </m:r>
                      </m:sub>
                    </m:sSub>
                    <m:r>
                      <a:rPr lang="en-US" altLang="zh-CN" sz="2400" b="1" i="1" kern="100" smtClean="0">
                        <a:latin typeface="Cambria Math" panose="02040503050406030204" pitchFamily="18" charset="0"/>
                        <a:ea typeface="宋体" panose="02010600030101010101" pitchFamily="2" charset="-122"/>
                      </a:rPr>
                      <m:t>(</m:t>
                    </m:r>
                    <m:r>
                      <a:rPr lang="en-US" altLang="zh-CN" sz="2400" b="1" i="1" kern="100" smtClean="0">
                        <a:effectLst/>
                        <a:latin typeface="Cambria Math" panose="02040503050406030204" pitchFamily="18" charset="0"/>
                        <a:ea typeface="宋体" panose="02010600030101010101" pitchFamily="2" charset="-122"/>
                      </a:rPr>
                      <m:t>𝑿</m:t>
                    </m:r>
                    <m:r>
                      <a:rPr lang="en-US" altLang="zh-CN" sz="2400" b="1" i="1" kern="100" smtClean="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可视为</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为根分支中的证据</a:t>
                </a:r>
                <a14:m>
                  <m:oMath xmlns:m="http://schemas.openxmlformats.org/officeDocument/2006/math">
                    <m:sSubSup>
                      <m:sSubSupPr>
                        <m:ctrlPr>
                          <a:rPr lang="zh-CN" altLang="zh-CN" sz="2400" b="1" i="1" kern="100">
                            <a:solidFill>
                              <a:srgbClr val="C00000"/>
                            </a:solidFill>
                            <a:effectLst/>
                            <a:latin typeface="Cambria Math" panose="02040503050406030204" pitchFamily="18" charset="0"/>
                            <a:ea typeface="Cambria Math" panose="02040503050406030204" pitchFamily="18" charset="0"/>
                          </a:rPr>
                        </m:ctrlPr>
                      </m:sSubSupPr>
                      <m:e>
                        <m:r>
                          <a:rPr lang="en-US" altLang="zh-CN" sz="2400" b="1" i="1" kern="100">
                            <a:solidFill>
                              <a:srgbClr val="C00000"/>
                            </a:solidFill>
                            <a:effectLst/>
                            <a:latin typeface="Cambria Math" panose="02040503050406030204" pitchFamily="18" charset="0"/>
                            <a:ea typeface="宋体" panose="02010600030101010101" pitchFamily="2" charset="-122"/>
                          </a:rPr>
                          <m:t>𝑬</m:t>
                        </m:r>
                      </m:e>
                      <m:sub>
                        <m:r>
                          <a:rPr lang="en-US" altLang="zh-CN" sz="2400" b="1" i="1" kern="100">
                            <a:solidFill>
                              <a:srgbClr val="C00000"/>
                            </a:solidFill>
                            <a:effectLst/>
                            <a:latin typeface="Cambria Math" panose="02040503050406030204" pitchFamily="18" charset="0"/>
                            <a:ea typeface="宋体" panose="02010600030101010101" pitchFamily="2" charset="-122"/>
                          </a:rPr>
                          <m:t>𝒀</m:t>
                        </m:r>
                      </m:sub>
                      <m:sup>
                        <m:r>
                          <a:rPr lang="en-US" altLang="zh-CN" sz="2400" b="1" i="1" kern="100">
                            <a:solidFill>
                              <a:srgbClr val="C00000"/>
                            </a:solidFill>
                            <a:effectLst/>
                            <a:latin typeface="Cambria Math" panose="02040503050406030204" pitchFamily="18" charset="0"/>
                            <a:ea typeface="宋体" panose="02010600030101010101" pitchFamily="2" charset="-122"/>
                          </a:rPr>
                          <m:t>−</m:t>
                        </m:r>
                      </m:sup>
                    </m:sSubSup>
                  </m:oMath>
                </a14:m>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通过子节点</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向</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传递的信念</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spcBef>
                    <a:spcPts val="600"/>
                  </a:spcBef>
                  <a:buFont typeface="Wingdings" panose="05000000000000000000" pitchFamily="2" charset="2"/>
                  <a:buChar char="u"/>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在“链”中， </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只有一个子节点，因此子节点名称</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被省略了。</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spcBef>
                    <a:spcPts val="600"/>
                  </a:spcBef>
                  <a:buFont typeface="Wingdings" panose="05000000000000000000" pitchFamily="2" charset="2"/>
                  <a:buChar char="u"/>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下面我们讨论</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如何计算</a:t>
                </a:r>
                <a14:m>
                  <m:oMath xmlns:m="http://schemas.openxmlformats.org/officeDocument/2006/math">
                    <m:sSub>
                      <m:sSubPr>
                        <m:ctrlPr>
                          <a:rPr lang="en-US" altLang="zh-CN" sz="2400" b="1" i="1" kern="100">
                            <a:solidFill>
                              <a:srgbClr val="C00000"/>
                            </a:solidFill>
                            <a:latin typeface="Cambria Math" panose="02040503050406030204" pitchFamily="18" charset="0"/>
                            <a:ea typeface="宋体" panose="02010600030101010101" pitchFamily="2" charset="-122"/>
                          </a:rPr>
                        </m:ctrlPr>
                      </m:sSubPr>
                      <m:e>
                        <m:r>
                          <a:rPr lang="en-US" altLang="zh-CN" sz="2400" b="1" i="1" kern="100">
                            <a:solidFill>
                              <a:srgbClr val="C00000"/>
                            </a:solidFill>
                            <a:latin typeface="Cambria Math" panose="02040503050406030204" pitchFamily="18" charset="0"/>
                            <a:ea typeface="宋体" panose="02010600030101010101" pitchFamily="2" charset="-122"/>
                          </a:rPr>
                          <m:t>𝝀</m:t>
                        </m:r>
                      </m:e>
                      <m:sub>
                        <m:r>
                          <a:rPr lang="en-US" altLang="zh-CN" sz="2400" b="1" i="1" kern="100">
                            <a:solidFill>
                              <a:srgbClr val="C00000"/>
                            </a:solidFill>
                            <a:latin typeface="Cambria Math" panose="02040503050406030204" pitchFamily="18" charset="0"/>
                            <a:ea typeface="宋体" panose="02010600030101010101" pitchFamily="2" charset="-122"/>
                          </a:rPr>
                          <m:t>𝒀</m:t>
                        </m:r>
                      </m:sub>
                    </m:sSub>
                    <m:r>
                      <a:rPr lang="en-US" altLang="zh-CN" sz="2400" b="1" i="1" kern="100">
                        <a:solidFill>
                          <a:srgbClr val="C00000"/>
                        </a:solidFill>
                        <a:latin typeface="Cambria Math" panose="02040503050406030204" pitchFamily="18" charset="0"/>
                        <a:ea typeface="宋体" panose="02010600030101010101" pitchFamily="2" charset="-122"/>
                      </a:rPr>
                      <m:t>(</m:t>
                    </m:r>
                    <m:r>
                      <a:rPr lang="en-US" altLang="zh-CN" sz="2400" b="1" i="1" kern="100">
                        <a:solidFill>
                          <a:srgbClr val="C00000"/>
                        </a:solidFill>
                        <a:latin typeface="Cambria Math" panose="02040503050406030204" pitchFamily="18" charset="0"/>
                        <a:ea typeface="宋体" panose="02010600030101010101" pitchFamily="2" charset="-122"/>
                      </a:rPr>
                      <m:t>𝑿</m:t>
                    </m:r>
                    <m:r>
                      <a:rPr lang="en-US" altLang="zh-CN" sz="2400" b="1" i="1" kern="100">
                        <a:solidFill>
                          <a:srgbClr val="C00000"/>
                        </a:solidFill>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3.3</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，一旦</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从它的子女收集了</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λ</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证据，它就将这些证据上传给它的父节点</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ctr">
                  <a:buNone/>
                </a:pPr>
                <a14:m>
                  <m:oMathPara xmlns:m="http://schemas.openxmlformats.org/officeDocument/2006/math">
                    <m:oMathParaPr>
                      <m:jc m:val="centerGroup"/>
                    </m:oMathParaPr>
                    <m:oMath xmlns:m="http://schemas.openxmlformats.org/officeDocument/2006/math">
                      <m:sSub>
                        <m:sSubPr>
                          <m:ctrlPr>
                            <a:rPr lang="en-US" altLang="zh-CN" sz="2400" b="1" i="1" kern="100" smtClean="0">
                              <a:solidFill>
                                <a:srgbClr val="0000FF"/>
                              </a:solidFill>
                              <a:latin typeface="Cambria Math" panose="02040503050406030204" pitchFamily="18" charset="0"/>
                              <a:ea typeface="宋体" panose="02010600030101010101" pitchFamily="2" charset="-122"/>
                            </a:rPr>
                          </m:ctrlPr>
                        </m:sSubPr>
                        <m:e>
                          <m:r>
                            <a:rPr lang="en-US" altLang="zh-CN" sz="2400" b="1" i="1" kern="100">
                              <a:solidFill>
                                <a:srgbClr val="0000FF"/>
                              </a:solidFill>
                              <a:latin typeface="Cambria Math" panose="02040503050406030204" pitchFamily="18" charset="0"/>
                              <a:ea typeface="宋体" panose="02010600030101010101" pitchFamily="2" charset="-122"/>
                            </a:rPr>
                            <m:t>𝝀</m:t>
                          </m:r>
                        </m:e>
                        <m:sub>
                          <m:r>
                            <a:rPr lang="en-US" altLang="zh-CN" sz="2400" b="1" i="1" kern="100" smtClean="0">
                              <a:solidFill>
                                <a:srgbClr val="0000FF"/>
                              </a:solidFill>
                              <a:latin typeface="Cambria Math" panose="02040503050406030204" pitchFamily="18" charset="0"/>
                              <a:ea typeface="宋体" panose="02010600030101010101" pitchFamily="2" charset="-122"/>
                            </a:rPr>
                            <m:t>𝑿</m:t>
                          </m:r>
                        </m:sub>
                      </m:sSub>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𝑼</m:t>
                      </m:r>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m:t>
                      </m:r>
                      <m:nary>
                        <m:naryPr>
                          <m:chr m:val="∑"/>
                          <m:supHide m:val="on"/>
                          <m:ctrlPr>
                            <a:rPr lang="zh-CN" altLang="zh-CN" sz="2400" b="1" i="1" kern="100">
                              <a:solidFill>
                                <a:srgbClr val="0000FF"/>
                              </a:solidFill>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𝑿</m:t>
                          </m:r>
                        </m:sub>
                        <m:sup/>
                        <m:e>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𝝀</m:t>
                          </m:r>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𝑼</m:t>
                          </m:r>
                          <m:r>
                            <a:rPr lang="en-US" altLang="zh-CN" sz="2400" b="1" i="1" kern="100">
                              <a:solidFill>
                                <a:srgbClr val="0000FF"/>
                              </a:solidFill>
                              <a:effectLst/>
                              <a:latin typeface="Cambria Math" panose="02040503050406030204" pitchFamily="18" charset="0"/>
                              <a:ea typeface="宋体" panose="02010600030101010101" pitchFamily="2" charset="-122"/>
                              <a:cs typeface="宋体" panose="02010600030101010101" pitchFamily="2" charset="-122"/>
                            </a:rPr>
                            <m:t>)</m:t>
                          </m:r>
                        </m:e>
                      </m:nary>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2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4" y="1531713"/>
                <a:ext cx="6922779" cy="5117283"/>
              </a:xfrm>
              <a:prstGeom prst="rect">
                <a:avLst/>
              </a:prstGeom>
              <a:blipFill>
                <a:blip r:embed="rId4"/>
                <a:stretch>
                  <a:fillRect l="-1410" r="-1322" b="-2619"/>
                </a:stretch>
              </a:blipFill>
            </p:spPr>
            <p:txBody>
              <a:bodyPr/>
              <a:lstStyle/>
              <a:p>
                <a:r>
                  <a:rPr lang="zh-CN" altLang="en-US">
                    <a:noFill/>
                  </a:rPr>
                  <a:t> </a:t>
                </a:r>
              </a:p>
            </p:txBody>
          </p:sp>
        </mc:Fallback>
      </mc:AlternateContent>
      <p:grpSp>
        <p:nvGrpSpPr>
          <p:cNvPr id="104" name="组合 103">
            <a:extLst>
              <a:ext uri="{FF2B5EF4-FFF2-40B4-BE49-F238E27FC236}">
                <a16:creationId xmlns:a16="http://schemas.microsoft.com/office/drawing/2014/main" id="{40891100-E438-43FD-9336-CD3FD71D9EC4}"/>
              </a:ext>
            </a:extLst>
          </p:cNvPr>
          <p:cNvGrpSpPr/>
          <p:nvPr/>
        </p:nvGrpSpPr>
        <p:grpSpPr>
          <a:xfrm>
            <a:off x="7355115" y="2079762"/>
            <a:ext cx="4708434" cy="3907040"/>
            <a:chOff x="7355115" y="2079762"/>
            <a:chExt cx="4708434" cy="3907040"/>
          </a:xfrm>
        </p:grpSpPr>
        <p:grpSp>
          <p:nvGrpSpPr>
            <p:cNvPr id="105" name="组合 104">
              <a:extLst>
                <a:ext uri="{FF2B5EF4-FFF2-40B4-BE49-F238E27FC236}">
                  <a16:creationId xmlns:a16="http://schemas.microsoft.com/office/drawing/2014/main" id="{3FAAF155-596B-4D33-975F-F189E3A03038}"/>
                </a:ext>
              </a:extLst>
            </p:cNvPr>
            <p:cNvGrpSpPr/>
            <p:nvPr/>
          </p:nvGrpSpPr>
          <p:grpSpPr>
            <a:xfrm>
              <a:off x="7355115" y="2079762"/>
              <a:ext cx="4708434" cy="3907040"/>
              <a:chOff x="7113452" y="2347550"/>
              <a:chExt cx="4708434" cy="3907040"/>
            </a:xfrm>
          </p:grpSpPr>
          <p:grpSp>
            <p:nvGrpSpPr>
              <p:cNvPr id="108" name="组合 107">
                <a:extLst>
                  <a:ext uri="{FF2B5EF4-FFF2-40B4-BE49-F238E27FC236}">
                    <a16:creationId xmlns:a16="http://schemas.microsoft.com/office/drawing/2014/main" id="{4C8EC856-2B71-4B60-8F2B-78BB62EA108F}"/>
                  </a:ext>
                </a:extLst>
              </p:cNvPr>
              <p:cNvGrpSpPr>
                <a:grpSpLocks/>
              </p:cNvGrpSpPr>
              <p:nvPr/>
            </p:nvGrpSpPr>
            <p:grpSpPr bwMode="auto">
              <a:xfrm>
                <a:off x="7113452" y="2347550"/>
                <a:ext cx="4708434" cy="3302993"/>
                <a:chOff x="5615" y="303844"/>
                <a:chExt cx="5245" cy="3450"/>
              </a:xfrm>
            </p:grpSpPr>
            <p:grpSp>
              <p:nvGrpSpPr>
                <p:cNvPr id="112" name="组合 111">
                  <a:extLst>
                    <a:ext uri="{FF2B5EF4-FFF2-40B4-BE49-F238E27FC236}">
                      <a16:creationId xmlns:a16="http://schemas.microsoft.com/office/drawing/2014/main" id="{6945CA1C-3AF1-4CFE-A98E-AD52CFD715AA}"/>
                    </a:ext>
                  </a:extLst>
                </p:cNvPr>
                <p:cNvGrpSpPr>
                  <a:grpSpLocks/>
                </p:cNvGrpSpPr>
                <p:nvPr/>
              </p:nvGrpSpPr>
              <p:grpSpPr bwMode="auto">
                <a:xfrm>
                  <a:off x="5615" y="303844"/>
                  <a:ext cx="5245" cy="3450"/>
                  <a:chOff x="7301" y="131851"/>
                  <a:chExt cx="5245" cy="3420"/>
                </a:xfrm>
              </p:grpSpPr>
              <p:grpSp>
                <p:nvGrpSpPr>
                  <p:cNvPr id="115" name="组合 114">
                    <a:extLst>
                      <a:ext uri="{FF2B5EF4-FFF2-40B4-BE49-F238E27FC236}">
                        <a16:creationId xmlns:a16="http://schemas.microsoft.com/office/drawing/2014/main" id="{58DA54A9-5623-4965-B36A-C6EE6927F196}"/>
                      </a:ext>
                    </a:extLst>
                  </p:cNvPr>
                  <p:cNvGrpSpPr>
                    <a:grpSpLocks/>
                  </p:cNvGrpSpPr>
                  <p:nvPr/>
                </p:nvGrpSpPr>
                <p:grpSpPr bwMode="auto">
                  <a:xfrm>
                    <a:off x="7575" y="131851"/>
                    <a:ext cx="4545" cy="3420"/>
                    <a:chOff x="10080" y="131761"/>
                    <a:chExt cx="4545" cy="3420"/>
                  </a:xfrm>
                </p:grpSpPr>
                <p:grpSp>
                  <p:nvGrpSpPr>
                    <p:cNvPr id="119" name="组合 118">
                      <a:extLst>
                        <a:ext uri="{FF2B5EF4-FFF2-40B4-BE49-F238E27FC236}">
                          <a16:creationId xmlns:a16="http://schemas.microsoft.com/office/drawing/2014/main" id="{309CCCA3-A62B-469F-85AB-A2E8B3990243}"/>
                        </a:ext>
                      </a:extLst>
                    </p:cNvPr>
                    <p:cNvGrpSpPr>
                      <a:grpSpLocks/>
                    </p:cNvGrpSpPr>
                    <p:nvPr/>
                  </p:nvGrpSpPr>
                  <p:grpSpPr bwMode="auto">
                    <a:xfrm>
                      <a:off x="10080" y="131761"/>
                      <a:ext cx="4545" cy="3420"/>
                      <a:chOff x="10080" y="131776"/>
                      <a:chExt cx="4545" cy="3420"/>
                    </a:xfrm>
                  </p:grpSpPr>
                  <p:grpSp>
                    <p:nvGrpSpPr>
                      <p:cNvPr id="123" name="组合 122">
                        <a:extLst>
                          <a:ext uri="{FF2B5EF4-FFF2-40B4-BE49-F238E27FC236}">
                            <a16:creationId xmlns:a16="http://schemas.microsoft.com/office/drawing/2014/main" id="{ECE5FF7B-205C-4572-81F8-9257EC41B198}"/>
                          </a:ext>
                        </a:extLst>
                      </p:cNvPr>
                      <p:cNvGrpSpPr>
                        <a:grpSpLocks/>
                      </p:cNvGrpSpPr>
                      <p:nvPr/>
                    </p:nvGrpSpPr>
                    <p:grpSpPr bwMode="auto">
                      <a:xfrm>
                        <a:off x="10080" y="131776"/>
                        <a:ext cx="4545" cy="3420"/>
                        <a:chOff x="10080" y="131776"/>
                        <a:chExt cx="4545" cy="3420"/>
                      </a:xfrm>
                    </p:grpSpPr>
                    <p:sp>
                      <p:nvSpPr>
                        <p:cNvPr id="129" name="椭圆 128">
                          <a:extLst>
                            <a:ext uri="{FF2B5EF4-FFF2-40B4-BE49-F238E27FC236}">
                              <a16:creationId xmlns:a16="http://schemas.microsoft.com/office/drawing/2014/main" id="{6DD47435-D04B-41E2-8A5D-9D140DC3960C}"/>
                            </a:ext>
                          </a:extLst>
                        </p:cNvPr>
                        <p:cNvSpPr>
                          <a:spLocks noChangeArrowheads="1"/>
                        </p:cNvSpPr>
                        <p:nvPr/>
                      </p:nvSpPr>
                      <p:spPr bwMode="auto">
                        <a:xfrm>
                          <a:off x="11955" y="131776"/>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sp>
                      <p:nvSpPr>
                        <p:cNvPr id="130" name="椭圆 129">
                          <a:extLst>
                            <a:ext uri="{FF2B5EF4-FFF2-40B4-BE49-F238E27FC236}">
                              <a16:creationId xmlns:a16="http://schemas.microsoft.com/office/drawing/2014/main" id="{30A890DB-8B2F-40C3-B111-2045C020C07D}"/>
                            </a:ext>
                          </a:extLst>
                        </p:cNvPr>
                        <p:cNvSpPr>
                          <a:spLocks noChangeArrowheads="1"/>
                        </p:cNvSpPr>
                        <p:nvPr/>
                      </p:nvSpPr>
                      <p:spPr bwMode="auto">
                        <a:xfrm>
                          <a:off x="13950" y="132754"/>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W</a:t>
                          </a:r>
                          <a:endParaRPr lang="zh-CN" sz="2400" b="1" kern="100">
                            <a:effectLst/>
                            <a:latin typeface="Times New Roman" panose="02020603050405020304" pitchFamily="18" charset="0"/>
                            <a:ea typeface="宋体" panose="02010600030101010101" pitchFamily="2" charset="-122"/>
                          </a:endParaRPr>
                        </a:p>
                      </p:txBody>
                    </p:sp>
                    <p:sp>
                      <p:nvSpPr>
                        <p:cNvPr id="131" name="椭圆 130">
                          <a:extLst>
                            <a:ext uri="{FF2B5EF4-FFF2-40B4-BE49-F238E27FC236}">
                              <a16:creationId xmlns:a16="http://schemas.microsoft.com/office/drawing/2014/main" id="{1111D2D0-A68C-44A7-AD13-9F6993B2FC14}"/>
                            </a:ext>
                          </a:extLst>
                        </p:cNvPr>
                        <p:cNvSpPr>
                          <a:spLocks noChangeArrowheads="1"/>
                        </p:cNvSpPr>
                        <p:nvPr/>
                      </p:nvSpPr>
                      <p:spPr bwMode="auto">
                        <a:xfrm>
                          <a:off x="11955" y="13317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132" name="椭圆 131">
                          <a:extLst>
                            <a:ext uri="{FF2B5EF4-FFF2-40B4-BE49-F238E27FC236}">
                              <a16:creationId xmlns:a16="http://schemas.microsoft.com/office/drawing/2014/main" id="{C4CF924E-ABD0-4BD9-BD81-E0BA36C8CE0A}"/>
                            </a:ext>
                          </a:extLst>
                        </p:cNvPr>
                        <p:cNvSpPr>
                          <a:spLocks noChangeArrowheads="1"/>
                        </p:cNvSpPr>
                        <p:nvPr/>
                      </p:nvSpPr>
                      <p:spPr bwMode="auto">
                        <a:xfrm>
                          <a:off x="10080" y="132768"/>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V</a:t>
                          </a:r>
                          <a:endParaRPr lang="zh-CN" sz="2400" b="1" kern="100">
                            <a:effectLst/>
                            <a:latin typeface="Times New Roman" panose="02020603050405020304" pitchFamily="18" charset="0"/>
                            <a:ea typeface="宋体" panose="02010600030101010101" pitchFamily="2" charset="-122"/>
                          </a:endParaRPr>
                        </a:p>
                      </p:txBody>
                    </p:sp>
                    <p:sp>
                      <p:nvSpPr>
                        <p:cNvPr id="133" name="椭圆 132">
                          <a:extLst>
                            <a:ext uri="{FF2B5EF4-FFF2-40B4-BE49-F238E27FC236}">
                              <a16:creationId xmlns:a16="http://schemas.microsoft.com/office/drawing/2014/main" id="{0E2819EE-93DE-46E6-A156-F05BD53E4334}"/>
                            </a:ext>
                          </a:extLst>
                        </p:cNvPr>
                        <p:cNvSpPr>
                          <a:spLocks noChangeArrowheads="1"/>
                        </p:cNvSpPr>
                        <p:nvPr/>
                      </p:nvSpPr>
                      <p:spPr bwMode="auto">
                        <a:xfrm>
                          <a:off x="12645" y="13449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Z</a:t>
                          </a:r>
                          <a:endParaRPr lang="zh-CN" sz="2400" b="1" kern="100">
                            <a:effectLst/>
                            <a:latin typeface="Times New Roman" panose="02020603050405020304" pitchFamily="18" charset="0"/>
                            <a:ea typeface="宋体" panose="02010600030101010101" pitchFamily="2" charset="-122"/>
                          </a:endParaRPr>
                        </a:p>
                      </p:txBody>
                    </p:sp>
                    <p:sp>
                      <p:nvSpPr>
                        <p:cNvPr id="134" name="椭圆 133">
                          <a:extLst>
                            <a:ext uri="{FF2B5EF4-FFF2-40B4-BE49-F238E27FC236}">
                              <a16:creationId xmlns:a16="http://schemas.microsoft.com/office/drawing/2014/main" id="{742B3A13-66F3-4787-AF86-09DB82E02890}"/>
                            </a:ext>
                          </a:extLst>
                        </p:cNvPr>
                        <p:cNvSpPr>
                          <a:spLocks noChangeArrowheads="1"/>
                        </p:cNvSpPr>
                        <p:nvPr/>
                      </p:nvSpPr>
                      <p:spPr bwMode="auto">
                        <a:xfrm>
                          <a:off x="11145" y="13452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Y</a:t>
                          </a:r>
                          <a:endParaRPr lang="zh-CN" sz="2400" b="1" kern="100">
                            <a:effectLst/>
                            <a:latin typeface="Times New Roman" panose="02020603050405020304" pitchFamily="18" charset="0"/>
                            <a:ea typeface="宋体" panose="02010600030101010101" pitchFamily="2" charset="-122"/>
                          </a:endParaRPr>
                        </a:p>
                      </p:txBody>
                    </p:sp>
                  </p:grpSp>
                  <p:cxnSp>
                    <p:nvCxnSpPr>
                      <p:cNvPr id="124" name="直接箭头连接符 123">
                        <a:extLst>
                          <a:ext uri="{FF2B5EF4-FFF2-40B4-BE49-F238E27FC236}">
                            <a16:creationId xmlns:a16="http://schemas.microsoft.com/office/drawing/2014/main" id="{A61058F3-457E-40A2-932E-5CAB6845858E}"/>
                          </a:ext>
                        </a:extLst>
                      </p:cNvPr>
                      <p:cNvCxnSpPr>
                        <a:cxnSpLocks noChangeShapeType="1"/>
                      </p:cNvCxnSpPr>
                      <p:nvPr/>
                    </p:nvCxnSpPr>
                    <p:spPr bwMode="auto">
                      <a:xfrm flipH="1">
                        <a:off x="10656" y="132352"/>
                        <a:ext cx="1398" cy="515"/>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5" name="直接箭头连接符 124">
                        <a:extLst>
                          <a:ext uri="{FF2B5EF4-FFF2-40B4-BE49-F238E27FC236}">
                            <a16:creationId xmlns:a16="http://schemas.microsoft.com/office/drawing/2014/main" id="{1C8FE1A6-1676-4395-8651-54E449FEC3F8}"/>
                          </a:ext>
                        </a:extLst>
                      </p:cNvPr>
                      <p:cNvCxnSpPr>
                        <a:cxnSpLocks noChangeShapeType="1"/>
                      </p:cNvCxnSpPr>
                      <p:nvPr/>
                    </p:nvCxnSpPr>
                    <p:spPr bwMode="auto">
                      <a:xfrm>
                        <a:off x="12531" y="132352"/>
                        <a:ext cx="1518" cy="501"/>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6" name="直接箭头连接符 125">
                        <a:extLst>
                          <a:ext uri="{FF2B5EF4-FFF2-40B4-BE49-F238E27FC236}">
                            <a16:creationId xmlns:a16="http://schemas.microsoft.com/office/drawing/2014/main" id="{6ADC7E95-9808-4DAA-993C-C6CB4AE420AC}"/>
                          </a:ext>
                        </a:extLst>
                      </p:cNvPr>
                      <p:cNvCxnSpPr>
                        <a:cxnSpLocks noChangeShapeType="1"/>
                      </p:cNvCxnSpPr>
                      <p:nvPr/>
                    </p:nvCxnSpPr>
                    <p:spPr bwMode="auto">
                      <a:xfrm>
                        <a:off x="12293" y="132451"/>
                        <a:ext cx="0" cy="720"/>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7" name="直接箭头连接符 126">
                        <a:extLst>
                          <a:ext uri="{FF2B5EF4-FFF2-40B4-BE49-F238E27FC236}">
                            <a16:creationId xmlns:a16="http://schemas.microsoft.com/office/drawing/2014/main" id="{D463724E-FA94-4488-A0AF-4E32A1544246}"/>
                          </a:ext>
                        </a:extLst>
                      </p:cNvPr>
                      <p:cNvCxnSpPr>
                        <a:cxnSpLocks noChangeShapeType="1"/>
                      </p:cNvCxnSpPr>
                      <p:nvPr/>
                    </p:nvCxnSpPr>
                    <p:spPr bwMode="auto">
                      <a:xfrm flipH="1">
                        <a:off x="11483" y="133747"/>
                        <a:ext cx="571" cy="77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8" name="直接箭头连接符 127">
                        <a:extLst>
                          <a:ext uri="{FF2B5EF4-FFF2-40B4-BE49-F238E27FC236}">
                            <a16:creationId xmlns:a16="http://schemas.microsoft.com/office/drawing/2014/main" id="{8F1F42B9-3524-4211-8F65-8CFD18AE5500}"/>
                          </a:ext>
                        </a:extLst>
                      </p:cNvPr>
                      <p:cNvCxnSpPr>
                        <a:cxnSpLocks noChangeShapeType="1"/>
                      </p:cNvCxnSpPr>
                      <p:nvPr/>
                    </p:nvCxnSpPr>
                    <p:spPr bwMode="auto">
                      <a:xfrm>
                        <a:off x="12531" y="133747"/>
                        <a:ext cx="452" cy="74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120" name="直接箭头连接符 119">
                      <a:extLst>
                        <a:ext uri="{FF2B5EF4-FFF2-40B4-BE49-F238E27FC236}">
                          <a16:creationId xmlns:a16="http://schemas.microsoft.com/office/drawing/2014/main" id="{7765D046-12E0-405E-ACF9-6CFAAAE18426}"/>
                        </a:ext>
                      </a:extLst>
                    </p:cNvPr>
                    <p:cNvCxnSpPr>
                      <a:cxnSpLocks noChangeShapeType="1"/>
                    </p:cNvCxnSpPr>
                    <p:nvPr/>
                  </p:nvCxnSpPr>
                  <p:spPr bwMode="auto">
                    <a:xfrm flipV="1">
                      <a:off x="11400" y="133737"/>
                      <a:ext cx="375"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1" name="直接箭头连接符 120">
                      <a:extLst>
                        <a:ext uri="{FF2B5EF4-FFF2-40B4-BE49-F238E27FC236}">
                          <a16:creationId xmlns:a16="http://schemas.microsoft.com/office/drawing/2014/main" id="{75F397F7-AD06-404F-8520-AA2D5EADB3E6}"/>
                        </a:ext>
                      </a:extLst>
                    </p:cNvPr>
                    <p:cNvCxnSpPr>
                      <a:cxnSpLocks noChangeShapeType="1"/>
                    </p:cNvCxnSpPr>
                    <p:nvPr/>
                  </p:nvCxnSpPr>
                  <p:spPr bwMode="auto">
                    <a:xfrm>
                      <a:off x="12645" y="133741"/>
                      <a:ext cx="393" cy="441"/>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22" name="任意多边形 40">
                      <a:extLst>
                        <a:ext uri="{FF2B5EF4-FFF2-40B4-BE49-F238E27FC236}">
                          <a16:creationId xmlns:a16="http://schemas.microsoft.com/office/drawing/2014/main" id="{E548B0E1-CA6E-41F9-8943-D3B4165D309B}"/>
                        </a:ext>
                      </a:extLst>
                    </p:cNvPr>
                    <p:cNvSpPr>
                      <a:spLocks/>
                    </p:cNvSpPr>
                    <p:nvPr/>
                  </p:nvSpPr>
                  <p:spPr bwMode="auto">
                    <a:xfrm>
                      <a:off x="10260" y="134046"/>
                      <a:ext cx="3975" cy="666"/>
                    </a:xfrm>
                    <a:custGeom>
                      <a:avLst/>
                      <a:gdLst>
                        <a:gd name="T0" fmla="*/ 0 w 2524125"/>
                        <a:gd name="T1" fmla="*/ 666 h 422813"/>
                        <a:gd name="T2" fmla="*/ 1140 w 2524125"/>
                        <a:gd name="T3" fmla="*/ 66 h 422813"/>
                        <a:gd name="T4" fmla="*/ 3120 w 2524125"/>
                        <a:gd name="T5" fmla="*/ 111 h 422813"/>
                        <a:gd name="T6" fmla="*/ 3975 w 2524125"/>
                        <a:gd name="T7" fmla="*/ 651 h 4228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24125" h="422813">
                          <a:moveTo>
                            <a:pt x="0" y="422813"/>
                          </a:moveTo>
                          <a:cubicBezTo>
                            <a:pt x="119380" y="345978"/>
                            <a:pt x="327660" y="112298"/>
                            <a:pt x="723900" y="41813"/>
                          </a:cubicBezTo>
                          <a:cubicBezTo>
                            <a:pt x="1120140" y="-28672"/>
                            <a:pt x="1621155" y="-3907"/>
                            <a:pt x="1981200" y="70388"/>
                          </a:cubicBezTo>
                          <a:cubicBezTo>
                            <a:pt x="2341245" y="144683"/>
                            <a:pt x="2440940" y="345343"/>
                            <a:pt x="2524125" y="413288"/>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grpSp>
              <p:sp>
                <p:nvSpPr>
                  <p:cNvPr id="116" name="任意多边形 47">
                    <a:extLst>
                      <a:ext uri="{FF2B5EF4-FFF2-40B4-BE49-F238E27FC236}">
                        <a16:creationId xmlns:a16="http://schemas.microsoft.com/office/drawing/2014/main" id="{8033F14C-3D1A-4E2A-9951-129205FB0F78}"/>
                      </a:ext>
                    </a:extLst>
                  </p:cNvPr>
                  <p:cNvSpPr>
                    <a:spLocks/>
                  </p:cNvSpPr>
                  <p:nvPr/>
                </p:nvSpPr>
                <p:spPr bwMode="auto">
                  <a:xfrm>
                    <a:off x="7301" y="133113"/>
                    <a:ext cx="5245" cy="675"/>
                  </a:xfrm>
                  <a:custGeom>
                    <a:avLst/>
                    <a:gdLst>
                      <a:gd name="T0" fmla="*/ 0 w 3330555"/>
                      <a:gd name="T1" fmla="*/ 573 h 773159"/>
                      <a:gd name="T2" fmla="*/ 870 w 3330555"/>
                      <a:gd name="T3" fmla="*/ 1204 h 773159"/>
                      <a:gd name="T4" fmla="*/ 2265 w 3330555"/>
                      <a:gd name="T5" fmla="*/ 3 h 773159"/>
                      <a:gd name="T6" fmla="*/ 4185 w 3330555"/>
                      <a:gd name="T7" fmla="*/ 903 h 773159"/>
                      <a:gd name="T8" fmla="*/ 5145 w 3330555"/>
                      <a:gd name="T9" fmla="*/ 708 h 773159"/>
                      <a:gd name="T10" fmla="*/ 5175 w 3330555"/>
                      <a:gd name="T11" fmla="*/ 603 h 77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30555" h="773159">
                        <a:moveTo>
                          <a:pt x="0" y="363942"/>
                        </a:moveTo>
                        <a:cubicBezTo>
                          <a:pt x="92710" y="459192"/>
                          <a:pt x="264795" y="836382"/>
                          <a:pt x="552450" y="763992"/>
                        </a:cubicBezTo>
                        <a:cubicBezTo>
                          <a:pt x="840105" y="691602"/>
                          <a:pt x="1017270" y="40092"/>
                          <a:pt x="1438275" y="1992"/>
                        </a:cubicBezTo>
                        <a:cubicBezTo>
                          <a:pt x="1859280" y="-36108"/>
                          <a:pt x="2291715" y="483957"/>
                          <a:pt x="2657475" y="573492"/>
                        </a:cubicBezTo>
                        <a:cubicBezTo>
                          <a:pt x="3023235" y="663027"/>
                          <a:pt x="3141345" y="487767"/>
                          <a:pt x="3267075" y="449667"/>
                        </a:cubicBezTo>
                        <a:cubicBezTo>
                          <a:pt x="3392805" y="411567"/>
                          <a:pt x="3294380" y="393787"/>
                          <a:pt x="3286125" y="382992"/>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cxnSp>
                <p:nvCxnSpPr>
                  <p:cNvPr id="117" name="直接箭头连接符 116">
                    <a:extLst>
                      <a:ext uri="{FF2B5EF4-FFF2-40B4-BE49-F238E27FC236}">
                        <a16:creationId xmlns:a16="http://schemas.microsoft.com/office/drawing/2014/main" id="{439BEBCC-1464-4A91-8AFE-D5F4A6BA25E2}"/>
                      </a:ext>
                    </a:extLst>
                  </p:cNvPr>
                  <p:cNvCxnSpPr>
                    <a:cxnSpLocks noChangeShapeType="1"/>
                  </p:cNvCxnSpPr>
                  <p:nvPr/>
                </p:nvCxnSpPr>
                <p:spPr bwMode="auto">
                  <a:xfrm flipV="1">
                    <a:off x="9631" y="132660"/>
                    <a:ext cx="0" cy="480"/>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8" name="直接箭头连接符 117">
                    <a:extLst>
                      <a:ext uri="{FF2B5EF4-FFF2-40B4-BE49-F238E27FC236}">
                        <a16:creationId xmlns:a16="http://schemas.microsoft.com/office/drawing/2014/main" id="{04B2B9F5-F525-4344-9272-708F836B0D42}"/>
                      </a:ext>
                    </a:extLst>
                  </p:cNvPr>
                  <p:cNvCxnSpPr>
                    <a:cxnSpLocks noChangeShapeType="1"/>
                  </p:cNvCxnSpPr>
                  <p:nvPr/>
                </p:nvCxnSpPr>
                <p:spPr bwMode="auto">
                  <a:xfrm>
                    <a:off x="9946" y="132645"/>
                    <a:ext cx="30"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13" name="矩形 112">
                  <a:extLst>
                    <a:ext uri="{FF2B5EF4-FFF2-40B4-BE49-F238E27FC236}">
                      <a16:creationId xmlns:a16="http://schemas.microsoft.com/office/drawing/2014/main" id="{3E08A307-2236-4257-BE41-91F13F190D56}"/>
                    </a:ext>
                  </a:extLst>
                </p:cNvPr>
                <p:cNvSpPr>
                  <a:spLocks noChangeArrowheads="1"/>
                </p:cNvSpPr>
                <p:nvPr/>
              </p:nvSpPr>
              <p:spPr bwMode="auto">
                <a:xfrm>
                  <a:off x="6981" y="304609"/>
                  <a:ext cx="1123" cy="49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λ</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a:p>
                  <a:pPr algn="just"/>
                  <a:r>
                    <a:rPr lang="en-US" sz="2400" b="1" kern="100" dirty="0">
                      <a:effectLst/>
                      <a:latin typeface="Times New Roman" panose="02020603050405020304" pitchFamily="18" charset="0"/>
                      <a:ea typeface="宋体" panose="02010600030101010101" pitchFamily="2" charset="-122"/>
                    </a:rPr>
                    <a:t> </a:t>
                  </a:r>
                  <a:endParaRPr lang="zh-CN" sz="2400" b="1" kern="100" dirty="0">
                    <a:effectLst/>
                    <a:latin typeface="Times New Roman" panose="02020603050405020304" pitchFamily="18" charset="0"/>
                    <a:ea typeface="宋体" panose="02010600030101010101" pitchFamily="2" charset="-122"/>
                  </a:endParaRPr>
                </a:p>
              </p:txBody>
            </p:sp>
            <p:sp>
              <p:nvSpPr>
                <p:cNvPr id="114" name="矩形 113">
                  <a:extLst>
                    <a:ext uri="{FF2B5EF4-FFF2-40B4-BE49-F238E27FC236}">
                      <a16:creationId xmlns:a16="http://schemas.microsoft.com/office/drawing/2014/main" id="{4B9FD79C-E80A-43B1-A97A-A8061D60CE54}"/>
                    </a:ext>
                  </a:extLst>
                </p:cNvPr>
                <p:cNvSpPr>
                  <a:spLocks noChangeArrowheads="1"/>
                </p:cNvSpPr>
                <p:nvPr/>
              </p:nvSpPr>
              <p:spPr bwMode="auto">
                <a:xfrm>
                  <a:off x="8283" y="304566"/>
                  <a:ext cx="1224" cy="43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π</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grpSp>
          <p:sp>
            <p:nvSpPr>
              <p:cNvPr id="109" name="矩形 108">
                <a:extLst>
                  <a:ext uri="{FF2B5EF4-FFF2-40B4-BE49-F238E27FC236}">
                    <a16:creationId xmlns:a16="http://schemas.microsoft.com/office/drawing/2014/main" id="{DE063D90-AB2A-44BE-A084-BC7911BBA9E0}"/>
                  </a:ext>
                </a:extLst>
              </p:cNvPr>
              <p:cNvSpPr>
                <a:spLocks noChangeArrowheads="1"/>
              </p:cNvSpPr>
              <p:nvPr/>
            </p:nvSpPr>
            <p:spPr bwMode="auto">
              <a:xfrm>
                <a:off x="9785697" y="4077537"/>
                <a:ext cx="1105274" cy="314325"/>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a:effectLst/>
                    <a:latin typeface="Times New Roman" panose="02020603050405020304" pitchFamily="18" charset="0"/>
                    <a:ea typeface="宋体" panose="02010600030101010101" pitchFamily="2" charset="-122"/>
                  </a:rPr>
                  <a:t>π</a:t>
                </a:r>
                <a:r>
                  <a:rPr lang="en-US" sz="2400" b="1" kern="100" baseline="-25000">
                    <a:effectLst/>
                    <a:latin typeface="Times New Roman" panose="02020603050405020304" pitchFamily="18" charset="0"/>
                    <a:ea typeface="宋体" panose="02010600030101010101" pitchFamily="2" charset="-122"/>
                  </a:rPr>
                  <a:t>Z</a:t>
                </a: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110" name="矩形 109">
                <a:extLst>
                  <a:ext uri="{FF2B5EF4-FFF2-40B4-BE49-F238E27FC236}">
                    <a16:creationId xmlns:a16="http://schemas.microsoft.com/office/drawing/2014/main" id="{2945DB43-93F3-4A2C-A3ED-ACEB4F48CDA4}"/>
                  </a:ext>
                </a:extLst>
              </p:cNvPr>
              <p:cNvSpPr>
                <a:spLocks noChangeArrowheads="1"/>
              </p:cNvSpPr>
              <p:nvPr/>
            </p:nvSpPr>
            <p:spPr bwMode="auto">
              <a:xfrm>
                <a:off x="7854060" y="4136348"/>
                <a:ext cx="1159007" cy="289577"/>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λ</a:t>
                </a:r>
                <a:r>
                  <a:rPr lang="en-US" sz="2400" b="1" kern="100" baseline="-25000" dirty="0">
                    <a:effectLst/>
                    <a:latin typeface="Times New Roman" panose="02020603050405020304" pitchFamily="18" charset="0"/>
                    <a:ea typeface="宋体" panose="02010600030101010101" pitchFamily="2" charset="-122"/>
                  </a:rPr>
                  <a:t>Y</a:t>
                </a:r>
                <a:r>
                  <a:rPr lang="en-US" sz="2400" b="1" kern="100" dirty="0">
                    <a:effectLst/>
                    <a:latin typeface="Times New Roman" panose="02020603050405020304" pitchFamily="18" charset="0"/>
                    <a:ea typeface="宋体" panose="02010600030101010101" pitchFamily="2" charset="-122"/>
                  </a:rPr>
                  <a:t>(X)</a:t>
                </a:r>
                <a:endParaRPr lang="zh-CN" sz="2400" b="1" kern="100" dirty="0">
                  <a:effectLst/>
                  <a:latin typeface="Times New Roman" panose="02020603050405020304" pitchFamily="18" charset="0"/>
                  <a:ea typeface="宋体" panose="02010600030101010101" pitchFamily="2" charset="-122"/>
                </a:endParaRPr>
              </a:p>
            </p:txBody>
          </p:sp>
          <p:sp>
            <p:nvSpPr>
              <p:cNvPr id="111" name="文本框 110">
                <a:extLst>
                  <a:ext uri="{FF2B5EF4-FFF2-40B4-BE49-F238E27FC236}">
                    <a16:creationId xmlns:a16="http://schemas.microsoft.com/office/drawing/2014/main" id="{C613227F-9B35-484E-846B-F1012FA039C3}"/>
                  </a:ext>
                </a:extLst>
              </p:cNvPr>
              <p:cNvSpPr txBox="1"/>
              <p:nvPr/>
            </p:nvSpPr>
            <p:spPr>
              <a:xfrm>
                <a:off x="7775505" y="5792925"/>
                <a:ext cx="3568355" cy="461665"/>
              </a:xfrm>
              <a:prstGeom prst="rect">
                <a:avLst/>
              </a:prstGeom>
              <a:noFill/>
            </p:spPr>
            <p:txBody>
              <a:bodyPr wrap="square">
                <a:spAutoFit/>
              </a:bodyPr>
              <a:lstStyle/>
              <a:p>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图</a:t>
                </a:r>
                <a:r>
                  <a:rPr lang="en-US"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3.3   </a:t>
                </a: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树中的信念传播</a:t>
                </a:r>
                <a:endParaRPr lang="zh-CN" altLang="en-US" sz="2400" dirty="0">
                  <a:latin typeface="微软雅黑" panose="020B0503020204020204" pitchFamily="34" charset="-122"/>
                  <a:ea typeface="微软雅黑" panose="020B0503020204020204" pitchFamily="34" charset="-122"/>
                </a:endParaRPr>
              </a:p>
            </p:txBody>
          </p:sp>
        </p:grpSp>
        <p:graphicFrame>
          <p:nvGraphicFramePr>
            <p:cNvPr id="106" name="对象 105">
              <a:extLst>
                <a:ext uri="{FF2B5EF4-FFF2-40B4-BE49-F238E27FC236}">
                  <a16:creationId xmlns:a16="http://schemas.microsoft.com/office/drawing/2014/main" id="{7FEB0897-8F80-408C-9192-D2A1E6555CFB}"/>
                </a:ext>
              </a:extLst>
            </p:cNvPr>
            <p:cNvGraphicFramePr>
              <a:graphicFrameLocks/>
            </p:cNvGraphicFramePr>
            <p:nvPr/>
          </p:nvGraphicFramePr>
          <p:xfrm>
            <a:off x="8152754" y="2209951"/>
            <a:ext cx="635000" cy="595312"/>
          </p:xfrm>
          <a:graphic>
            <a:graphicData uri="http://schemas.openxmlformats.org/presentationml/2006/ole">
              <mc:AlternateContent xmlns:mc="http://schemas.openxmlformats.org/markup-compatibility/2006">
                <mc:Choice xmlns:v="urn:schemas-microsoft-com:vml" Requires="v">
                  <p:oleObj spid="_x0000_s9402" name="Equation" r:id="rId5" imgW="418918" imgH="380835" progId="Equation.DSMT4">
                    <p:embed/>
                  </p:oleObj>
                </mc:Choice>
                <mc:Fallback>
                  <p:oleObj name="Equation" r:id="rId5" imgW="418918" imgH="380835" progId="Equation.DSMT4">
                    <p:embed/>
                    <p:pic>
                      <p:nvPicPr>
                        <p:cNvPr id="106" name="对象 105">
                          <a:extLst>
                            <a:ext uri="{FF2B5EF4-FFF2-40B4-BE49-F238E27FC236}">
                              <a16:creationId xmlns:a16="http://schemas.microsoft.com/office/drawing/2014/main" id="{7FEB0897-8F80-408C-9192-D2A1E6555CF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2754" y="2209951"/>
                          <a:ext cx="635000"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7" name="对象 106">
              <a:extLst>
                <a:ext uri="{FF2B5EF4-FFF2-40B4-BE49-F238E27FC236}">
                  <a16:creationId xmlns:a16="http://schemas.microsoft.com/office/drawing/2014/main" id="{372A74A4-18B7-44B6-AF58-AAD3C787D4E0}"/>
                </a:ext>
              </a:extLst>
            </p:cNvPr>
            <p:cNvGraphicFramePr>
              <a:graphicFrameLocks/>
            </p:cNvGraphicFramePr>
            <p:nvPr/>
          </p:nvGraphicFramePr>
          <p:xfrm>
            <a:off x="10579997" y="4839432"/>
            <a:ext cx="587375" cy="514350"/>
          </p:xfrm>
          <a:graphic>
            <a:graphicData uri="http://schemas.openxmlformats.org/presentationml/2006/ole">
              <mc:AlternateContent xmlns:mc="http://schemas.openxmlformats.org/markup-compatibility/2006">
                <mc:Choice xmlns:v="urn:schemas-microsoft-com:vml" Requires="v">
                  <p:oleObj spid="_x0000_s9403" name="Equation" r:id="rId7" imgW="406721" imgH="381481" progId="Equation.DSMT4">
                    <p:embed/>
                  </p:oleObj>
                </mc:Choice>
                <mc:Fallback>
                  <p:oleObj name="Equation" r:id="rId7" imgW="406721" imgH="381481" progId="Equation.DSMT4">
                    <p:embed/>
                    <p:pic>
                      <p:nvPicPr>
                        <p:cNvPr id="107" name="对象 106">
                          <a:extLst>
                            <a:ext uri="{FF2B5EF4-FFF2-40B4-BE49-F238E27FC236}">
                              <a16:creationId xmlns:a16="http://schemas.microsoft.com/office/drawing/2014/main" id="{372A74A4-18B7-44B6-AF58-AAD3C787D4E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9997" y="4839432"/>
                          <a:ext cx="58737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151447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4" y="1531713"/>
            <a:ext cx="692277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树：推导过程</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00000"/>
              </a:lnSpc>
              <a:buNone/>
            </a:pP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类似“链”的情况，上式的推导如下：</a:t>
            </a:r>
            <a:endParaRPr lang="zh-CN" altLang="zh-CN" sz="2400" kern="100" dirty="0">
              <a:effectLst/>
              <a:latin typeface="微软雅黑" panose="020B0503020204020204" pitchFamily="34" charset="-122"/>
              <a:ea typeface="微软雅黑" panose="020B0503020204020204" pitchFamily="34" charset="-122"/>
            </a:endParaRPr>
          </a:p>
          <a:p>
            <a:pPr indent="0" algn="ctr">
              <a:lnSpc>
                <a:spcPct val="100000"/>
              </a:lnSpc>
              <a:buNone/>
            </a:pPr>
            <a:endParaRPr lang="zh-CN" altLang="zh-CN" sz="2400" kern="100" dirty="0">
              <a:effectLst/>
              <a:latin typeface="微软雅黑" panose="020B0503020204020204" pitchFamily="34" charset="-122"/>
              <a:ea typeface="微软雅黑" panose="020B0503020204020204" pitchFamily="34" charset="-122"/>
            </a:endParaRPr>
          </a:p>
          <a:p>
            <a:pPr algn="just">
              <a:lnSpc>
                <a:spcPct val="120000"/>
              </a:lnSpc>
              <a:spcBef>
                <a:spcPts val="600"/>
              </a:spcBef>
              <a:buFont typeface="Wingdings" panose="05000000000000000000" pitchFamily="2" charset="2"/>
              <a:buChar char="u"/>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2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3F7A824-C7D3-4E0C-BACF-10C4ED63ABA3}"/>
                  </a:ext>
                </a:extLst>
              </p:cNvPr>
              <p:cNvSpPr txBox="1"/>
              <p:nvPr/>
            </p:nvSpPr>
            <p:spPr>
              <a:xfrm>
                <a:off x="1495691" y="3363776"/>
                <a:ext cx="5237981" cy="31443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zh-CN" sz="2400" b="1" i="1" kern="100" smtClean="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𝝀</m:t>
                          </m:r>
                        </m:e>
                        <m:sub>
                          <m:r>
                            <a:rPr lang="en-US" altLang="zh-CN" sz="2400" b="1" i="1" kern="100">
                              <a:effectLst/>
                              <a:latin typeface="Cambria Math" panose="02040503050406030204" pitchFamily="18" charset="0"/>
                              <a:ea typeface="宋体" panose="02010600030101010101" pitchFamily="2" charset="-122"/>
                            </a:rPr>
                            <m:t>𝑿</m:t>
                          </m:r>
                        </m:sub>
                      </m:sSub>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𝑼</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𝑼</m:t>
                      </m:r>
                      <m:r>
                        <a:rPr lang="en-US" altLang="zh-CN" sz="2400" b="1" i="1" kern="100">
                          <a:effectLst/>
                          <a:latin typeface="Cambria Math" panose="02040503050406030204" pitchFamily="18" charset="0"/>
                          <a:ea typeface="宋体" panose="02010600030101010101" pitchFamily="2" charset="-122"/>
                        </a:rPr>
                        <m:t>)</m:t>
                      </m:r>
                    </m:oMath>
                  </m:oMathPara>
                </a14:m>
                <a:br>
                  <a:rPr lang="en-US" altLang="zh-CN" sz="2400" b="1" i="1" kern="100" dirty="0">
                    <a:effectLst/>
                    <a:latin typeface="Cambria Math" panose="02040503050406030204" pitchFamily="18" charset="0"/>
                    <a:ea typeface="宋体" panose="02010600030101010101" pitchFamily="2" charset="-122"/>
                  </a:rPr>
                </a:br>
                <a:endParaRPr lang="en-US" altLang="zh-CN" sz="2400" b="1" i="1" kern="100" dirty="0">
                  <a:effectLst/>
                  <a:latin typeface="Cambria Math" panose="02040503050406030204" pitchFamily="18" charset="0"/>
                  <a:ea typeface="宋体" panose="02010600030101010101" pitchFamily="2" charset="-122"/>
                </a:endParaRPr>
              </a:p>
              <a:p>
                <a:pPr/>
                <a14:m>
                  <m:oMathPara xmlns:m="http://schemas.openxmlformats.org/officeDocument/2006/math">
                    <m:oMathParaPr>
                      <m:jc m:val="centerGroup"/>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m:t>
                      </m:r>
                      <m:nary>
                        <m:naryPr>
                          <m:chr m:val="∑"/>
                          <m:supHide m:val="on"/>
                          <m:ctrlPr>
                            <a:rPr lang="zh-CN" altLang="zh-CN" sz="2400" b="1" i="1" kern="100">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rPr>
                            <m:t>𝑿</m:t>
                          </m:r>
                        </m:sub>
                        <m:sup/>
                        <m:e>
                          <m:r>
                            <a:rPr lang="en-US" altLang="zh-CN" sz="2400" b="1" i="1" kern="100">
                              <a:effectLst/>
                              <a:latin typeface="Cambria Math" panose="02040503050406030204" pitchFamily="18" charset="0"/>
                              <a:ea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𝑼</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𝑼</m:t>
                          </m:r>
                          <m:r>
                            <a:rPr lang="en-US" altLang="zh-CN" sz="2400" b="1" i="1" kern="100">
                              <a:effectLst/>
                              <a:latin typeface="Cambria Math" panose="02040503050406030204" pitchFamily="18" charset="0"/>
                              <a:ea typeface="宋体" panose="02010600030101010101" pitchFamily="2" charset="-122"/>
                            </a:rPr>
                            <m:t>)</m:t>
                          </m:r>
                        </m:e>
                      </m:nary>
                    </m:oMath>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m:t>
                      </m:r>
                      <m:nary>
                        <m:naryPr>
                          <m:chr m:val="∑"/>
                          <m:supHide m:val="on"/>
                          <m:ctrlPr>
                            <a:rPr lang="zh-CN" altLang="zh-CN" sz="2400" b="1" i="1" kern="100">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rPr>
                            <m:t>𝑿</m:t>
                          </m:r>
                        </m:sub>
                        <m:sup/>
                        <m:e>
                          <m:r>
                            <a:rPr lang="en-US" altLang="zh-CN" sz="2400" b="1" i="1" kern="100">
                              <a:effectLst/>
                              <a:latin typeface="Cambria Math" panose="02040503050406030204" pitchFamily="18" charset="0"/>
                              <a:ea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𝑼</m:t>
                          </m:r>
                          <m:r>
                            <a:rPr lang="en-US" altLang="zh-CN" sz="2400" b="1" i="1" kern="100">
                              <a:effectLst/>
                              <a:latin typeface="Cambria Math" panose="02040503050406030204" pitchFamily="18" charset="0"/>
                              <a:ea typeface="宋体" panose="02010600030101010101" pitchFamily="2" charset="-122"/>
                            </a:rPr>
                            <m:t>)</m:t>
                          </m:r>
                        </m:e>
                      </m:nary>
                    </m:oMath>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m:t>
                      </m:r>
                      <m:nary>
                        <m:naryPr>
                          <m:chr m:val="∑"/>
                          <m:supHide m:val="on"/>
                          <m:ctrlPr>
                            <a:rPr lang="zh-CN" altLang="zh-CN" sz="2400" b="1" i="1" kern="100">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rPr>
                            <m:t>𝑿</m:t>
                          </m:r>
                        </m:sub>
                        <m:sup/>
                        <m:e>
                          <m:r>
                            <a:rPr lang="en-US" altLang="zh-CN" sz="2400" b="1" i="1" kern="100">
                              <a:effectLst/>
                              <a:latin typeface="Cambria Math" panose="02040503050406030204" pitchFamily="18" charset="0"/>
                              <a:ea typeface="宋体" panose="02010600030101010101" pitchFamily="2" charset="-122"/>
                            </a:rPr>
                            <m:t>𝝀</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𝑼</m:t>
                          </m:r>
                          <m:r>
                            <a:rPr lang="en-US" altLang="zh-CN" sz="2400" b="1" i="1" kern="100">
                              <a:effectLst/>
                              <a:latin typeface="Cambria Math" panose="02040503050406030204" pitchFamily="18" charset="0"/>
                              <a:ea typeface="宋体" panose="02010600030101010101" pitchFamily="2" charset="-122"/>
                            </a:rPr>
                            <m:t>)</m:t>
                          </m:r>
                        </m:e>
                      </m:nary>
                    </m:oMath>
                  </m:oMathPara>
                </a14:m>
                <a:endParaRPr lang="zh-CN" altLang="en-US" sz="2400" b="1" dirty="0"/>
              </a:p>
            </p:txBody>
          </p:sp>
        </mc:Choice>
        <mc:Fallback xmlns="">
          <p:sp>
            <p:nvSpPr>
              <p:cNvPr id="7" name="文本框 6">
                <a:extLst>
                  <a:ext uri="{FF2B5EF4-FFF2-40B4-BE49-F238E27FC236}">
                    <a16:creationId xmlns:a16="http://schemas.microsoft.com/office/drawing/2014/main" id="{73F7A824-C7D3-4E0C-BACF-10C4ED63ABA3}"/>
                  </a:ext>
                </a:extLst>
              </p:cNvPr>
              <p:cNvSpPr txBox="1">
                <a:spLocks noRot="1" noChangeAspect="1" noMove="1" noResize="1" noEditPoints="1" noAdjustHandles="1" noChangeArrowheads="1" noChangeShapeType="1" noTextEdit="1"/>
              </p:cNvSpPr>
              <p:nvPr/>
            </p:nvSpPr>
            <p:spPr>
              <a:xfrm>
                <a:off x="1495691" y="3363776"/>
                <a:ext cx="5237981" cy="3144322"/>
              </a:xfrm>
              <a:prstGeom prst="rect">
                <a:avLst/>
              </a:prstGeom>
              <a:blipFill>
                <a:blip r:embed="rId4"/>
                <a:stretch>
                  <a:fillRect l="-349"/>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564477D5-2028-413B-B33E-8173A28F8805}"/>
              </a:ext>
            </a:extLst>
          </p:cNvPr>
          <p:cNvGrpSpPr/>
          <p:nvPr/>
        </p:nvGrpSpPr>
        <p:grpSpPr>
          <a:xfrm>
            <a:off x="7355115" y="2079762"/>
            <a:ext cx="4708434" cy="3907040"/>
            <a:chOff x="7355115" y="2079762"/>
            <a:chExt cx="4708434" cy="3907040"/>
          </a:xfrm>
        </p:grpSpPr>
        <p:grpSp>
          <p:nvGrpSpPr>
            <p:cNvPr id="10" name="组合 9">
              <a:extLst>
                <a:ext uri="{FF2B5EF4-FFF2-40B4-BE49-F238E27FC236}">
                  <a16:creationId xmlns:a16="http://schemas.microsoft.com/office/drawing/2014/main" id="{641CED17-80B4-4ADF-9638-7146982C724B}"/>
                </a:ext>
              </a:extLst>
            </p:cNvPr>
            <p:cNvGrpSpPr/>
            <p:nvPr/>
          </p:nvGrpSpPr>
          <p:grpSpPr>
            <a:xfrm>
              <a:off x="7355115" y="2079762"/>
              <a:ext cx="4708434" cy="3907040"/>
              <a:chOff x="7113452" y="2347550"/>
              <a:chExt cx="4708434" cy="3907040"/>
            </a:xfrm>
          </p:grpSpPr>
          <p:grpSp>
            <p:nvGrpSpPr>
              <p:cNvPr id="13" name="组合 12">
                <a:extLst>
                  <a:ext uri="{FF2B5EF4-FFF2-40B4-BE49-F238E27FC236}">
                    <a16:creationId xmlns:a16="http://schemas.microsoft.com/office/drawing/2014/main" id="{C3FC9660-52A6-446C-BFAB-F0B40A30E0B4}"/>
                  </a:ext>
                </a:extLst>
              </p:cNvPr>
              <p:cNvGrpSpPr>
                <a:grpSpLocks/>
              </p:cNvGrpSpPr>
              <p:nvPr/>
            </p:nvGrpSpPr>
            <p:grpSpPr bwMode="auto">
              <a:xfrm>
                <a:off x="7113452" y="2347550"/>
                <a:ext cx="4708434" cy="3302993"/>
                <a:chOff x="5615" y="303844"/>
                <a:chExt cx="5245" cy="3450"/>
              </a:xfrm>
            </p:grpSpPr>
            <p:grpSp>
              <p:nvGrpSpPr>
                <p:cNvPr id="18" name="组合 17">
                  <a:extLst>
                    <a:ext uri="{FF2B5EF4-FFF2-40B4-BE49-F238E27FC236}">
                      <a16:creationId xmlns:a16="http://schemas.microsoft.com/office/drawing/2014/main" id="{B9C048B8-DDBA-4D89-8ED7-5A4E82242ED7}"/>
                    </a:ext>
                  </a:extLst>
                </p:cNvPr>
                <p:cNvGrpSpPr>
                  <a:grpSpLocks/>
                </p:cNvGrpSpPr>
                <p:nvPr/>
              </p:nvGrpSpPr>
              <p:grpSpPr bwMode="auto">
                <a:xfrm>
                  <a:off x="5615" y="303844"/>
                  <a:ext cx="5245" cy="3450"/>
                  <a:chOff x="7301" y="131851"/>
                  <a:chExt cx="5245" cy="3420"/>
                </a:xfrm>
              </p:grpSpPr>
              <p:grpSp>
                <p:nvGrpSpPr>
                  <p:cNvPr id="21" name="组合 20">
                    <a:extLst>
                      <a:ext uri="{FF2B5EF4-FFF2-40B4-BE49-F238E27FC236}">
                        <a16:creationId xmlns:a16="http://schemas.microsoft.com/office/drawing/2014/main" id="{14287F59-139E-427A-A073-786F11F26F3D}"/>
                      </a:ext>
                    </a:extLst>
                  </p:cNvPr>
                  <p:cNvGrpSpPr>
                    <a:grpSpLocks/>
                  </p:cNvGrpSpPr>
                  <p:nvPr/>
                </p:nvGrpSpPr>
                <p:grpSpPr bwMode="auto">
                  <a:xfrm>
                    <a:off x="7575" y="131851"/>
                    <a:ext cx="4545" cy="3420"/>
                    <a:chOff x="10080" y="131761"/>
                    <a:chExt cx="4545" cy="3420"/>
                  </a:xfrm>
                </p:grpSpPr>
                <p:grpSp>
                  <p:nvGrpSpPr>
                    <p:cNvPr id="25" name="组合 24">
                      <a:extLst>
                        <a:ext uri="{FF2B5EF4-FFF2-40B4-BE49-F238E27FC236}">
                          <a16:creationId xmlns:a16="http://schemas.microsoft.com/office/drawing/2014/main" id="{191CCC56-CAE1-41D4-A393-FF48858B5A82}"/>
                        </a:ext>
                      </a:extLst>
                    </p:cNvPr>
                    <p:cNvGrpSpPr>
                      <a:grpSpLocks/>
                    </p:cNvGrpSpPr>
                    <p:nvPr/>
                  </p:nvGrpSpPr>
                  <p:grpSpPr bwMode="auto">
                    <a:xfrm>
                      <a:off x="10080" y="131761"/>
                      <a:ext cx="4545" cy="3420"/>
                      <a:chOff x="10080" y="131776"/>
                      <a:chExt cx="4545" cy="3420"/>
                    </a:xfrm>
                  </p:grpSpPr>
                  <p:grpSp>
                    <p:nvGrpSpPr>
                      <p:cNvPr id="29" name="组合 28">
                        <a:extLst>
                          <a:ext uri="{FF2B5EF4-FFF2-40B4-BE49-F238E27FC236}">
                            <a16:creationId xmlns:a16="http://schemas.microsoft.com/office/drawing/2014/main" id="{6C41BD6B-4723-4F10-A5C7-325BDBC22A8F}"/>
                          </a:ext>
                        </a:extLst>
                      </p:cNvPr>
                      <p:cNvGrpSpPr>
                        <a:grpSpLocks/>
                      </p:cNvGrpSpPr>
                      <p:nvPr/>
                    </p:nvGrpSpPr>
                    <p:grpSpPr bwMode="auto">
                      <a:xfrm>
                        <a:off x="10080" y="131776"/>
                        <a:ext cx="4545" cy="3420"/>
                        <a:chOff x="10080" y="131776"/>
                        <a:chExt cx="4545" cy="3420"/>
                      </a:xfrm>
                    </p:grpSpPr>
                    <p:sp>
                      <p:nvSpPr>
                        <p:cNvPr id="35" name="椭圆 34">
                          <a:extLst>
                            <a:ext uri="{FF2B5EF4-FFF2-40B4-BE49-F238E27FC236}">
                              <a16:creationId xmlns:a16="http://schemas.microsoft.com/office/drawing/2014/main" id="{C9894C86-CD72-4367-9FDC-85681BA57CDE}"/>
                            </a:ext>
                          </a:extLst>
                        </p:cNvPr>
                        <p:cNvSpPr>
                          <a:spLocks noChangeArrowheads="1"/>
                        </p:cNvSpPr>
                        <p:nvPr/>
                      </p:nvSpPr>
                      <p:spPr bwMode="auto">
                        <a:xfrm>
                          <a:off x="11955" y="131776"/>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sp>
                      <p:nvSpPr>
                        <p:cNvPr id="36" name="椭圆 35">
                          <a:extLst>
                            <a:ext uri="{FF2B5EF4-FFF2-40B4-BE49-F238E27FC236}">
                              <a16:creationId xmlns:a16="http://schemas.microsoft.com/office/drawing/2014/main" id="{713AFFC3-2161-45CC-BDD2-A9BFCE4D29BE}"/>
                            </a:ext>
                          </a:extLst>
                        </p:cNvPr>
                        <p:cNvSpPr>
                          <a:spLocks noChangeArrowheads="1"/>
                        </p:cNvSpPr>
                        <p:nvPr/>
                      </p:nvSpPr>
                      <p:spPr bwMode="auto">
                        <a:xfrm>
                          <a:off x="13950" y="132754"/>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W</a:t>
                          </a:r>
                          <a:endParaRPr lang="zh-CN" sz="2400" b="1" kern="100">
                            <a:effectLst/>
                            <a:latin typeface="Times New Roman" panose="02020603050405020304" pitchFamily="18" charset="0"/>
                            <a:ea typeface="宋体" panose="02010600030101010101" pitchFamily="2" charset="-122"/>
                          </a:endParaRPr>
                        </a:p>
                      </p:txBody>
                    </p:sp>
                    <p:sp>
                      <p:nvSpPr>
                        <p:cNvPr id="37" name="椭圆 36">
                          <a:extLst>
                            <a:ext uri="{FF2B5EF4-FFF2-40B4-BE49-F238E27FC236}">
                              <a16:creationId xmlns:a16="http://schemas.microsoft.com/office/drawing/2014/main" id="{33762D2B-9423-471B-BFE6-951BB44A5875}"/>
                            </a:ext>
                          </a:extLst>
                        </p:cNvPr>
                        <p:cNvSpPr>
                          <a:spLocks noChangeArrowheads="1"/>
                        </p:cNvSpPr>
                        <p:nvPr/>
                      </p:nvSpPr>
                      <p:spPr bwMode="auto">
                        <a:xfrm>
                          <a:off x="11955" y="13317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38" name="椭圆 37">
                          <a:extLst>
                            <a:ext uri="{FF2B5EF4-FFF2-40B4-BE49-F238E27FC236}">
                              <a16:creationId xmlns:a16="http://schemas.microsoft.com/office/drawing/2014/main" id="{16510A67-7CF3-4D50-89B8-DDFF0AB13FC8}"/>
                            </a:ext>
                          </a:extLst>
                        </p:cNvPr>
                        <p:cNvSpPr>
                          <a:spLocks noChangeArrowheads="1"/>
                        </p:cNvSpPr>
                        <p:nvPr/>
                      </p:nvSpPr>
                      <p:spPr bwMode="auto">
                        <a:xfrm>
                          <a:off x="10080" y="132768"/>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V</a:t>
                          </a:r>
                          <a:endParaRPr lang="zh-CN" sz="2400" b="1" kern="100">
                            <a:effectLst/>
                            <a:latin typeface="Times New Roman" panose="02020603050405020304" pitchFamily="18" charset="0"/>
                            <a:ea typeface="宋体" panose="02010600030101010101" pitchFamily="2" charset="-122"/>
                          </a:endParaRPr>
                        </a:p>
                      </p:txBody>
                    </p:sp>
                    <p:sp>
                      <p:nvSpPr>
                        <p:cNvPr id="39" name="椭圆 38">
                          <a:extLst>
                            <a:ext uri="{FF2B5EF4-FFF2-40B4-BE49-F238E27FC236}">
                              <a16:creationId xmlns:a16="http://schemas.microsoft.com/office/drawing/2014/main" id="{F08931C8-8488-4DFA-AECE-D7B50E01C302}"/>
                            </a:ext>
                          </a:extLst>
                        </p:cNvPr>
                        <p:cNvSpPr>
                          <a:spLocks noChangeArrowheads="1"/>
                        </p:cNvSpPr>
                        <p:nvPr/>
                      </p:nvSpPr>
                      <p:spPr bwMode="auto">
                        <a:xfrm>
                          <a:off x="12645" y="13449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Z</a:t>
                          </a:r>
                          <a:endParaRPr lang="zh-CN" sz="2400" b="1" kern="100">
                            <a:effectLst/>
                            <a:latin typeface="Times New Roman" panose="02020603050405020304" pitchFamily="18" charset="0"/>
                            <a:ea typeface="宋体" panose="02010600030101010101" pitchFamily="2" charset="-122"/>
                          </a:endParaRPr>
                        </a:p>
                      </p:txBody>
                    </p:sp>
                    <p:sp>
                      <p:nvSpPr>
                        <p:cNvPr id="40" name="椭圆 39">
                          <a:extLst>
                            <a:ext uri="{FF2B5EF4-FFF2-40B4-BE49-F238E27FC236}">
                              <a16:creationId xmlns:a16="http://schemas.microsoft.com/office/drawing/2014/main" id="{43B1B95F-EA91-43DE-8412-C30E07135880}"/>
                            </a:ext>
                          </a:extLst>
                        </p:cNvPr>
                        <p:cNvSpPr>
                          <a:spLocks noChangeArrowheads="1"/>
                        </p:cNvSpPr>
                        <p:nvPr/>
                      </p:nvSpPr>
                      <p:spPr bwMode="auto">
                        <a:xfrm>
                          <a:off x="11145" y="13452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Y</a:t>
                          </a:r>
                          <a:endParaRPr lang="zh-CN" sz="2400" b="1" kern="100">
                            <a:effectLst/>
                            <a:latin typeface="Times New Roman" panose="02020603050405020304" pitchFamily="18" charset="0"/>
                            <a:ea typeface="宋体" panose="02010600030101010101" pitchFamily="2" charset="-122"/>
                          </a:endParaRPr>
                        </a:p>
                      </p:txBody>
                    </p:sp>
                  </p:grpSp>
                  <p:cxnSp>
                    <p:nvCxnSpPr>
                      <p:cNvPr id="30" name="直接箭头连接符 29">
                        <a:extLst>
                          <a:ext uri="{FF2B5EF4-FFF2-40B4-BE49-F238E27FC236}">
                            <a16:creationId xmlns:a16="http://schemas.microsoft.com/office/drawing/2014/main" id="{E4948226-AF74-4D6C-A960-72D81BD763CA}"/>
                          </a:ext>
                        </a:extLst>
                      </p:cNvPr>
                      <p:cNvCxnSpPr>
                        <a:cxnSpLocks noChangeShapeType="1"/>
                      </p:cNvCxnSpPr>
                      <p:nvPr/>
                    </p:nvCxnSpPr>
                    <p:spPr bwMode="auto">
                      <a:xfrm flipH="1">
                        <a:off x="10656" y="132352"/>
                        <a:ext cx="1398" cy="515"/>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直接箭头连接符 30">
                        <a:extLst>
                          <a:ext uri="{FF2B5EF4-FFF2-40B4-BE49-F238E27FC236}">
                            <a16:creationId xmlns:a16="http://schemas.microsoft.com/office/drawing/2014/main" id="{B160AACF-08BC-4D69-8967-EFC6FB14B408}"/>
                          </a:ext>
                        </a:extLst>
                      </p:cNvPr>
                      <p:cNvCxnSpPr>
                        <a:cxnSpLocks noChangeShapeType="1"/>
                      </p:cNvCxnSpPr>
                      <p:nvPr/>
                    </p:nvCxnSpPr>
                    <p:spPr bwMode="auto">
                      <a:xfrm>
                        <a:off x="12531" y="132352"/>
                        <a:ext cx="1518" cy="501"/>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直接箭头连接符 31">
                        <a:extLst>
                          <a:ext uri="{FF2B5EF4-FFF2-40B4-BE49-F238E27FC236}">
                            <a16:creationId xmlns:a16="http://schemas.microsoft.com/office/drawing/2014/main" id="{3F3AFF40-A67D-4475-8490-9DD60D59C8B3}"/>
                          </a:ext>
                        </a:extLst>
                      </p:cNvPr>
                      <p:cNvCxnSpPr>
                        <a:cxnSpLocks noChangeShapeType="1"/>
                      </p:cNvCxnSpPr>
                      <p:nvPr/>
                    </p:nvCxnSpPr>
                    <p:spPr bwMode="auto">
                      <a:xfrm>
                        <a:off x="12293" y="132451"/>
                        <a:ext cx="0" cy="720"/>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3" name="直接箭头连接符 32">
                        <a:extLst>
                          <a:ext uri="{FF2B5EF4-FFF2-40B4-BE49-F238E27FC236}">
                            <a16:creationId xmlns:a16="http://schemas.microsoft.com/office/drawing/2014/main" id="{5A7B57FF-D329-4686-B204-107CD5CADB66}"/>
                          </a:ext>
                        </a:extLst>
                      </p:cNvPr>
                      <p:cNvCxnSpPr>
                        <a:cxnSpLocks noChangeShapeType="1"/>
                      </p:cNvCxnSpPr>
                      <p:nvPr/>
                    </p:nvCxnSpPr>
                    <p:spPr bwMode="auto">
                      <a:xfrm flipH="1">
                        <a:off x="11483" y="133747"/>
                        <a:ext cx="571" cy="77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直接箭头连接符 33">
                        <a:extLst>
                          <a:ext uri="{FF2B5EF4-FFF2-40B4-BE49-F238E27FC236}">
                            <a16:creationId xmlns:a16="http://schemas.microsoft.com/office/drawing/2014/main" id="{9BF5ADDD-4783-48BC-8C14-90256397DB9C}"/>
                          </a:ext>
                        </a:extLst>
                      </p:cNvPr>
                      <p:cNvCxnSpPr>
                        <a:cxnSpLocks noChangeShapeType="1"/>
                      </p:cNvCxnSpPr>
                      <p:nvPr/>
                    </p:nvCxnSpPr>
                    <p:spPr bwMode="auto">
                      <a:xfrm>
                        <a:off x="12531" y="133747"/>
                        <a:ext cx="452" cy="74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26" name="直接箭头连接符 25">
                      <a:extLst>
                        <a:ext uri="{FF2B5EF4-FFF2-40B4-BE49-F238E27FC236}">
                          <a16:creationId xmlns:a16="http://schemas.microsoft.com/office/drawing/2014/main" id="{13047FFB-C86E-4761-B110-37C00674B136}"/>
                        </a:ext>
                      </a:extLst>
                    </p:cNvPr>
                    <p:cNvCxnSpPr>
                      <a:cxnSpLocks noChangeShapeType="1"/>
                    </p:cNvCxnSpPr>
                    <p:nvPr/>
                  </p:nvCxnSpPr>
                  <p:spPr bwMode="auto">
                    <a:xfrm flipV="1">
                      <a:off x="11400" y="133737"/>
                      <a:ext cx="375"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直接箭头连接符 26">
                      <a:extLst>
                        <a:ext uri="{FF2B5EF4-FFF2-40B4-BE49-F238E27FC236}">
                          <a16:creationId xmlns:a16="http://schemas.microsoft.com/office/drawing/2014/main" id="{CA6A243D-FE14-4A27-92AB-CDF242542FCF}"/>
                        </a:ext>
                      </a:extLst>
                    </p:cNvPr>
                    <p:cNvCxnSpPr>
                      <a:cxnSpLocks noChangeShapeType="1"/>
                    </p:cNvCxnSpPr>
                    <p:nvPr/>
                  </p:nvCxnSpPr>
                  <p:spPr bwMode="auto">
                    <a:xfrm>
                      <a:off x="12645" y="133741"/>
                      <a:ext cx="393" cy="441"/>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8" name="任意多边形 40">
                      <a:extLst>
                        <a:ext uri="{FF2B5EF4-FFF2-40B4-BE49-F238E27FC236}">
                          <a16:creationId xmlns:a16="http://schemas.microsoft.com/office/drawing/2014/main" id="{108ED064-742E-48E5-8B39-33656E06CFD2}"/>
                        </a:ext>
                      </a:extLst>
                    </p:cNvPr>
                    <p:cNvSpPr>
                      <a:spLocks/>
                    </p:cNvSpPr>
                    <p:nvPr/>
                  </p:nvSpPr>
                  <p:spPr bwMode="auto">
                    <a:xfrm>
                      <a:off x="10260" y="134046"/>
                      <a:ext cx="3975" cy="666"/>
                    </a:xfrm>
                    <a:custGeom>
                      <a:avLst/>
                      <a:gdLst>
                        <a:gd name="T0" fmla="*/ 0 w 2524125"/>
                        <a:gd name="T1" fmla="*/ 666 h 422813"/>
                        <a:gd name="T2" fmla="*/ 1140 w 2524125"/>
                        <a:gd name="T3" fmla="*/ 66 h 422813"/>
                        <a:gd name="T4" fmla="*/ 3120 w 2524125"/>
                        <a:gd name="T5" fmla="*/ 111 h 422813"/>
                        <a:gd name="T6" fmla="*/ 3975 w 2524125"/>
                        <a:gd name="T7" fmla="*/ 651 h 4228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24125" h="422813">
                          <a:moveTo>
                            <a:pt x="0" y="422813"/>
                          </a:moveTo>
                          <a:cubicBezTo>
                            <a:pt x="119380" y="345978"/>
                            <a:pt x="327660" y="112298"/>
                            <a:pt x="723900" y="41813"/>
                          </a:cubicBezTo>
                          <a:cubicBezTo>
                            <a:pt x="1120140" y="-28672"/>
                            <a:pt x="1621155" y="-3907"/>
                            <a:pt x="1981200" y="70388"/>
                          </a:cubicBezTo>
                          <a:cubicBezTo>
                            <a:pt x="2341245" y="144683"/>
                            <a:pt x="2440940" y="345343"/>
                            <a:pt x="2524125" y="413288"/>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grpSp>
              <p:sp>
                <p:nvSpPr>
                  <p:cNvPr id="22" name="任意多边形 47">
                    <a:extLst>
                      <a:ext uri="{FF2B5EF4-FFF2-40B4-BE49-F238E27FC236}">
                        <a16:creationId xmlns:a16="http://schemas.microsoft.com/office/drawing/2014/main" id="{82E07599-1904-4030-BA6D-F862C24073D0}"/>
                      </a:ext>
                    </a:extLst>
                  </p:cNvPr>
                  <p:cNvSpPr>
                    <a:spLocks/>
                  </p:cNvSpPr>
                  <p:nvPr/>
                </p:nvSpPr>
                <p:spPr bwMode="auto">
                  <a:xfrm>
                    <a:off x="7301" y="133113"/>
                    <a:ext cx="5245" cy="675"/>
                  </a:xfrm>
                  <a:custGeom>
                    <a:avLst/>
                    <a:gdLst>
                      <a:gd name="T0" fmla="*/ 0 w 3330555"/>
                      <a:gd name="T1" fmla="*/ 573 h 773159"/>
                      <a:gd name="T2" fmla="*/ 870 w 3330555"/>
                      <a:gd name="T3" fmla="*/ 1204 h 773159"/>
                      <a:gd name="T4" fmla="*/ 2265 w 3330555"/>
                      <a:gd name="T5" fmla="*/ 3 h 773159"/>
                      <a:gd name="T6" fmla="*/ 4185 w 3330555"/>
                      <a:gd name="T7" fmla="*/ 903 h 773159"/>
                      <a:gd name="T8" fmla="*/ 5145 w 3330555"/>
                      <a:gd name="T9" fmla="*/ 708 h 773159"/>
                      <a:gd name="T10" fmla="*/ 5175 w 3330555"/>
                      <a:gd name="T11" fmla="*/ 603 h 77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30555" h="773159">
                        <a:moveTo>
                          <a:pt x="0" y="363942"/>
                        </a:moveTo>
                        <a:cubicBezTo>
                          <a:pt x="92710" y="459192"/>
                          <a:pt x="264795" y="836382"/>
                          <a:pt x="552450" y="763992"/>
                        </a:cubicBezTo>
                        <a:cubicBezTo>
                          <a:pt x="840105" y="691602"/>
                          <a:pt x="1017270" y="40092"/>
                          <a:pt x="1438275" y="1992"/>
                        </a:cubicBezTo>
                        <a:cubicBezTo>
                          <a:pt x="1859280" y="-36108"/>
                          <a:pt x="2291715" y="483957"/>
                          <a:pt x="2657475" y="573492"/>
                        </a:cubicBezTo>
                        <a:cubicBezTo>
                          <a:pt x="3023235" y="663027"/>
                          <a:pt x="3141345" y="487767"/>
                          <a:pt x="3267075" y="449667"/>
                        </a:cubicBezTo>
                        <a:cubicBezTo>
                          <a:pt x="3392805" y="411567"/>
                          <a:pt x="3294380" y="393787"/>
                          <a:pt x="3286125" y="382992"/>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cxnSp>
                <p:nvCxnSpPr>
                  <p:cNvPr id="23" name="直接箭头连接符 22">
                    <a:extLst>
                      <a:ext uri="{FF2B5EF4-FFF2-40B4-BE49-F238E27FC236}">
                        <a16:creationId xmlns:a16="http://schemas.microsoft.com/office/drawing/2014/main" id="{E9C6F875-0468-4AD4-9930-CB1300553881}"/>
                      </a:ext>
                    </a:extLst>
                  </p:cNvPr>
                  <p:cNvCxnSpPr>
                    <a:cxnSpLocks noChangeShapeType="1"/>
                  </p:cNvCxnSpPr>
                  <p:nvPr/>
                </p:nvCxnSpPr>
                <p:spPr bwMode="auto">
                  <a:xfrm flipV="1">
                    <a:off x="9631" y="132660"/>
                    <a:ext cx="0" cy="480"/>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直接箭头连接符 23">
                    <a:extLst>
                      <a:ext uri="{FF2B5EF4-FFF2-40B4-BE49-F238E27FC236}">
                        <a16:creationId xmlns:a16="http://schemas.microsoft.com/office/drawing/2014/main" id="{C815807A-8214-4C6B-A995-09F66374AD02}"/>
                      </a:ext>
                    </a:extLst>
                  </p:cNvPr>
                  <p:cNvCxnSpPr>
                    <a:cxnSpLocks noChangeShapeType="1"/>
                  </p:cNvCxnSpPr>
                  <p:nvPr/>
                </p:nvCxnSpPr>
                <p:spPr bwMode="auto">
                  <a:xfrm>
                    <a:off x="9946" y="132645"/>
                    <a:ext cx="30"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9" name="矩形 18">
                  <a:extLst>
                    <a:ext uri="{FF2B5EF4-FFF2-40B4-BE49-F238E27FC236}">
                      <a16:creationId xmlns:a16="http://schemas.microsoft.com/office/drawing/2014/main" id="{5E4B921E-CE3A-4A60-B4F2-564E18BB0681}"/>
                    </a:ext>
                  </a:extLst>
                </p:cNvPr>
                <p:cNvSpPr>
                  <a:spLocks noChangeArrowheads="1"/>
                </p:cNvSpPr>
                <p:nvPr/>
              </p:nvSpPr>
              <p:spPr bwMode="auto">
                <a:xfrm>
                  <a:off x="6981" y="304609"/>
                  <a:ext cx="1123" cy="49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λ</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a:p>
                  <a:pPr algn="just"/>
                  <a:r>
                    <a:rPr lang="en-US" sz="2400" b="1" kern="100" dirty="0">
                      <a:effectLst/>
                      <a:latin typeface="Times New Roman" panose="02020603050405020304" pitchFamily="18" charset="0"/>
                      <a:ea typeface="宋体" panose="02010600030101010101" pitchFamily="2" charset="-122"/>
                    </a:rPr>
                    <a:t> </a:t>
                  </a:r>
                  <a:endParaRPr lang="zh-CN" sz="2400" b="1" kern="100" dirty="0">
                    <a:effectLst/>
                    <a:latin typeface="Times New Roman" panose="02020603050405020304" pitchFamily="18" charset="0"/>
                    <a:ea typeface="宋体" panose="02010600030101010101" pitchFamily="2" charset="-122"/>
                  </a:endParaRPr>
                </a:p>
              </p:txBody>
            </p:sp>
            <p:sp>
              <p:nvSpPr>
                <p:cNvPr id="20" name="矩形 19">
                  <a:extLst>
                    <a:ext uri="{FF2B5EF4-FFF2-40B4-BE49-F238E27FC236}">
                      <a16:creationId xmlns:a16="http://schemas.microsoft.com/office/drawing/2014/main" id="{74DA1C63-AA12-4AAD-9969-94ECE21C2157}"/>
                    </a:ext>
                  </a:extLst>
                </p:cNvPr>
                <p:cNvSpPr>
                  <a:spLocks noChangeArrowheads="1"/>
                </p:cNvSpPr>
                <p:nvPr/>
              </p:nvSpPr>
              <p:spPr bwMode="auto">
                <a:xfrm>
                  <a:off x="8283" y="304566"/>
                  <a:ext cx="1224" cy="43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π</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grpSp>
          <p:sp>
            <p:nvSpPr>
              <p:cNvPr id="15" name="矩形 14">
                <a:extLst>
                  <a:ext uri="{FF2B5EF4-FFF2-40B4-BE49-F238E27FC236}">
                    <a16:creationId xmlns:a16="http://schemas.microsoft.com/office/drawing/2014/main" id="{21F654D6-075C-4D20-8F97-9DFC2E3730E0}"/>
                  </a:ext>
                </a:extLst>
              </p:cNvPr>
              <p:cNvSpPr>
                <a:spLocks noChangeArrowheads="1"/>
              </p:cNvSpPr>
              <p:nvPr/>
            </p:nvSpPr>
            <p:spPr bwMode="auto">
              <a:xfrm>
                <a:off x="9785697" y="4077537"/>
                <a:ext cx="1105274" cy="314325"/>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a:effectLst/>
                    <a:latin typeface="Times New Roman" panose="02020603050405020304" pitchFamily="18" charset="0"/>
                    <a:ea typeface="宋体" panose="02010600030101010101" pitchFamily="2" charset="-122"/>
                  </a:rPr>
                  <a:t>π</a:t>
                </a:r>
                <a:r>
                  <a:rPr lang="en-US" sz="2400" b="1" kern="100" baseline="-25000">
                    <a:effectLst/>
                    <a:latin typeface="Times New Roman" panose="02020603050405020304" pitchFamily="18" charset="0"/>
                    <a:ea typeface="宋体" panose="02010600030101010101" pitchFamily="2" charset="-122"/>
                  </a:rPr>
                  <a:t>Z</a:t>
                </a: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16" name="矩形 15">
                <a:extLst>
                  <a:ext uri="{FF2B5EF4-FFF2-40B4-BE49-F238E27FC236}">
                    <a16:creationId xmlns:a16="http://schemas.microsoft.com/office/drawing/2014/main" id="{68B897E9-53F7-4EE7-A440-D2E1A346E226}"/>
                  </a:ext>
                </a:extLst>
              </p:cNvPr>
              <p:cNvSpPr>
                <a:spLocks noChangeArrowheads="1"/>
              </p:cNvSpPr>
              <p:nvPr/>
            </p:nvSpPr>
            <p:spPr bwMode="auto">
              <a:xfrm>
                <a:off x="7854060" y="4136348"/>
                <a:ext cx="1159007" cy="289577"/>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λ</a:t>
                </a:r>
                <a:r>
                  <a:rPr lang="en-US" sz="2400" b="1" kern="100" baseline="-25000" dirty="0">
                    <a:effectLst/>
                    <a:latin typeface="Times New Roman" panose="02020603050405020304" pitchFamily="18" charset="0"/>
                    <a:ea typeface="宋体" panose="02010600030101010101" pitchFamily="2" charset="-122"/>
                  </a:rPr>
                  <a:t>Y</a:t>
                </a:r>
                <a:r>
                  <a:rPr lang="en-US" sz="2400" b="1" kern="100" dirty="0">
                    <a:effectLst/>
                    <a:latin typeface="Times New Roman" panose="02020603050405020304" pitchFamily="18" charset="0"/>
                    <a:ea typeface="宋体" panose="02010600030101010101" pitchFamily="2" charset="-122"/>
                  </a:rPr>
                  <a:t>(X)</a:t>
                </a:r>
                <a:endParaRPr lang="zh-CN" sz="2400" b="1" kern="100" dirty="0">
                  <a:effectLst/>
                  <a:latin typeface="Times New Roman" panose="02020603050405020304" pitchFamily="18" charset="0"/>
                  <a:ea typeface="宋体" panose="02010600030101010101" pitchFamily="2" charset="-122"/>
                </a:endParaRPr>
              </a:p>
            </p:txBody>
          </p:sp>
          <p:sp>
            <p:nvSpPr>
              <p:cNvPr id="17" name="文本框 16">
                <a:extLst>
                  <a:ext uri="{FF2B5EF4-FFF2-40B4-BE49-F238E27FC236}">
                    <a16:creationId xmlns:a16="http://schemas.microsoft.com/office/drawing/2014/main" id="{125FEB1C-049D-481C-B5ED-37CAF014E6AD}"/>
                  </a:ext>
                </a:extLst>
              </p:cNvPr>
              <p:cNvSpPr txBox="1"/>
              <p:nvPr/>
            </p:nvSpPr>
            <p:spPr>
              <a:xfrm>
                <a:off x="7775505" y="5792925"/>
                <a:ext cx="3568355" cy="461665"/>
              </a:xfrm>
              <a:prstGeom prst="rect">
                <a:avLst/>
              </a:prstGeom>
              <a:noFill/>
            </p:spPr>
            <p:txBody>
              <a:bodyPr wrap="square">
                <a:spAutoFit/>
              </a:bodyPr>
              <a:lstStyle/>
              <a:p>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图</a:t>
                </a:r>
                <a:r>
                  <a:rPr lang="en-US"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3.3   </a:t>
                </a: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树中的信念传播</a:t>
                </a:r>
                <a:endParaRPr lang="zh-CN" altLang="en-US" sz="2400" dirty="0">
                  <a:latin typeface="微软雅黑" panose="020B0503020204020204" pitchFamily="34" charset="-122"/>
                  <a:ea typeface="微软雅黑" panose="020B0503020204020204" pitchFamily="34" charset="-122"/>
                </a:endParaRPr>
              </a:p>
            </p:txBody>
          </p:sp>
        </p:grpSp>
        <p:graphicFrame>
          <p:nvGraphicFramePr>
            <p:cNvPr id="11" name="对象 10">
              <a:extLst>
                <a:ext uri="{FF2B5EF4-FFF2-40B4-BE49-F238E27FC236}">
                  <a16:creationId xmlns:a16="http://schemas.microsoft.com/office/drawing/2014/main" id="{9994DDB3-A4E0-4648-80CC-CE3B674F5157}"/>
                </a:ext>
              </a:extLst>
            </p:cNvPr>
            <p:cNvGraphicFramePr>
              <a:graphicFrameLocks/>
            </p:cNvGraphicFramePr>
            <p:nvPr/>
          </p:nvGraphicFramePr>
          <p:xfrm>
            <a:off x="8152754" y="2209951"/>
            <a:ext cx="635000" cy="595312"/>
          </p:xfrm>
          <a:graphic>
            <a:graphicData uri="http://schemas.openxmlformats.org/presentationml/2006/ole">
              <mc:AlternateContent xmlns:mc="http://schemas.openxmlformats.org/markup-compatibility/2006">
                <mc:Choice xmlns:v="urn:schemas-microsoft-com:vml" Requires="v">
                  <p:oleObj spid="_x0000_s10294" name="Equation" r:id="rId5" imgW="418918" imgH="380835" progId="Equation.DSMT4">
                    <p:embed/>
                  </p:oleObj>
                </mc:Choice>
                <mc:Fallback>
                  <p:oleObj name="Equation" r:id="rId5" imgW="418918" imgH="380835" progId="Equation.DSMT4">
                    <p:embed/>
                    <p:pic>
                      <p:nvPicPr>
                        <p:cNvPr id="106" name="对象 105">
                          <a:extLst>
                            <a:ext uri="{FF2B5EF4-FFF2-40B4-BE49-F238E27FC236}">
                              <a16:creationId xmlns:a16="http://schemas.microsoft.com/office/drawing/2014/main" id="{7FEB0897-8F80-408C-9192-D2A1E6555CF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2754" y="2209951"/>
                          <a:ext cx="635000"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a:extLst>
                <a:ext uri="{FF2B5EF4-FFF2-40B4-BE49-F238E27FC236}">
                  <a16:creationId xmlns:a16="http://schemas.microsoft.com/office/drawing/2014/main" id="{7F5592B7-343D-4B09-B066-3DA969AD5318}"/>
                </a:ext>
              </a:extLst>
            </p:cNvPr>
            <p:cNvGraphicFramePr>
              <a:graphicFrameLocks/>
            </p:cNvGraphicFramePr>
            <p:nvPr/>
          </p:nvGraphicFramePr>
          <p:xfrm>
            <a:off x="10579997" y="4839432"/>
            <a:ext cx="587375" cy="514350"/>
          </p:xfrm>
          <a:graphic>
            <a:graphicData uri="http://schemas.openxmlformats.org/presentationml/2006/ole">
              <mc:AlternateContent xmlns:mc="http://schemas.openxmlformats.org/markup-compatibility/2006">
                <mc:Choice xmlns:v="urn:schemas-microsoft-com:vml" Requires="v">
                  <p:oleObj spid="_x0000_s10295" name="Equation" r:id="rId7" imgW="406721" imgH="381481" progId="Equation.DSMT4">
                    <p:embed/>
                  </p:oleObj>
                </mc:Choice>
                <mc:Fallback>
                  <p:oleObj name="Equation" r:id="rId7" imgW="406721" imgH="381481" progId="Equation.DSMT4">
                    <p:embed/>
                    <p:pic>
                      <p:nvPicPr>
                        <p:cNvPr id="107" name="对象 106">
                          <a:extLst>
                            <a:ext uri="{FF2B5EF4-FFF2-40B4-BE49-F238E27FC236}">
                              <a16:creationId xmlns:a16="http://schemas.microsoft.com/office/drawing/2014/main" id="{372A74A4-18B7-44B6-AF58-AAD3C787D4E0}"/>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9997" y="4839432"/>
                          <a:ext cx="58737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96676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a:xfrm>
            <a:off x="838200" y="1470218"/>
            <a:ext cx="10983686" cy="4667250"/>
          </a:xfrm>
        </p:spPr>
        <p:txBody>
          <a:bodyPr>
            <a:norm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贝叶斯网提出的背景</a:t>
            </a:r>
            <a:endParaRPr lang="en-US" altLang="zh-CN" sz="2400" b="1" dirty="0">
              <a:latin typeface="微软雅黑" panose="020B0503020204020204" pitchFamily="34" charset="-122"/>
              <a:ea typeface="微软雅黑" panose="020B0503020204020204" pitchFamily="34" charset="-122"/>
            </a:endParaRPr>
          </a:p>
          <a:p>
            <a:pPr lvl="1">
              <a:lnSpc>
                <a:spcPct val="13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若使用</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Bayes</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规则，就可以利用变量之间的</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条件独立关系</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简化计算过程，大大降低所需要声明的条件概率的数目。</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30000"/>
              </a:lnSpc>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可以用一个</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Bayesian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网这种数据结构表示变量之间的依赖关系，并为全概率分布给出一个简明的表示。</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0" name="Picture 2">
            <a:extLst>
              <a:ext uri="{FF2B5EF4-FFF2-40B4-BE49-F238E27FC236}">
                <a16:creationId xmlns:a16="http://schemas.microsoft.com/office/drawing/2014/main" id="{1B809A56-1BAB-436F-9FB5-33CE66C713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452"/>
          <a:stretch/>
        </p:blipFill>
        <p:spPr bwMode="auto">
          <a:xfrm>
            <a:off x="7528558" y="3803843"/>
            <a:ext cx="1696161" cy="202389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0CF8453-15C7-4770-91A6-F41D7C02D7D1}"/>
              </a:ext>
            </a:extLst>
          </p:cNvPr>
          <p:cNvSpPr txBox="1"/>
          <p:nvPr/>
        </p:nvSpPr>
        <p:spPr>
          <a:xfrm>
            <a:off x="7657556" y="5867069"/>
            <a:ext cx="1438164" cy="369332"/>
          </a:xfrm>
          <a:prstGeom prst="rect">
            <a:avLst/>
          </a:prstGeom>
          <a:noFill/>
        </p:spPr>
        <p:txBody>
          <a:bodyPr wrap="square">
            <a:spAutoFit/>
          </a:bodyPr>
          <a:lstStyle/>
          <a:p>
            <a:pPr algn="l"/>
            <a:r>
              <a:rPr lang="en-US" altLang="zh-CN" b="0" i="0" u="none" strike="noStrike" dirty="0">
                <a:effectLst/>
                <a:latin typeface="Arial" panose="020B0604020202020204" pitchFamily="34" charset="0"/>
                <a:hlinkClick r:id="rId4"/>
              </a:rPr>
              <a:t>Judea Pearl</a:t>
            </a:r>
          </a:p>
        </p:txBody>
      </p:sp>
      <p:sp>
        <p:nvSpPr>
          <p:cNvPr id="5" name="文本框 4">
            <a:extLst>
              <a:ext uri="{FF2B5EF4-FFF2-40B4-BE49-F238E27FC236}">
                <a16:creationId xmlns:a16="http://schemas.microsoft.com/office/drawing/2014/main" id="{ED3366DD-9CC4-421C-A6CC-A28D323CC570}"/>
              </a:ext>
            </a:extLst>
          </p:cNvPr>
          <p:cNvSpPr txBox="1"/>
          <p:nvPr/>
        </p:nvSpPr>
        <p:spPr>
          <a:xfrm>
            <a:off x="7528558" y="6275729"/>
            <a:ext cx="1747594" cy="369332"/>
          </a:xfrm>
          <a:prstGeom prst="rect">
            <a:avLst/>
          </a:prstGeom>
          <a:noFill/>
        </p:spPr>
        <p:txBody>
          <a:bodyPr wrap="none" rtlCol="0">
            <a:spAutoFit/>
          </a:bodyPr>
          <a:lstStyle/>
          <a:p>
            <a:r>
              <a:rPr lang="en-US" altLang="zh-CN" b="1" dirty="0">
                <a:solidFill>
                  <a:srgbClr val="0070C0"/>
                </a:solidFill>
                <a:latin typeface="微软雅黑" panose="020B0503020204020204" pitchFamily="34" charset="-122"/>
                <a:ea typeface="微软雅黑" panose="020B0503020204020204" pitchFamily="34" charset="-122"/>
              </a:rPr>
              <a:t>2011</a:t>
            </a:r>
            <a:r>
              <a:rPr lang="zh-CN" altLang="en-US" b="1" dirty="0">
                <a:solidFill>
                  <a:srgbClr val="0070C0"/>
                </a:solidFill>
                <a:latin typeface="微软雅黑" panose="020B0503020204020204" pitchFamily="34" charset="-122"/>
                <a:ea typeface="微软雅黑" panose="020B0503020204020204" pitchFamily="34" charset="-122"/>
              </a:rPr>
              <a:t>年 图灵奖</a:t>
            </a:r>
          </a:p>
        </p:txBody>
      </p:sp>
      <p:sp>
        <p:nvSpPr>
          <p:cNvPr id="9" name="文本框 8">
            <a:extLst>
              <a:ext uri="{FF2B5EF4-FFF2-40B4-BE49-F238E27FC236}">
                <a16:creationId xmlns:a16="http://schemas.microsoft.com/office/drawing/2014/main" id="{12E210EB-6ED5-4FC2-B5F4-56167081F675}"/>
              </a:ext>
            </a:extLst>
          </p:cNvPr>
          <p:cNvSpPr txBox="1"/>
          <p:nvPr/>
        </p:nvSpPr>
        <p:spPr>
          <a:xfrm>
            <a:off x="1103811" y="6051735"/>
            <a:ext cx="5417483" cy="523220"/>
          </a:xfrm>
          <a:prstGeom prst="rect">
            <a:avLst/>
          </a:prstGeom>
          <a:noFill/>
        </p:spPr>
        <p:txBody>
          <a:bodyPr wrap="square">
            <a:spAutoFit/>
          </a:bodyPr>
          <a:lstStyle/>
          <a:p>
            <a:pPr lvl="1"/>
            <a:r>
              <a:rPr lang="zh-CN" altLang="en-US" sz="2800" dirty="0">
                <a:latin typeface="微软雅黑" panose="020B0503020204020204" pitchFamily="34" charset="-122"/>
                <a:ea typeface="微软雅黑" panose="020B0503020204020204" pitchFamily="34" charset="-122"/>
              </a:rPr>
              <a:t>结合</a:t>
            </a:r>
            <a:r>
              <a:rPr lang="zh-CN" altLang="en-US" sz="2800" dirty="0">
                <a:solidFill>
                  <a:srgbClr val="C00000"/>
                </a:solidFill>
                <a:latin typeface="微软雅黑" panose="020B0503020204020204" pitchFamily="34" charset="-122"/>
                <a:ea typeface="微软雅黑" panose="020B0503020204020204" pitchFamily="34" charset="-122"/>
              </a:rPr>
              <a:t>概率论</a:t>
            </a:r>
            <a:r>
              <a:rPr lang="zh-CN" altLang="en-US" sz="2800" dirty="0">
                <a:latin typeface="微软雅黑" panose="020B0503020204020204" pitchFamily="34" charset="-122"/>
                <a:ea typeface="微软雅黑" panose="020B0503020204020204" pitchFamily="34" charset="-122"/>
              </a:rPr>
              <a:t>和</a:t>
            </a:r>
            <a:r>
              <a:rPr lang="zh-CN" altLang="en-US" sz="2800" dirty="0">
                <a:solidFill>
                  <a:srgbClr val="C00000"/>
                </a:solidFill>
                <a:latin typeface="微软雅黑" panose="020B0503020204020204" pitchFamily="34" charset="-122"/>
                <a:ea typeface="微软雅黑" panose="020B0503020204020204" pitchFamily="34" charset="-122"/>
              </a:rPr>
              <a:t>图论</a:t>
            </a:r>
            <a:r>
              <a:rPr lang="zh-CN" altLang="en-US" sz="2800" dirty="0">
                <a:latin typeface="微软雅黑" panose="020B0503020204020204" pitchFamily="34" charset="-122"/>
                <a:ea typeface="微软雅黑" panose="020B0503020204020204" pitchFamily="34" charset="-122"/>
              </a:rPr>
              <a:t>的知识</a:t>
            </a:r>
          </a:p>
        </p:txBody>
      </p:sp>
      <p:sp>
        <p:nvSpPr>
          <p:cNvPr id="10" name="标题 1">
            <a:extLst>
              <a:ext uri="{FF2B5EF4-FFF2-40B4-BE49-F238E27FC236}">
                <a16:creationId xmlns:a16="http://schemas.microsoft.com/office/drawing/2014/main" id="{C0C8BC6A-3781-4FED-8CEC-75CB9D6577F3}"/>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1.</a:t>
            </a:r>
            <a:r>
              <a:rPr lang="zh-CN" altLang="en-US" b="1" dirty="0">
                <a:solidFill>
                  <a:srgbClr val="0000FF"/>
                </a:solidFill>
                <a:latin typeface="黑体" panose="02010609060101010101" pitchFamily="49" charset="-122"/>
                <a:ea typeface="黑体" panose="02010609060101010101" pitchFamily="49" charset="-122"/>
              </a:rPr>
              <a:t>贝叶斯网的定义</a:t>
            </a:r>
            <a:endParaRPr lang="zh-CN" altLang="en-US" dirty="0"/>
          </a:p>
        </p:txBody>
      </p:sp>
    </p:spTree>
    <p:extLst>
      <p:ext uri="{BB962C8B-B14F-4D97-AF65-F5344CB8AC3E}">
        <p14:creationId xmlns:p14="http://schemas.microsoft.com/office/powerpoint/2010/main" val="1897640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4" y="1531713"/>
                <a:ext cx="8379822"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树：推导过程</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00000"/>
                  </a:lnSpc>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在另一个方向，</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π(X)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是收集在</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a:t>
                </a:r>
                <a:r>
                  <a:rPr lang="en-US" altLang="zh-CN" sz="2400" b="1" kern="100" baseline="300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的证据，定义如下：</a:t>
                </a:r>
              </a:p>
              <a:p>
                <a:pPr marL="0" indent="0">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𝝅</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oMath>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nary>
                        <m:naryPr>
                          <m:chr m:val="∑"/>
                          <m:supHide m:val="on"/>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𝑼</m:t>
                          </m:r>
                        </m:sub>
                        <m:sup/>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Sup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e>
                      </m:nary>
                    </m:oMath>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nary>
                        <m:naryPr>
                          <m:chr m:val="∑"/>
                          <m:supHide m:val="on"/>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𝑼</m:t>
                          </m:r>
                        </m:sub>
                        <m:sup/>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𝝅</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𝑼</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e>
                      </m:nary>
                    </m:oMath>
                  </m:oMathPara>
                </a14:m>
                <a:endParaRPr lang="zh-CN" altLang="zh-CN" sz="2400" kern="100" dirty="0">
                  <a:effectLst/>
                  <a:latin typeface="Times New Roman" panose="02020603050405020304" pitchFamily="18" charset="0"/>
                  <a:ea typeface="宋体" panose="02010600030101010101" pitchFamily="2" charset="-122"/>
                </a:endParaRPr>
              </a:p>
              <a:p>
                <a:pPr marL="0" indent="0" algn="just">
                  <a:lnSpc>
                    <a:spcPct val="150000"/>
                  </a:lnSpc>
                  <a:spcBef>
                    <a:spcPts val="600"/>
                  </a:spcBef>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上式将</a:t>
                </a:r>
                <a14:m>
                  <m:oMath xmlns:m="http://schemas.openxmlformats.org/officeDocument/2006/math">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𝝅</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𝑼</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定义为</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𝑷</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𝑼</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sub>
                      <m:sup>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b="1" i="1" smtClean="0">
                            <a:solidFill>
                              <a:srgbClr val="C00000"/>
                            </a:solidFill>
                            <a:effectLst/>
                            <a:latin typeface="Cambria Math" panose="02040503050406030204" pitchFamily="18" charset="0"/>
                            <a:ea typeface="Cambria Math" panose="02040503050406030204" pitchFamily="18" charset="0"/>
                          </a:rPr>
                        </m:ctrlPr>
                      </m:sSubPr>
                      <m:e>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𝝅</m:t>
                        </m:r>
                      </m:e>
                      <m:sub>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𝑿</m:t>
                        </m:r>
                      </m:sub>
                    </m:sSub>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𝑼</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可视为证据</a:t>
                </a:r>
                <a14:m>
                  <m:oMath xmlns:m="http://schemas.openxmlformats.org/officeDocument/2006/math">
                    <m:sSubSup>
                      <m:sSubSupPr>
                        <m:ctrlPr>
                          <a:rPr lang="zh-CN" altLang="zh-CN" sz="2400" b="1" i="1">
                            <a:solidFill>
                              <a:srgbClr val="C00000"/>
                            </a:solidFill>
                            <a:effectLst/>
                            <a:latin typeface="Cambria Math" panose="02040503050406030204" pitchFamily="18" charset="0"/>
                            <a:ea typeface="Cambria Math" panose="02040503050406030204" pitchFamily="18" charset="0"/>
                          </a:rPr>
                        </m:ctrlPr>
                      </m:sSubSupPr>
                      <m:e>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𝑿</m:t>
                        </m:r>
                      </m:sub>
                      <m:sup>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通过父节点</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U</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向</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传递的信念</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2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4" y="1531713"/>
                <a:ext cx="8379822" cy="5117283"/>
              </a:xfrm>
              <a:prstGeom prst="rect">
                <a:avLst/>
              </a:prstGeom>
              <a:blipFill>
                <a:blip r:embed="rId4"/>
                <a:stretch>
                  <a:fillRect l="-1164" r="-1164"/>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830DBCF4-9557-4130-960C-710C5F99AE70}"/>
              </a:ext>
            </a:extLst>
          </p:cNvPr>
          <p:cNvGrpSpPr/>
          <p:nvPr/>
        </p:nvGrpSpPr>
        <p:grpSpPr>
          <a:xfrm>
            <a:off x="7483566" y="613272"/>
            <a:ext cx="4708434" cy="3907040"/>
            <a:chOff x="7355115" y="2079762"/>
            <a:chExt cx="4708434" cy="3907040"/>
          </a:xfrm>
        </p:grpSpPr>
        <p:grpSp>
          <p:nvGrpSpPr>
            <p:cNvPr id="7" name="组合 6">
              <a:extLst>
                <a:ext uri="{FF2B5EF4-FFF2-40B4-BE49-F238E27FC236}">
                  <a16:creationId xmlns:a16="http://schemas.microsoft.com/office/drawing/2014/main" id="{70B919F3-4EE4-44DA-A126-30DDCE993D42}"/>
                </a:ext>
              </a:extLst>
            </p:cNvPr>
            <p:cNvGrpSpPr/>
            <p:nvPr/>
          </p:nvGrpSpPr>
          <p:grpSpPr>
            <a:xfrm>
              <a:off x="7355115" y="2079762"/>
              <a:ext cx="4708434" cy="3907040"/>
              <a:chOff x="7113452" y="2347550"/>
              <a:chExt cx="4708434" cy="3907040"/>
            </a:xfrm>
          </p:grpSpPr>
          <p:grpSp>
            <p:nvGrpSpPr>
              <p:cNvPr id="11" name="组合 10">
                <a:extLst>
                  <a:ext uri="{FF2B5EF4-FFF2-40B4-BE49-F238E27FC236}">
                    <a16:creationId xmlns:a16="http://schemas.microsoft.com/office/drawing/2014/main" id="{F6EF1C4B-6812-40F9-8C98-90AF0E0B4847}"/>
                  </a:ext>
                </a:extLst>
              </p:cNvPr>
              <p:cNvGrpSpPr>
                <a:grpSpLocks/>
              </p:cNvGrpSpPr>
              <p:nvPr/>
            </p:nvGrpSpPr>
            <p:grpSpPr bwMode="auto">
              <a:xfrm>
                <a:off x="7113452" y="2347550"/>
                <a:ext cx="4708434" cy="3302993"/>
                <a:chOff x="5615" y="303844"/>
                <a:chExt cx="5245" cy="3450"/>
              </a:xfrm>
            </p:grpSpPr>
            <p:grpSp>
              <p:nvGrpSpPr>
                <p:cNvPr id="16" name="组合 15">
                  <a:extLst>
                    <a:ext uri="{FF2B5EF4-FFF2-40B4-BE49-F238E27FC236}">
                      <a16:creationId xmlns:a16="http://schemas.microsoft.com/office/drawing/2014/main" id="{80CB5C31-38EB-42E5-BF4D-AFCA95B1943E}"/>
                    </a:ext>
                  </a:extLst>
                </p:cNvPr>
                <p:cNvGrpSpPr>
                  <a:grpSpLocks/>
                </p:cNvGrpSpPr>
                <p:nvPr/>
              </p:nvGrpSpPr>
              <p:grpSpPr bwMode="auto">
                <a:xfrm>
                  <a:off x="5615" y="303844"/>
                  <a:ext cx="5245" cy="3450"/>
                  <a:chOff x="7301" y="131851"/>
                  <a:chExt cx="5245" cy="3420"/>
                </a:xfrm>
              </p:grpSpPr>
              <p:grpSp>
                <p:nvGrpSpPr>
                  <p:cNvPr id="19" name="组合 18">
                    <a:extLst>
                      <a:ext uri="{FF2B5EF4-FFF2-40B4-BE49-F238E27FC236}">
                        <a16:creationId xmlns:a16="http://schemas.microsoft.com/office/drawing/2014/main" id="{7C370E57-11D7-4B1B-BDCB-EA0856A2481A}"/>
                      </a:ext>
                    </a:extLst>
                  </p:cNvPr>
                  <p:cNvGrpSpPr>
                    <a:grpSpLocks/>
                  </p:cNvGrpSpPr>
                  <p:nvPr/>
                </p:nvGrpSpPr>
                <p:grpSpPr bwMode="auto">
                  <a:xfrm>
                    <a:off x="7575" y="131851"/>
                    <a:ext cx="4545" cy="3420"/>
                    <a:chOff x="10080" y="131761"/>
                    <a:chExt cx="4545" cy="3420"/>
                  </a:xfrm>
                </p:grpSpPr>
                <p:grpSp>
                  <p:nvGrpSpPr>
                    <p:cNvPr id="23" name="组合 22">
                      <a:extLst>
                        <a:ext uri="{FF2B5EF4-FFF2-40B4-BE49-F238E27FC236}">
                          <a16:creationId xmlns:a16="http://schemas.microsoft.com/office/drawing/2014/main" id="{DAB77235-83AF-4708-9603-0553051C0C07}"/>
                        </a:ext>
                      </a:extLst>
                    </p:cNvPr>
                    <p:cNvGrpSpPr>
                      <a:grpSpLocks/>
                    </p:cNvGrpSpPr>
                    <p:nvPr/>
                  </p:nvGrpSpPr>
                  <p:grpSpPr bwMode="auto">
                    <a:xfrm>
                      <a:off x="10080" y="131761"/>
                      <a:ext cx="4545" cy="3420"/>
                      <a:chOff x="10080" y="131776"/>
                      <a:chExt cx="4545" cy="3420"/>
                    </a:xfrm>
                  </p:grpSpPr>
                  <p:grpSp>
                    <p:nvGrpSpPr>
                      <p:cNvPr id="27" name="组合 26">
                        <a:extLst>
                          <a:ext uri="{FF2B5EF4-FFF2-40B4-BE49-F238E27FC236}">
                            <a16:creationId xmlns:a16="http://schemas.microsoft.com/office/drawing/2014/main" id="{138D69FD-1639-4A16-A4DC-83DE85442B1B}"/>
                          </a:ext>
                        </a:extLst>
                      </p:cNvPr>
                      <p:cNvGrpSpPr>
                        <a:grpSpLocks/>
                      </p:cNvGrpSpPr>
                      <p:nvPr/>
                    </p:nvGrpSpPr>
                    <p:grpSpPr bwMode="auto">
                      <a:xfrm>
                        <a:off x="10080" y="131776"/>
                        <a:ext cx="4545" cy="3420"/>
                        <a:chOff x="10080" y="131776"/>
                        <a:chExt cx="4545" cy="3420"/>
                      </a:xfrm>
                    </p:grpSpPr>
                    <p:sp>
                      <p:nvSpPr>
                        <p:cNvPr id="33" name="椭圆 32">
                          <a:extLst>
                            <a:ext uri="{FF2B5EF4-FFF2-40B4-BE49-F238E27FC236}">
                              <a16:creationId xmlns:a16="http://schemas.microsoft.com/office/drawing/2014/main" id="{26E7223D-0350-442A-94F5-3B73D30448E0}"/>
                            </a:ext>
                          </a:extLst>
                        </p:cNvPr>
                        <p:cNvSpPr>
                          <a:spLocks noChangeArrowheads="1"/>
                        </p:cNvSpPr>
                        <p:nvPr/>
                      </p:nvSpPr>
                      <p:spPr bwMode="auto">
                        <a:xfrm>
                          <a:off x="11955" y="131776"/>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sp>
                      <p:nvSpPr>
                        <p:cNvPr id="34" name="椭圆 33">
                          <a:extLst>
                            <a:ext uri="{FF2B5EF4-FFF2-40B4-BE49-F238E27FC236}">
                              <a16:creationId xmlns:a16="http://schemas.microsoft.com/office/drawing/2014/main" id="{1B8F140A-A2CF-4180-81CD-AFCF90D7C9B3}"/>
                            </a:ext>
                          </a:extLst>
                        </p:cNvPr>
                        <p:cNvSpPr>
                          <a:spLocks noChangeArrowheads="1"/>
                        </p:cNvSpPr>
                        <p:nvPr/>
                      </p:nvSpPr>
                      <p:spPr bwMode="auto">
                        <a:xfrm>
                          <a:off x="13950" y="132754"/>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W</a:t>
                          </a:r>
                          <a:endParaRPr lang="zh-CN" sz="2400" b="1" kern="100">
                            <a:effectLst/>
                            <a:latin typeface="Times New Roman" panose="02020603050405020304" pitchFamily="18" charset="0"/>
                            <a:ea typeface="宋体" panose="02010600030101010101" pitchFamily="2" charset="-122"/>
                          </a:endParaRPr>
                        </a:p>
                      </p:txBody>
                    </p:sp>
                    <p:sp>
                      <p:nvSpPr>
                        <p:cNvPr id="35" name="椭圆 34">
                          <a:extLst>
                            <a:ext uri="{FF2B5EF4-FFF2-40B4-BE49-F238E27FC236}">
                              <a16:creationId xmlns:a16="http://schemas.microsoft.com/office/drawing/2014/main" id="{257D1535-0DDB-4C5A-87C7-BDDAD2B2786A}"/>
                            </a:ext>
                          </a:extLst>
                        </p:cNvPr>
                        <p:cNvSpPr>
                          <a:spLocks noChangeArrowheads="1"/>
                        </p:cNvSpPr>
                        <p:nvPr/>
                      </p:nvSpPr>
                      <p:spPr bwMode="auto">
                        <a:xfrm>
                          <a:off x="11955" y="13317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36" name="椭圆 35">
                          <a:extLst>
                            <a:ext uri="{FF2B5EF4-FFF2-40B4-BE49-F238E27FC236}">
                              <a16:creationId xmlns:a16="http://schemas.microsoft.com/office/drawing/2014/main" id="{ED9DB8CA-C565-4686-8CF9-2CB0D084298C}"/>
                            </a:ext>
                          </a:extLst>
                        </p:cNvPr>
                        <p:cNvSpPr>
                          <a:spLocks noChangeArrowheads="1"/>
                        </p:cNvSpPr>
                        <p:nvPr/>
                      </p:nvSpPr>
                      <p:spPr bwMode="auto">
                        <a:xfrm>
                          <a:off x="10080" y="132768"/>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V</a:t>
                          </a:r>
                          <a:endParaRPr lang="zh-CN" sz="2400" b="1" kern="100">
                            <a:effectLst/>
                            <a:latin typeface="Times New Roman" panose="02020603050405020304" pitchFamily="18" charset="0"/>
                            <a:ea typeface="宋体" panose="02010600030101010101" pitchFamily="2" charset="-122"/>
                          </a:endParaRPr>
                        </a:p>
                      </p:txBody>
                    </p:sp>
                    <p:sp>
                      <p:nvSpPr>
                        <p:cNvPr id="37" name="椭圆 36">
                          <a:extLst>
                            <a:ext uri="{FF2B5EF4-FFF2-40B4-BE49-F238E27FC236}">
                              <a16:creationId xmlns:a16="http://schemas.microsoft.com/office/drawing/2014/main" id="{0DBEFBCB-142E-4133-8BCE-AA12973B69BC}"/>
                            </a:ext>
                          </a:extLst>
                        </p:cNvPr>
                        <p:cNvSpPr>
                          <a:spLocks noChangeArrowheads="1"/>
                        </p:cNvSpPr>
                        <p:nvPr/>
                      </p:nvSpPr>
                      <p:spPr bwMode="auto">
                        <a:xfrm>
                          <a:off x="12645" y="13449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Z</a:t>
                          </a:r>
                          <a:endParaRPr lang="zh-CN" sz="2400" b="1" kern="100">
                            <a:effectLst/>
                            <a:latin typeface="Times New Roman" panose="02020603050405020304" pitchFamily="18" charset="0"/>
                            <a:ea typeface="宋体" panose="02010600030101010101" pitchFamily="2" charset="-122"/>
                          </a:endParaRPr>
                        </a:p>
                      </p:txBody>
                    </p:sp>
                    <p:sp>
                      <p:nvSpPr>
                        <p:cNvPr id="38" name="椭圆 37">
                          <a:extLst>
                            <a:ext uri="{FF2B5EF4-FFF2-40B4-BE49-F238E27FC236}">
                              <a16:creationId xmlns:a16="http://schemas.microsoft.com/office/drawing/2014/main" id="{68DF906E-BC17-400A-9286-73C5E75730EE}"/>
                            </a:ext>
                          </a:extLst>
                        </p:cNvPr>
                        <p:cNvSpPr>
                          <a:spLocks noChangeArrowheads="1"/>
                        </p:cNvSpPr>
                        <p:nvPr/>
                      </p:nvSpPr>
                      <p:spPr bwMode="auto">
                        <a:xfrm>
                          <a:off x="11145" y="13452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Y</a:t>
                          </a:r>
                          <a:endParaRPr lang="zh-CN" sz="2400" b="1" kern="100">
                            <a:effectLst/>
                            <a:latin typeface="Times New Roman" panose="02020603050405020304" pitchFamily="18" charset="0"/>
                            <a:ea typeface="宋体" panose="02010600030101010101" pitchFamily="2" charset="-122"/>
                          </a:endParaRPr>
                        </a:p>
                      </p:txBody>
                    </p:sp>
                  </p:grpSp>
                  <p:cxnSp>
                    <p:nvCxnSpPr>
                      <p:cNvPr id="28" name="直接箭头连接符 27">
                        <a:extLst>
                          <a:ext uri="{FF2B5EF4-FFF2-40B4-BE49-F238E27FC236}">
                            <a16:creationId xmlns:a16="http://schemas.microsoft.com/office/drawing/2014/main" id="{6ECD76AD-9242-4B47-928C-F7F8234A3ACB}"/>
                          </a:ext>
                        </a:extLst>
                      </p:cNvPr>
                      <p:cNvCxnSpPr>
                        <a:cxnSpLocks noChangeShapeType="1"/>
                      </p:cNvCxnSpPr>
                      <p:nvPr/>
                    </p:nvCxnSpPr>
                    <p:spPr bwMode="auto">
                      <a:xfrm flipH="1">
                        <a:off x="10656" y="132352"/>
                        <a:ext cx="1398" cy="515"/>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9" name="直接箭头连接符 28">
                        <a:extLst>
                          <a:ext uri="{FF2B5EF4-FFF2-40B4-BE49-F238E27FC236}">
                            <a16:creationId xmlns:a16="http://schemas.microsoft.com/office/drawing/2014/main" id="{95E5E0E0-9B14-4AF8-BA4C-5755E728A52D}"/>
                          </a:ext>
                        </a:extLst>
                      </p:cNvPr>
                      <p:cNvCxnSpPr>
                        <a:cxnSpLocks noChangeShapeType="1"/>
                      </p:cNvCxnSpPr>
                      <p:nvPr/>
                    </p:nvCxnSpPr>
                    <p:spPr bwMode="auto">
                      <a:xfrm>
                        <a:off x="12531" y="132352"/>
                        <a:ext cx="1518" cy="501"/>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 name="直接箭头连接符 29">
                        <a:extLst>
                          <a:ext uri="{FF2B5EF4-FFF2-40B4-BE49-F238E27FC236}">
                            <a16:creationId xmlns:a16="http://schemas.microsoft.com/office/drawing/2014/main" id="{D777315A-B9D0-4EFE-A61D-53F889AE2E1F}"/>
                          </a:ext>
                        </a:extLst>
                      </p:cNvPr>
                      <p:cNvCxnSpPr>
                        <a:cxnSpLocks noChangeShapeType="1"/>
                      </p:cNvCxnSpPr>
                      <p:nvPr/>
                    </p:nvCxnSpPr>
                    <p:spPr bwMode="auto">
                      <a:xfrm>
                        <a:off x="12293" y="132451"/>
                        <a:ext cx="0" cy="720"/>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直接箭头连接符 30">
                        <a:extLst>
                          <a:ext uri="{FF2B5EF4-FFF2-40B4-BE49-F238E27FC236}">
                            <a16:creationId xmlns:a16="http://schemas.microsoft.com/office/drawing/2014/main" id="{AF602224-28DC-4DF4-A2B9-96F90D9EFFE6}"/>
                          </a:ext>
                        </a:extLst>
                      </p:cNvPr>
                      <p:cNvCxnSpPr>
                        <a:cxnSpLocks noChangeShapeType="1"/>
                      </p:cNvCxnSpPr>
                      <p:nvPr/>
                    </p:nvCxnSpPr>
                    <p:spPr bwMode="auto">
                      <a:xfrm flipH="1">
                        <a:off x="11483" y="133747"/>
                        <a:ext cx="571" cy="77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直接箭头连接符 31">
                        <a:extLst>
                          <a:ext uri="{FF2B5EF4-FFF2-40B4-BE49-F238E27FC236}">
                            <a16:creationId xmlns:a16="http://schemas.microsoft.com/office/drawing/2014/main" id="{0FE0DF2F-F861-44D4-8D6C-145E5BDE7012}"/>
                          </a:ext>
                        </a:extLst>
                      </p:cNvPr>
                      <p:cNvCxnSpPr>
                        <a:cxnSpLocks noChangeShapeType="1"/>
                      </p:cNvCxnSpPr>
                      <p:nvPr/>
                    </p:nvCxnSpPr>
                    <p:spPr bwMode="auto">
                      <a:xfrm>
                        <a:off x="12531" y="133747"/>
                        <a:ext cx="452" cy="74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24" name="直接箭头连接符 23">
                      <a:extLst>
                        <a:ext uri="{FF2B5EF4-FFF2-40B4-BE49-F238E27FC236}">
                          <a16:creationId xmlns:a16="http://schemas.microsoft.com/office/drawing/2014/main" id="{2AF2C848-4E4B-406B-A2BF-78747805A56A}"/>
                        </a:ext>
                      </a:extLst>
                    </p:cNvPr>
                    <p:cNvCxnSpPr>
                      <a:cxnSpLocks noChangeShapeType="1"/>
                    </p:cNvCxnSpPr>
                    <p:nvPr/>
                  </p:nvCxnSpPr>
                  <p:spPr bwMode="auto">
                    <a:xfrm flipV="1">
                      <a:off x="11400" y="133737"/>
                      <a:ext cx="375"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直接箭头连接符 24">
                      <a:extLst>
                        <a:ext uri="{FF2B5EF4-FFF2-40B4-BE49-F238E27FC236}">
                          <a16:creationId xmlns:a16="http://schemas.microsoft.com/office/drawing/2014/main" id="{124555E9-1C2D-4AC4-B509-32548D1965BE}"/>
                        </a:ext>
                      </a:extLst>
                    </p:cNvPr>
                    <p:cNvCxnSpPr>
                      <a:cxnSpLocks noChangeShapeType="1"/>
                    </p:cNvCxnSpPr>
                    <p:nvPr/>
                  </p:nvCxnSpPr>
                  <p:spPr bwMode="auto">
                    <a:xfrm>
                      <a:off x="12645" y="133741"/>
                      <a:ext cx="393" cy="441"/>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任意多边形 40">
                      <a:extLst>
                        <a:ext uri="{FF2B5EF4-FFF2-40B4-BE49-F238E27FC236}">
                          <a16:creationId xmlns:a16="http://schemas.microsoft.com/office/drawing/2014/main" id="{2D8BEA04-7953-4067-8C55-D8D9655D8F15}"/>
                        </a:ext>
                      </a:extLst>
                    </p:cNvPr>
                    <p:cNvSpPr>
                      <a:spLocks/>
                    </p:cNvSpPr>
                    <p:nvPr/>
                  </p:nvSpPr>
                  <p:spPr bwMode="auto">
                    <a:xfrm>
                      <a:off x="10260" y="134046"/>
                      <a:ext cx="3975" cy="666"/>
                    </a:xfrm>
                    <a:custGeom>
                      <a:avLst/>
                      <a:gdLst>
                        <a:gd name="T0" fmla="*/ 0 w 2524125"/>
                        <a:gd name="T1" fmla="*/ 666 h 422813"/>
                        <a:gd name="T2" fmla="*/ 1140 w 2524125"/>
                        <a:gd name="T3" fmla="*/ 66 h 422813"/>
                        <a:gd name="T4" fmla="*/ 3120 w 2524125"/>
                        <a:gd name="T5" fmla="*/ 111 h 422813"/>
                        <a:gd name="T6" fmla="*/ 3975 w 2524125"/>
                        <a:gd name="T7" fmla="*/ 651 h 4228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24125" h="422813">
                          <a:moveTo>
                            <a:pt x="0" y="422813"/>
                          </a:moveTo>
                          <a:cubicBezTo>
                            <a:pt x="119380" y="345978"/>
                            <a:pt x="327660" y="112298"/>
                            <a:pt x="723900" y="41813"/>
                          </a:cubicBezTo>
                          <a:cubicBezTo>
                            <a:pt x="1120140" y="-28672"/>
                            <a:pt x="1621155" y="-3907"/>
                            <a:pt x="1981200" y="70388"/>
                          </a:cubicBezTo>
                          <a:cubicBezTo>
                            <a:pt x="2341245" y="144683"/>
                            <a:pt x="2440940" y="345343"/>
                            <a:pt x="2524125" y="413288"/>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grpSp>
              <p:sp>
                <p:nvSpPr>
                  <p:cNvPr id="20" name="任意多边形 47">
                    <a:extLst>
                      <a:ext uri="{FF2B5EF4-FFF2-40B4-BE49-F238E27FC236}">
                        <a16:creationId xmlns:a16="http://schemas.microsoft.com/office/drawing/2014/main" id="{47EC1383-86B2-4294-9B29-E30FEC5E1B24}"/>
                      </a:ext>
                    </a:extLst>
                  </p:cNvPr>
                  <p:cNvSpPr>
                    <a:spLocks/>
                  </p:cNvSpPr>
                  <p:nvPr/>
                </p:nvSpPr>
                <p:spPr bwMode="auto">
                  <a:xfrm>
                    <a:off x="7301" y="133113"/>
                    <a:ext cx="5245" cy="675"/>
                  </a:xfrm>
                  <a:custGeom>
                    <a:avLst/>
                    <a:gdLst>
                      <a:gd name="T0" fmla="*/ 0 w 3330555"/>
                      <a:gd name="T1" fmla="*/ 573 h 773159"/>
                      <a:gd name="T2" fmla="*/ 870 w 3330555"/>
                      <a:gd name="T3" fmla="*/ 1204 h 773159"/>
                      <a:gd name="T4" fmla="*/ 2265 w 3330555"/>
                      <a:gd name="T5" fmla="*/ 3 h 773159"/>
                      <a:gd name="T6" fmla="*/ 4185 w 3330555"/>
                      <a:gd name="T7" fmla="*/ 903 h 773159"/>
                      <a:gd name="T8" fmla="*/ 5145 w 3330555"/>
                      <a:gd name="T9" fmla="*/ 708 h 773159"/>
                      <a:gd name="T10" fmla="*/ 5175 w 3330555"/>
                      <a:gd name="T11" fmla="*/ 603 h 77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30555" h="773159">
                        <a:moveTo>
                          <a:pt x="0" y="363942"/>
                        </a:moveTo>
                        <a:cubicBezTo>
                          <a:pt x="92710" y="459192"/>
                          <a:pt x="264795" y="836382"/>
                          <a:pt x="552450" y="763992"/>
                        </a:cubicBezTo>
                        <a:cubicBezTo>
                          <a:pt x="840105" y="691602"/>
                          <a:pt x="1017270" y="40092"/>
                          <a:pt x="1438275" y="1992"/>
                        </a:cubicBezTo>
                        <a:cubicBezTo>
                          <a:pt x="1859280" y="-36108"/>
                          <a:pt x="2291715" y="483957"/>
                          <a:pt x="2657475" y="573492"/>
                        </a:cubicBezTo>
                        <a:cubicBezTo>
                          <a:pt x="3023235" y="663027"/>
                          <a:pt x="3141345" y="487767"/>
                          <a:pt x="3267075" y="449667"/>
                        </a:cubicBezTo>
                        <a:cubicBezTo>
                          <a:pt x="3392805" y="411567"/>
                          <a:pt x="3294380" y="393787"/>
                          <a:pt x="3286125" y="382992"/>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cxnSp>
                <p:nvCxnSpPr>
                  <p:cNvPr id="21" name="直接箭头连接符 20">
                    <a:extLst>
                      <a:ext uri="{FF2B5EF4-FFF2-40B4-BE49-F238E27FC236}">
                        <a16:creationId xmlns:a16="http://schemas.microsoft.com/office/drawing/2014/main" id="{73739034-C65C-448C-8CB9-DD6447C264BB}"/>
                      </a:ext>
                    </a:extLst>
                  </p:cNvPr>
                  <p:cNvCxnSpPr>
                    <a:cxnSpLocks noChangeShapeType="1"/>
                  </p:cNvCxnSpPr>
                  <p:nvPr/>
                </p:nvCxnSpPr>
                <p:spPr bwMode="auto">
                  <a:xfrm flipV="1">
                    <a:off x="9631" y="132660"/>
                    <a:ext cx="0" cy="480"/>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直接箭头连接符 21">
                    <a:extLst>
                      <a:ext uri="{FF2B5EF4-FFF2-40B4-BE49-F238E27FC236}">
                        <a16:creationId xmlns:a16="http://schemas.microsoft.com/office/drawing/2014/main" id="{52F15320-CAAE-4964-8A9D-3649E23A7F88}"/>
                      </a:ext>
                    </a:extLst>
                  </p:cNvPr>
                  <p:cNvCxnSpPr>
                    <a:cxnSpLocks noChangeShapeType="1"/>
                  </p:cNvCxnSpPr>
                  <p:nvPr/>
                </p:nvCxnSpPr>
                <p:spPr bwMode="auto">
                  <a:xfrm>
                    <a:off x="9946" y="132645"/>
                    <a:ext cx="30"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7" name="矩形 16">
                  <a:extLst>
                    <a:ext uri="{FF2B5EF4-FFF2-40B4-BE49-F238E27FC236}">
                      <a16:creationId xmlns:a16="http://schemas.microsoft.com/office/drawing/2014/main" id="{19010F4C-8EBE-406B-A7DA-A9A323C14A28}"/>
                    </a:ext>
                  </a:extLst>
                </p:cNvPr>
                <p:cNvSpPr>
                  <a:spLocks noChangeArrowheads="1"/>
                </p:cNvSpPr>
                <p:nvPr/>
              </p:nvSpPr>
              <p:spPr bwMode="auto">
                <a:xfrm>
                  <a:off x="6981" y="304609"/>
                  <a:ext cx="1123" cy="49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λ</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a:p>
                  <a:pPr algn="just"/>
                  <a:r>
                    <a:rPr lang="en-US" sz="2400" b="1" kern="100" dirty="0">
                      <a:effectLst/>
                      <a:latin typeface="Times New Roman" panose="02020603050405020304" pitchFamily="18" charset="0"/>
                      <a:ea typeface="宋体" panose="02010600030101010101" pitchFamily="2" charset="-122"/>
                    </a:rPr>
                    <a:t> </a:t>
                  </a:r>
                  <a:endParaRPr lang="zh-CN" sz="2400" b="1" kern="100" dirty="0">
                    <a:effectLst/>
                    <a:latin typeface="Times New Roman" panose="02020603050405020304" pitchFamily="18" charset="0"/>
                    <a:ea typeface="宋体" panose="02010600030101010101" pitchFamily="2" charset="-122"/>
                  </a:endParaRPr>
                </a:p>
              </p:txBody>
            </p:sp>
            <p:sp>
              <p:nvSpPr>
                <p:cNvPr id="18" name="矩形 17">
                  <a:extLst>
                    <a:ext uri="{FF2B5EF4-FFF2-40B4-BE49-F238E27FC236}">
                      <a16:creationId xmlns:a16="http://schemas.microsoft.com/office/drawing/2014/main" id="{385C7D4C-6274-4D0C-9E97-3F6816ECDF7A}"/>
                    </a:ext>
                  </a:extLst>
                </p:cNvPr>
                <p:cNvSpPr>
                  <a:spLocks noChangeArrowheads="1"/>
                </p:cNvSpPr>
                <p:nvPr/>
              </p:nvSpPr>
              <p:spPr bwMode="auto">
                <a:xfrm>
                  <a:off x="8283" y="304566"/>
                  <a:ext cx="1224" cy="43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solidFill>
                        <a:srgbClr val="0000FF"/>
                      </a:solidFill>
                      <a:effectLst/>
                      <a:latin typeface="Times New Roman" panose="02020603050405020304" pitchFamily="18" charset="0"/>
                      <a:ea typeface="宋体" panose="02010600030101010101" pitchFamily="2" charset="-122"/>
                    </a:rPr>
                    <a:t>π</a:t>
                  </a:r>
                  <a:r>
                    <a:rPr lang="en-US" sz="2400" b="1" kern="100" baseline="-25000" dirty="0">
                      <a:solidFill>
                        <a:srgbClr val="0000FF"/>
                      </a:solidFill>
                      <a:effectLst/>
                      <a:latin typeface="Times New Roman" panose="02020603050405020304" pitchFamily="18" charset="0"/>
                      <a:ea typeface="宋体" panose="02010600030101010101" pitchFamily="2" charset="-122"/>
                    </a:rPr>
                    <a:t>X</a:t>
                  </a:r>
                  <a:r>
                    <a:rPr lang="en-US" sz="2400" b="1" kern="100" dirty="0">
                      <a:solidFill>
                        <a:srgbClr val="0000FF"/>
                      </a:solidFill>
                      <a:effectLst/>
                      <a:latin typeface="Times New Roman" panose="02020603050405020304" pitchFamily="18" charset="0"/>
                      <a:ea typeface="宋体" panose="02010600030101010101" pitchFamily="2" charset="-122"/>
                    </a:rPr>
                    <a:t>(U)</a:t>
                  </a:r>
                  <a:endParaRPr lang="zh-CN" sz="2400" b="1" kern="100" dirty="0">
                    <a:solidFill>
                      <a:srgbClr val="0000FF"/>
                    </a:solidFill>
                    <a:effectLst/>
                    <a:latin typeface="Times New Roman" panose="02020603050405020304" pitchFamily="18" charset="0"/>
                    <a:ea typeface="宋体" panose="02010600030101010101" pitchFamily="2" charset="-122"/>
                  </a:endParaRPr>
                </a:p>
              </p:txBody>
            </p:sp>
          </p:grpSp>
          <p:sp>
            <p:nvSpPr>
              <p:cNvPr id="12" name="矩形 11">
                <a:extLst>
                  <a:ext uri="{FF2B5EF4-FFF2-40B4-BE49-F238E27FC236}">
                    <a16:creationId xmlns:a16="http://schemas.microsoft.com/office/drawing/2014/main" id="{404BFB56-72A0-4AF8-8A6B-62BD6E5DF60B}"/>
                  </a:ext>
                </a:extLst>
              </p:cNvPr>
              <p:cNvSpPr>
                <a:spLocks noChangeArrowheads="1"/>
              </p:cNvSpPr>
              <p:nvPr/>
            </p:nvSpPr>
            <p:spPr bwMode="auto">
              <a:xfrm>
                <a:off x="9785697" y="4077537"/>
                <a:ext cx="1105274" cy="314325"/>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a:effectLst/>
                    <a:latin typeface="Times New Roman" panose="02020603050405020304" pitchFamily="18" charset="0"/>
                    <a:ea typeface="宋体" panose="02010600030101010101" pitchFamily="2" charset="-122"/>
                  </a:rPr>
                  <a:t>π</a:t>
                </a:r>
                <a:r>
                  <a:rPr lang="en-US" sz="2400" b="1" kern="100" baseline="-25000">
                    <a:effectLst/>
                    <a:latin typeface="Times New Roman" panose="02020603050405020304" pitchFamily="18" charset="0"/>
                    <a:ea typeface="宋体" panose="02010600030101010101" pitchFamily="2" charset="-122"/>
                  </a:rPr>
                  <a:t>Z</a:t>
                </a: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13" name="矩形 12">
                <a:extLst>
                  <a:ext uri="{FF2B5EF4-FFF2-40B4-BE49-F238E27FC236}">
                    <a16:creationId xmlns:a16="http://schemas.microsoft.com/office/drawing/2014/main" id="{A4C8C3CE-FE0B-404F-A54F-38AC56835E74}"/>
                  </a:ext>
                </a:extLst>
              </p:cNvPr>
              <p:cNvSpPr>
                <a:spLocks noChangeArrowheads="1"/>
              </p:cNvSpPr>
              <p:nvPr/>
            </p:nvSpPr>
            <p:spPr bwMode="auto">
              <a:xfrm>
                <a:off x="7854060" y="4136348"/>
                <a:ext cx="1159007" cy="289577"/>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λ</a:t>
                </a:r>
                <a:r>
                  <a:rPr lang="en-US" sz="2400" b="1" kern="100" baseline="-25000" dirty="0">
                    <a:effectLst/>
                    <a:latin typeface="Times New Roman" panose="02020603050405020304" pitchFamily="18" charset="0"/>
                    <a:ea typeface="宋体" panose="02010600030101010101" pitchFamily="2" charset="-122"/>
                  </a:rPr>
                  <a:t>Y</a:t>
                </a:r>
                <a:r>
                  <a:rPr lang="en-US" sz="2400" b="1" kern="100" dirty="0">
                    <a:effectLst/>
                    <a:latin typeface="Times New Roman" panose="02020603050405020304" pitchFamily="18" charset="0"/>
                    <a:ea typeface="宋体" panose="02010600030101010101" pitchFamily="2" charset="-122"/>
                  </a:rPr>
                  <a:t>(X)</a:t>
                </a:r>
                <a:endParaRPr lang="zh-CN" sz="2400" b="1" kern="100" dirty="0">
                  <a:effectLst/>
                  <a:latin typeface="Times New Roman" panose="02020603050405020304" pitchFamily="18" charset="0"/>
                  <a:ea typeface="宋体" panose="02010600030101010101" pitchFamily="2" charset="-122"/>
                </a:endParaRPr>
              </a:p>
            </p:txBody>
          </p:sp>
          <p:sp>
            <p:nvSpPr>
              <p:cNvPr id="15" name="文本框 14">
                <a:extLst>
                  <a:ext uri="{FF2B5EF4-FFF2-40B4-BE49-F238E27FC236}">
                    <a16:creationId xmlns:a16="http://schemas.microsoft.com/office/drawing/2014/main" id="{939820F0-1775-47F9-BA6B-F4DD929C294E}"/>
                  </a:ext>
                </a:extLst>
              </p:cNvPr>
              <p:cNvSpPr txBox="1"/>
              <p:nvPr/>
            </p:nvSpPr>
            <p:spPr>
              <a:xfrm>
                <a:off x="7775505" y="5792925"/>
                <a:ext cx="3568355" cy="461665"/>
              </a:xfrm>
              <a:prstGeom prst="rect">
                <a:avLst/>
              </a:prstGeom>
              <a:noFill/>
            </p:spPr>
            <p:txBody>
              <a:bodyPr wrap="square">
                <a:spAutoFit/>
              </a:bodyPr>
              <a:lstStyle/>
              <a:p>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图</a:t>
                </a:r>
                <a:r>
                  <a:rPr lang="en-US"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3.3   </a:t>
                </a: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树中的信念传播</a:t>
                </a:r>
                <a:endParaRPr lang="zh-CN" altLang="en-US" sz="2400" dirty="0">
                  <a:latin typeface="微软雅黑" panose="020B0503020204020204" pitchFamily="34" charset="-122"/>
                  <a:ea typeface="微软雅黑" panose="020B0503020204020204" pitchFamily="34" charset="-122"/>
                </a:endParaRPr>
              </a:p>
            </p:txBody>
          </p:sp>
        </p:grpSp>
        <p:graphicFrame>
          <p:nvGraphicFramePr>
            <p:cNvPr id="9" name="对象 8">
              <a:extLst>
                <a:ext uri="{FF2B5EF4-FFF2-40B4-BE49-F238E27FC236}">
                  <a16:creationId xmlns:a16="http://schemas.microsoft.com/office/drawing/2014/main" id="{BD10981D-7317-47DD-AD6F-6AD73325F68A}"/>
                </a:ext>
              </a:extLst>
            </p:cNvPr>
            <p:cNvGraphicFramePr>
              <a:graphicFrameLocks/>
            </p:cNvGraphicFramePr>
            <p:nvPr/>
          </p:nvGraphicFramePr>
          <p:xfrm>
            <a:off x="8152754" y="2209951"/>
            <a:ext cx="635000" cy="595312"/>
          </p:xfrm>
          <a:graphic>
            <a:graphicData uri="http://schemas.openxmlformats.org/presentationml/2006/ole">
              <mc:AlternateContent xmlns:mc="http://schemas.openxmlformats.org/markup-compatibility/2006">
                <mc:Choice xmlns:v="urn:schemas-microsoft-com:vml" Requires="v">
                  <p:oleObj spid="_x0000_s11318" name="Equation" r:id="rId5" imgW="418918" imgH="380835" progId="Equation.DSMT4">
                    <p:embed/>
                  </p:oleObj>
                </mc:Choice>
                <mc:Fallback>
                  <p:oleObj name="Equation" r:id="rId5" imgW="418918" imgH="380835" progId="Equation.DSMT4">
                    <p:embed/>
                    <p:pic>
                      <p:nvPicPr>
                        <p:cNvPr id="11" name="对象 10">
                          <a:extLst>
                            <a:ext uri="{FF2B5EF4-FFF2-40B4-BE49-F238E27FC236}">
                              <a16:creationId xmlns:a16="http://schemas.microsoft.com/office/drawing/2014/main" id="{9994DDB3-A4E0-4648-80CC-CE3B674F515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2754" y="2209951"/>
                          <a:ext cx="635000"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a:extLst>
                <a:ext uri="{FF2B5EF4-FFF2-40B4-BE49-F238E27FC236}">
                  <a16:creationId xmlns:a16="http://schemas.microsoft.com/office/drawing/2014/main" id="{AB92816B-28C6-43AF-A005-A9EAF01FB60E}"/>
                </a:ext>
              </a:extLst>
            </p:cNvPr>
            <p:cNvGraphicFramePr>
              <a:graphicFrameLocks/>
            </p:cNvGraphicFramePr>
            <p:nvPr/>
          </p:nvGraphicFramePr>
          <p:xfrm>
            <a:off x="10579997" y="4839432"/>
            <a:ext cx="587375" cy="514350"/>
          </p:xfrm>
          <a:graphic>
            <a:graphicData uri="http://schemas.openxmlformats.org/presentationml/2006/ole">
              <mc:AlternateContent xmlns:mc="http://schemas.openxmlformats.org/markup-compatibility/2006">
                <mc:Choice xmlns:v="urn:schemas-microsoft-com:vml" Requires="v">
                  <p:oleObj spid="_x0000_s11319" name="Equation" r:id="rId7" imgW="406721" imgH="381481" progId="Equation.DSMT4">
                    <p:embed/>
                  </p:oleObj>
                </mc:Choice>
                <mc:Fallback>
                  <p:oleObj name="Equation" r:id="rId7" imgW="406721" imgH="381481" progId="Equation.DSMT4">
                    <p:embed/>
                    <p:pic>
                      <p:nvPicPr>
                        <p:cNvPr id="12" name="对象 11">
                          <a:extLst>
                            <a:ext uri="{FF2B5EF4-FFF2-40B4-BE49-F238E27FC236}">
                              <a16:creationId xmlns:a16="http://schemas.microsoft.com/office/drawing/2014/main" id="{7F5592B7-343D-4B09-B066-3DA969AD5318}"/>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9997" y="4839432"/>
                          <a:ext cx="58737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265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4" y="1531713"/>
                <a:ext cx="8379822"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树：</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我们以父子节点</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为例讨论如何计算</a:t>
                </a:r>
                <a14:m>
                  <m:oMath xmlns:m="http://schemas.openxmlformats.org/officeDocument/2006/math">
                    <m:sSub>
                      <m:sSubPr>
                        <m:ctrlPr>
                          <a:rPr lang="zh-CN" altLang="zh-CN" sz="2400" b="1" i="1" kern="100" smtClean="0">
                            <a:solidFill>
                              <a:srgbClr val="0000FF"/>
                            </a:solidFill>
                            <a:effectLst/>
                            <a:latin typeface="Cambria Math" panose="02040503050406030204" pitchFamily="18" charset="0"/>
                            <a:ea typeface="Cambria Math" panose="02040503050406030204" pitchFamily="18" charset="0"/>
                          </a:rPr>
                        </m:ctrlPr>
                      </m:sSubPr>
                      <m:e>
                        <m:r>
                          <a:rPr lang="en-US" altLang="zh-CN" sz="2400" b="1" i="1" kern="100">
                            <a:solidFill>
                              <a:srgbClr val="0000FF"/>
                            </a:solidFill>
                            <a:effectLst/>
                            <a:latin typeface="Cambria Math" panose="02040503050406030204" pitchFamily="18" charset="0"/>
                            <a:ea typeface="宋体" panose="02010600030101010101" pitchFamily="2" charset="-122"/>
                          </a:rPr>
                          <m:t>𝝅</m:t>
                        </m:r>
                      </m:e>
                      <m:sub>
                        <m:r>
                          <a:rPr lang="en-US" altLang="zh-CN" sz="2400" b="1" i="1" kern="100">
                            <a:solidFill>
                              <a:srgbClr val="0000FF"/>
                            </a:solidFill>
                            <a:effectLst/>
                            <a:latin typeface="Cambria Math" panose="02040503050406030204" pitchFamily="18" charset="0"/>
                            <a:ea typeface="宋体" panose="02010600030101010101" pitchFamily="2" charset="-122"/>
                          </a:rPr>
                          <m:t>𝒀</m:t>
                        </m:r>
                      </m:sub>
                    </m:sSub>
                    <m:r>
                      <a:rPr lang="en-US" altLang="zh-CN" sz="2400" b="1" i="1" kern="100">
                        <a:solidFill>
                          <a:srgbClr val="0000FF"/>
                        </a:solidFill>
                        <a:effectLst/>
                        <a:latin typeface="Cambria Math" panose="02040503050406030204" pitchFamily="18" charset="0"/>
                        <a:ea typeface="宋体" panose="02010600030101010101" pitchFamily="2" charset="-122"/>
                      </a:rPr>
                      <m:t>(</m:t>
                    </m:r>
                    <m:r>
                      <a:rPr lang="en-US" altLang="zh-CN" sz="2400" b="1" i="1" kern="100">
                        <a:solidFill>
                          <a:srgbClr val="0000FF"/>
                        </a:solidFill>
                        <a:effectLst/>
                        <a:latin typeface="Cambria Math" panose="02040503050406030204" pitchFamily="18" charset="0"/>
                        <a:ea typeface="宋体" panose="02010600030101010101" pitchFamily="2" charset="-122"/>
                      </a:rPr>
                      <m:t>𝑿</m:t>
                    </m:r>
                    <m:r>
                      <a:rPr lang="en-US" altLang="zh-CN" sz="2400" b="1" i="1" kern="100">
                        <a:solidFill>
                          <a:srgbClr val="0000FF"/>
                        </a:solidFill>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1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oMath>
                  </m:oMathPara>
                </a14:m>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4" y="1531713"/>
                <a:ext cx="8379822" cy="5117283"/>
              </a:xfrm>
              <a:prstGeom prst="rect">
                <a:avLst/>
              </a:prstGeom>
              <a:blipFill>
                <a:blip r:embed="rId4"/>
                <a:stretch>
                  <a:fillRect l="-11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C9EA9AE-F7D4-4E51-97AF-E97D4BDB396A}"/>
                  </a:ext>
                </a:extLst>
              </p:cNvPr>
              <p:cNvSpPr txBox="1"/>
              <p:nvPr/>
            </p:nvSpPr>
            <p:spPr>
              <a:xfrm>
                <a:off x="6977742" y="4778420"/>
                <a:ext cx="4824550" cy="1950021"/>
              </a:xfrm>
              <a:prstGeom prst="rect">
                <a:avLst/>
              </a:prstGeom>
              <a:noFill/>
            </p:spPr>
            <p:txBody>
              <a:bodyPr wrap="square">
                <a:spAutoFit/>
              </a:bodyPr>
              <a:lstStyle/>
              <a:p>
                <a:pPr algn="just"/>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注意：</a:t>
                </a:r>
                <a14:m>
                  <m:oMath xmlns:m="http://schemas.openxmlformats.org/officeDocument/2006/math">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𝒀</m:t>
                        </m:r>
                      </m:sub>
                      <m:sup>
                        <m:r>
                          <a:rPr lang="en-US" altLang="zh-CN" sz="2400" b="1" i="1" kern="100">
                            <a:effectLst/>
                            <a:latin typeface="Cambria Math" panose="02040503050406030204" pitchFamily="18" charset="0"/>
                            <a:ea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rPr>
                          <m:t>+</m:t>
                        </m:r>
                      </m:sup>
                    </m:sSubSup>
                    <m:r>
                      <a:rPr lang="zh-CN"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𝒁</m:t>
                        </m:r>
                      </m:sub>
                      <m:sup>
                        <m:r>
                          <a:rPr lang="en-US" altLang="zh-CN" sz="2400" b="1" i="1" kern="100">
                            <a:effectLst/>
                            <a:latin typeface="Cambria Math" panose="02040503050406030204" pitchFamily="18" charset="0"/>
                            <a:ea typeface="宋体" panose="02010600030101010101" pitchFamily="2" charset="-122"/>
                          </a:rPr>
                          <m:t>−</m:t>
                        </m:r>
                      </m:sup>
                    </m:sSubSup>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，因为</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是查询变量，不是证据，因此不包含在</a:t>
                </a:r>
                <a14:m>
                  <m:oMath xmlns:m="http://schemas.openxmlformats.org/officeDocument/2006/math">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𝒀</m:t>
                        </m:r>
                      </m:sub>
                      <m:sup>
                        <m:r>
                          <a:rPr lang="en-US" altLang="zh-CN" sz="2400" b="1" i="1" kern="100">
                            <a:effectLst/>
                            <a:latin typeface="Cambria Math" panose="02040503050406030204" pitchFamily="18" charset="0"/>
                            <a:ea typeface="宋体" panose="02010600030101010101" pitchFamily="2" charset="-122"/>
                          </a:rPr>
                          <m:t>+</m:t>
                        </m:r>
                      </m:sup>
                    </m:sSubSup>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中。上面的推导过程还使用了</a:t>
                </a:r>
                <a14:m>
                  <m:oMath xmlns:m="http://schemas.openxmlformats.org/officeDocument/2006/math">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𝒁</m:t>
                        </m:r>
                      </m:sub>
                      <m:sup>
                        <m:r>
                          <a:rPr lang="en-US" altLang="zh-CN" sz="2400" b="1" i="1" kern="100">
                            <a:effectLst/>
                            <a:latin typeface="Cambria Math" panose="02040503050406030204" pitchFamily="18" charset="0"/>
                            <a:ea typeface="宋体" panose="02010600030101010101" pitchFamily="2" charset="-122"/>
                          </a:rPr>
                          <m:t>−</m:t>
                        </m:r>
                      </m:sup>
                    </m:sSubSup>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在给定</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时的条件独立关系。</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rPr>
                      <m:t>)</m:t>
                    </m:r>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𝒁</m:t>
                        </m:r>
                      </m:sub>
                      <m:sup>
                        <m:r>
                          <a:rPr lang="en-US" altLang="zh-CN" sz="2400" b="1" i="1" kern="100">
                            <a:effectLst/>
                            <a:latin typeface="Cambria Math" panose="02040503050406030204" pitchFamily="18" charset="0"/>
                            <a:ea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是与</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无关的量。</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6C9EA9AE-F7D4-4E51-97AF-E97D4BDB396A}"/>
                  </a:ext>
                </a:extLst>
              </p:cNvPr>
              <p:cNvSpPr txBox="1">
                <a:spLocks noRot="1" noChangeAspect="1" noMove="1" noResize="1" noEditPoints="1" noAdjustHandles="1" noChangeArrowheads="1" noChangeShapeType="1" noTextEdit="1"/>
              </p:cNvSpPr>
              <p:nvPr/>
            </p:nvSpPr>
            <p:spPr>
              <a:xfrm>
                <a:off x="6977742" y="4778420"/>
                <a:ext cx="4824550" cy="1950021"/>
              </a:xfrm>
              <a:prstGeom prst="rect">
                <a:avLst/>
              </a:prstGeom>
              <a:blipFill>
                <a:blip r:embed="rId5"/>
                <a:stretch>
                  <a:fillRect l="-2023" t="-2188" r="-8091" b="-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F7DA7B1-50DC-4FD1-8107-2513E1EA1A12}"/>
                  </a:ext>
                </a:extLst>
              </p:cNvPr>
              <p:cNvSpPr txBox="1"/>
              <p:nvPr/>
            </p:nvSpPr>
            <p:spPr>
              <a:xfrm>
                <a:off x="566249" y="2787161"/>
                <a:ext cx="6820619" cy="3538084"/>
              </a:xfrm>
              <a:prstGeom prst="rect">
                <a:avLst/>
              </a:prstGeom>
              <a:noFill/>
            </p:spPr>
            <p:txBody>
              <a:bodyPr wrap="square">
                <a:spAutoFit/>
              </a:bodyPr>
              <a:lstStyle/>
              <a:p>
                <a:pPr>
                  <a:lnSpc>
                    <a:spcPct val="110000"/>
                  </a:lnSpc>
                  <a:spcBef>
                    <a:spcPts val="600"/>
                  </a:spcBef>
                </a:pPr>
                <a14:m>
                  <m:oMathPara xmlns:m="http://schemas.openxmlformats.org/officeDocument/2006/math">
                    <m:oMathParaPr>
                      <m:jc m:val="left"/>
                    </m:oMathParaPr>
                    <m:oMath xmlns:m="http://schemas.openxmlformats.org/officeDocument/2006/math">
                      <m:sSub>
                        <m:sSubPr>
                          <m:ctrlPr>
                            <a:rPr lang="zh-CN" altLang="zh-CN" sz="2400" b="1" i="1" smtClean="0">
                              <a:latin typeface="Cambria Math" panose="02040503050406030204" pitchFamily="18" charset="0"/>
                            </a:rPr>
                          </m:ctrlPr>
                        </m:sSubPr>
                        <m:e>
                          <m:r>
                            <a:rPr lang="en-US" altLang="zh-CN" sz="2400" b="1" i="1">
                              <a:latin typeface="Cambria Math" panose="02040503050406030204" pitchFamily="18" charset="0"/>
                            </a:rPr>
                            <m:t>𝝅</m:t>
                          </m:r>
                        </m:e>
                        <m:sub>
                          <m:r>
                            <a:rPr lang="en-US" altLang="zh-CN" sz="2400" b="1" i="1">
                              <a:latin typeface="Cambria Math" panose="02040503050406030204" pitchFamily="18" charset="0"/>
                            </a:rPr>
                            <m:t>𝒀</m:t>
                          </m:r>
                        </m:sub>
                      </m:sSub>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r>
                        <a:rPr lang="en-US" altLang="zh-CN" sz="2400" b="1" i="1">
                          <a:latin typeface="Cambria Math" panose="02040503050406030204" pitchFamily="18" charset="0"/>
                        </a:rPr>
                        <m:t>𝑷</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𝒀</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r>
                        <a:rPr lang="en-US" altLang="zh-CN" sz="2400" b="1" i="1">
                          <a:latin typeface="Cambria Math" panose="02040503050406030204" pitchFamily="18" charset="0"/>
                        </a:rPr>
                        <m:t>𝑷</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𝒁</m:t>
                          </m:r>
                        </m:sub>
                        <m:sup>
                          <m:r>
                            <a:rPr lang="zh-CN" altLang="en-US" sz="2400" b="1" i="1">
                              <a:latin typeface="Cambria Math" panose="02040503050406030204" pitchFamily="18" charset="0"/>
                            </a:rPr>
                            <m:t>−</m:t>
                          </m:r>
                        </m:sup>
                      </m:sSubSup>
                      <m:r>
                        <a:rPr lang="en-US" altLang="zh-CN" sz="2400" b="1" i="1">
                          <a:latin typeface="Cambria Math" panose="02040503050406030204" pitchFamily="18" charset="0"/>
                        </a:rPr>
                        <m:t>)</m:t>
                      </m:r>
                    </m:oMath>
                    <m:oMath xmlns:m="http://schemas.openxmlformats.org/officeDocument/2006/math">
                      <m:r>
                        <a:rPr lang="en-US" altLang="zh-CN" sz="2400" b="1" i="1" smtClean="0">
                          <a:latin typeface="Cambria Math" panose="02040503050406030204" pitchFamily="18" charset="0"/>
                        </a:rPr>
                        <m:t>              </m:t>
                      </m:r>
                      <m:r>
                        <a:rPr lang="en-US" altLang="zh-CN" sz="2400" b="1" i="1">
                          <a:latin typeface="Cambria Math" panose="02040503050406030204" pitchFamily="18" charset="0"/>
                        </a:rPr>
                        <m:t>=</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𝑷</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𝒁</m:t>
                              </m:r>
                            </m:sub>
                            <m:sup>
                              <m:r>
                                <a:rPr lang="zh-CN" altLang="en-US" sz="2400" b="1" i="1">
                                  <a:latin typeface="Cambria Math" panose="02040503050406030204" pitchFamily="18" charset="0"/>
                                </a:rPr>
                                <m:t>−</m:t>
                              </m:r>
                            </m:sup>
                          </m:sSubSup>
                          <m:r>
                            <a:rPr lang="en-US" altLang="zh-CN" sz="2400" b="1" i="1">
                              <a:latin typeface="Cambria Math" panose="02040503050406030204" pitchFamily="18" charset="0"/>
                            </a:rPr>
                            <m:t>)</m:t>
                          </m:r>
                        </m:num>
                        <m:den>
                          <m:r>
                            <a:rPr lang="en-US" altLang="zh-CN" sz="2400" b="1" i="1">
                              <a:latin typeface="Cambria Math" panose="02040503050406030204" pitchFamily="18" charset="0"/>
                            </a:rPr>
                            <m:t>𝑷</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𝒁</m:t>
                              </m:r>
                            </m:sub>
                            <m:sup>
                              <m:r>
                                <a:rPr lang="zh-CN" altLang="en-US" sz="2400" b="1" i="1">
                                  <a:latin typeface="Cambria Math" panose="02040503050406030204" pitchFamily="18" charset="0"/>
                                </a:rPr>
                                <m:t>−</m:t>
                              </m:r>
                            </m:sup>
                          </m:sSubSup>
                          <m:r>
                            <a:rPr lang="en-US" altLang="zh-CN" sz="2400" b="1" i="1">
                              <a:latin typeface="Cambria Math" panose="02040503050406030204" pitchFamily="18" charset="0"/>
                            </a:rPr>
                            <m:t>)</m:t>
                          </m:r>
                        </m:den>
                      </m:f>
                      <m:r>
                        <a:rPr lang="en-US" altLang="zh-CN" sz="2400" b="1" i="1">
                          <a:latin typeface="Cambria Math" panose="02040503050406030204" pitchFamily="18" charset="0"/>
                        </a:rPr>
                        <m:t>=</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𝑷</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𝒁</m:t>
                              </m:r>
                            </m:sub>
                            <m:sup>
                              <m:r>
                                <a:rPr lang="zh-CN" altLang="en-US" sz="2400" b="1" i="1">
                                  <a:latin typeface="Cambria Math" panose="02040503050406030204" pitchFamily="18" charset="0"/>
                                </a:rPr>
                                <m:t>−</m:t>
                              </m:r>
                            </m:sup>
                          </m:sSubSup>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r>
                            <a:rPr lang="en-US" altLang="zh-CN" sz="2400" b="1" i="1">
                              <a:latin typeface="Cambria Math" panose="02040503050406030204" pitchFamily="18" charset="0"/>
                            </a:rPr>
                            <m:t>𝑷</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num>
                        <m:den>
                          <m:r>
                            <a:rPr lang="en-US" altLang="zh-CN" sz="2400" b="1" i="1">
                              <a:latin typeface="Cambria Math" panose="02040503050406030204" pitchFamily="18" charset="0"/>
                            </a:rPr>
                            <m:t>𝑷</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𝒁</m:t>
                              </m:r>
                            </m:sub>
                            <m:sup>
                              <m:r>
                                <a:rPr lang="zh-CN" altLang="en-US" sz="2400" b="1" i="1">
                                  <a:latin typeface="Cambria Math" panose="02040503050406030204" pitchFamily="18" charset="0"/>
                                </a:rPr>
                                <m:t>−</m:t>
                              </m:r>
                            </m:sup>
                          </m:sSubSup>
                          <m:r>
                            <a:rPr lang="en-US" altLang="zh-CN" sz="2400" b="1" i="1">
                              <a:latin typeface="Cambria Math" panose="02040503050406030204" pitchFamily="18" charset="0"/>
                            </a:rPr>
                            <m:t>)</m:t>
                          </m:r>
                        </m:den>
                      </m:f>
                    </m:oMath>
                    <m:oMath xmlns:m="http://schemas.openxmlformats.org/officeDocument/2006/math">
                      <m:r>
                        <a:rPr lang="en-US" altLang="zh-CN" sz="2400" b="1" i="0" smtClean="0">
                          <a:latin typeface="Cambria Math" panose="02040503050406030204" pitchFamily="18" charset="0"/>
                        </a:rPr>
                        <m:t>              </m:t>
                      </m:r>
                      <m:r>
                        <a:rPr lang="en-US" altLang="zh-CN" sz="2400" b="1" i="1">
                          <a:latin typeface="Cambria Math" panose="02040503050406030204" pitchFamily="18" charset="0"/>
                        </a:rPr>
                        <m:t>=</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𝑷</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𝒁</m:t>
                              </m:r>
                            </m:sub>
                            <m:sup>
                              <m:r>
                                <a:rPr lang="zh-CN" altLang="en-US" sz="2400" b="1" i="1">
                                  <a:latin typeface="Cambria Math" panose="02040503050406030204" pitchFamily="18" charset="0"/>
                                </a:rPr>
                                <m:t>−</m:t>
                              </m:r>
                            </m:sup>
                          </m:sSubSup>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r>
                            <a:rPr lang="en-US" altLang="zh-CN" sz="2400" b="1" i="1">
                              <a:latin typeface="Cambria Math" panose="02040503050406030204" pitchFamily="18" charset="0"/>
                            </a:rPr>
                            <m:t>𝑷</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r>
                            <a:rPr lang="en-US" altLang="zh-CN" sz="2400" b="1" i="1">
                              <a:latin typeface="Cambria Math" panose="02040503050406030204" pitchFamily="18" charset="0"/>
                            </a:rPr>
                            <m:t>𝑷</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num>
                        <m:den>
                          <m:r>
                            <a:rPr lang="en-US" altLang="zh-CN" sz="2400" b="1" i="1">
                              <a:latin typeface="Cambria Math" panose="02040503050406030204" pitchFamily="18" charset="0"/>
                            </a:rPr>
                            <m:t>𝑷</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𝒁</m:t>
                              </m:r>
                            </m:sub>
                            <m:sup>
                              <m:r>
                                <a:rPr lang="zh-CN" altLang="en-US" sz="2400" b="1" i="1">
                                  <a:latin typeface="Cambria Math" panose="02040503050406030204" pitchFamily="18" charset="0"/>
                                </a:rPr>
                                <m:t>−</m:t>
                              </m:r>
                            </m:sup>
                          </m:sSubSup>
                          <m:r>
                            <a:rPr lang="en-US" altLang="zh-CN" sz="2400" b="1" i="1">
                              <a:latin typeface="Cambria Math" panose="02040503050406030204" pitchFamily="18" charset="0"/>
                            </a:rPr>
                            <m:t>)</m:t>
                          </m:r>
                        </m:den>
                      </m:f>
                    </m:oMath>
                    <m:oMath xmlns:m="http://schemas.openxmlformats.org/officeDocument/2006/math">
                      <m:r>
                        <a:rPr lang="en-US" altLang="zh-CN" sz="2400" b="1" i="0" smtClean="0">
                          <a:latin typeface="Cambria Math" panose="02040503050406030204" pitchFamily="18" charset="0"/>
                        </a:rPr>
                        <m:t>              </m:t>
                      </m:r>
                      <m:r>
                        <a:rPr lang="en-US" altLang="zh-CN" sz="2400" b="1" i="1" smtClean="0">
                          <a:latin typeface="Cambria Math" panose="02040503050406030204" pitchFamily="18" charset="0"/>
                        </a:rPr>
                        <m:t> </m:t>
                      </m:r>
                      <m:r>
                        <a:rPr lang="en-US" altLang="zh-CN" sz="2400" b="1" i="1">
                          <a:latin typeface="Cambria Math" panose="02040503050406030204" pitchFamily="18" charset="0"/>
                        </a:rPr>
                        <m:t>=</m:t>
                      </m:r>
                      <m:r>
                        <a:rPr lang="en-US" altLang="zh-CN" sz="2400" b="1" i="1">
                          <a:latin typeface="Cambria Math" panose="02040503050406030204" pitchFamily="18" charset="0"/>
                        </a:rPr>
                        <m:t>𝜶</m:t>
                      </m:r>
                      <m:r>
                        <a:rPr lang="en-US" altLang="zh-CN" sz="2400" b="1" i="1">
                          <a:latin typeface="Cambria Math" panose="02040503050406030204" pitchFamily="18" charset="0"/>
                        </a:rPr>
                        <m:t>𝑷</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𝒁</m:t>
                          </m:r>
                        </m:sub>
                        <m:sup>
                          <m:r>
                            <a:rPr lang="zh-CN" altLang="en-US" sz="2400" b="1" i="1">
                              <a:latin typeface="Cambria Math" panose="02040503050406030204" pitchFamily="18" charset="0"/>
                            </a:rPr>
                            <m:t>−</m:t>
                          </m:r>
                        </m:sup>
                      </m:sSubSup>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r>
                        <a:rPr lang="en-US" altLang="zh-CN" sz="2400" b="1" i="1">
                          <a:latin typeface="Cambria Math" panose="02040503050406030204" pitchFamily="18" charset="0"/>
                        </a:rPr>
                        <m:t>𝑷</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oMath>
                    <m:oMath xmlns:m="http://schemas.openxmlformats.org/officeDocument/2006/math">
                      <m:r>
                        <a:rPr lang="en-US" altLang="zh-CN" sz="2400" b="1" i="0" smtClean="0">
                          <a:latin typeface="Cambria Math" panose="02040503050406030204" pitchFamily="18" charset="0"/>
                        </a:rPr>
                        <m:t>               </m:t>
                      </m:r>
                      <m:r>
                        <a:rPr lang="en-US" altLang="zh-CN" sz="2400" b="1" i="1">
                          <a:latin typeface="Cambria Math" panose="02040503050406030204" pitchFamily="18" charset="0"/>
                        </a:rPr>
                        <m:t>=</m:t>
                      </m:r>
                      <m:r>
                        <a:rPr lang="en-US" altLang="zh-CN" sz="2400" b="1" i="1">
                          <a:latin typeface="Cambria Math" panose="02040503050406030204" pitchFamily="18" charset="0"/>
                        </a:rPr>
                        <m:t>𝜶</m:t>
                      </m:r>
                      <m:r>
                        <a:rPr lang="en-US" altLang="zh-CN" sz="2400" b="1" i="1">
                          <a:latin typeface="Cambria Math" panose="02040503050406030204" pitchFamily="18" charset="0"/>
                        </a:rPr>
                        <m:t>𝑷</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𝒁</m:t>
                          </m:r>
                        </m:sub>
                        <m:sup>
                          <m:r>
                            <a:rPr lang="zh-CN" altLang="en-US" sz="2400" b="1" i="1">
                              <a:latin typeface="Cambria Math" panose="02040503050406030204" pitchFamily="18" charset="0"/>
                            </a:rPr>
                            <m:t>−</m:t>
                          </m:r>
                        </m:sup>
                      </m:sSubSup>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r>
                        <a:rPr lang="en-US" altLang="zh-CN" sz="2400" b="1" i="1">
                          <a:latin typeface="Cambria Math" panose="02040503050406030204" pitchFamily="18" charset="0"/>
                        </a:rPr>
                        <m:t>𝑷</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sSubSup>
                        <m:sSubSupPr>
                          <m:ctrlPr>
                            <a:rPr lang="zh-CN" altLang="zh-CN" sz="2400" b="1" i="1">
                              <a:latin typeface="Cambria Math" panose="02040503050406030204" pitchFamily="18" charset="0"/>
                            </a:rPr>
                          </m:ctrlPr>
                        </m:sSubSup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𝑿</m:t>
                          </m:r>
                        </m:sub>
                        <m:sup>
                          <m:r>
                            <a:rPr lang="en-US" altLang="zh-CN" sz="2400" b="1" i="1">
                              <a:latin typeface="Cambria Math" panose="02040503050406030204" pitchFamily="18" charset="0"/>
                            </a:rPr>
                            <m:t>+</m:t>
                          </m:r>
                        </m:sup>
                      </m:sSubSup>
                      <m:r>
                        <a:rPr lang="en-US" altLang="zh-CN" sz="2400" b="1" i="1">
                          <a:latin typeface="Cambria Math" panose="02040503050406030204" pitchFamily="18" charset="0"/>
                        </a:rPr>
                        <m:t>)</m:t>
                      </m:r>
                    </m:oMath>
                    <m:oMath xmlns:m="http://schemas.openxmlformats.org/officeDocument/2006/math">
                      <m:r>
                        <a:rPr lang="en-US" altLang="zh-CN" sz="2400" b="1" i="0" smtClean="0">
                          <a:latin typeface="Cambria Math" panose="02040503050406030204" pitchFamily="18" charset="0"/>
                        </a:rPr>
                        <m:t>               </m:t>
                      </m:r>
                      <m:r>
                        <a:rPr lang="en-US" altLang="zh-CN" sz="2400" b="1" i="1">
                          <a:latin typeface="Cambria Math" panose="02040503050406030204" pitchFamily="18" charset="0"/>
                        </a:rPr>
                        <m:t>=</m:t>
                      </m:r>
                      <m:r>
                        <a:rPr lang="en-US" altLang="zh-CN" sz="2400" b="1" i="1">
                          <a:latin typeface="Cambria Math" panose="02040503050406030204" pitchFamily="18" charset="0"/>
                        </a:rPr>
                        <m:t>𝜶</m:t>
                      </m:r>
                      <m:sSub>
                        <m:sSubPr>
                          <m:ctrlPr>
                            <a:rPr lang="en-US" altLang="zh-CN" sz="2400" b="1" i="1" smtClean="0">
                              <a:latin typeface="Cambria Math" panose="02040503050406030204" pitchFamily="18" charset="0"/>
                            </a:rPr>
                          </m:ctrlPr>
                        </m:sSubPr>
                        <m:e>
                          <m:r>
                            <a:rPr lang="en-US" altLang="zh-CN" sz="2400" b="1" i="1">
                              <a:latin typeface="Cambria Math" panose="02040503050406030204" pitchFamily="18" charset="0"/>
                            </a:rPr>
                            <m:t>𝝀</m:t>
                          </m:r>
                        </m:e>
                        <m:sub>
                          <m:r>
                            <a:rPr lang="en-US" altLang="zh-CN" sz="2400" b="1" i="1">
                              <a:latin typeface="Cambria Math" panose="02040503050406030204" pitchFamily="18" charset="0"/>
                            </a:rPr>
                            <m:t>𝒁</m:t>
                          </m:r>
                        </m:sub>
                      </m:sSub>
                      <m:r>
                        <a:rPr lang="en-US" altLang="zh-CN" sz="2400" b="1" i="1" smtClean="0">
                          <a:latin typeface="Cambria Math" panose="02040503050406030204" pitchFamily="18" charset="0"/>
                        </a:rPr>
                        <m:t> </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r>
                        <a:rPr lang="en-US" altLang="zh-CN" sz="2400" b="1" i="1">
                          <a:latin typeface="Cambria Math" panose="02040503050406030204" pitchFamily="18" charset="0"/>
                        </a:rPr>
                        <m:t>𝝅</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oMath>
                  </m:oMathPara>
                </a14:m>
                <a:endParaRPr lang="zh-CN" altLang="zh-CN" sz="2400" b="1" dirty="0"/>
              </a:p>
            </p:txBody>
          </p:sp>
        </mc:Choice>
        <mc:Fallback xmlns="">
          <p:sp>
            <p:nvSpPr>
              <p:cNvPr id="9" name="文本框 8">
                <a:extLst>
                  <a:ext uri="{FF2B5EF4-FFF2-40B4-BE49-F238E27FC236}">
                    <a16:creationId xmlns:a16="http://schemas.microsoft.com/office/drawing/2014/main" id="{AF7DA7B1-50DC-4FD1-8107-2513E1EA1A12}"/>
                  </a:ext>
                </a:extLst>
              </p:cNvPr>
              <p:cNvSpPr txBox="1">
                <a:spLocks noRot="1" noChangeAspect="1" noMove="1" noResize="1" noEditPoints="1" noAdjustHandles="1" noChangeArrowheads="1" noChangeShapeType="1" noTextEdit="1"/>
              </p:cNvSpPr>
              <p:nvPr/>
            </p:nvSpPr>
            <p:spPr>
              <a:xfrm>
                <a:off x="566249" y="2787161"/>
                <a:ext cx="6820619" cy="3538084"/>
              </a:xfrm>
              <a:prstGeom prst="rect">
                <a:avLst/>
              </a:prstGeom>
              <a:blipFill>
                <a:blip r:embed="rId6"/>
                <a:stretch>
                  <a:fillRect/>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8EBEC8A3-B4EC-44EB-8262-DF10E6666935}"/>
              </a:ext>
            </a:extLst>
          </p:cNvPr>
          <p:cNvGrpSpPr/>
          <p:nvPr/>
        </p:nvGrpSpPr>
        <p:grpSpPr>
          <a:xfrm>
            <a:off x="7650343" y="291220"/>
            <a:ext cx="4708434" cy="3907040"/>
            <a:chOff x="7355115" y="2079762"/>
            <a:chExt cx="4708434" cy="3907040"/>
          </a:xfrm>
        </p:grpSpPr>
        <p:grpSp>
          <p:nvGrpSpPr>
            <p:cNvPr id="11" name="组合 10">
              <a:extLst>
                <a:ext uri="{FF2B5EF4-FFF2-40B4-BE49-F238E27FC236}">
                  <a16:creationId xmlns:a16="http://schemas.microsoft.com/office/drawing/2014/main" id="{ABFBC3B0-898C-465E-8C36-0B44612115C5}"/>
                </a:ext>
              </a:extLst>
            </p:cNvPr>
            <p:cNvGrpSpPr/>
            <p:nvPr/>
          </p:nvGrpSpPr>
          <p:grpSpPr>
            <a:xfrm>
              <a:off x="7355115" y="2079762"/>
              <a:ext cx="4708434" cy="3907040"/>
              <a:chOff x="7113452" y="2347550"/>
              <a:chExt cx="4708434" cy="3907040"/>
            </a:xfrm>
          </p:grpSpPr>
          <p:grpSp>
            <p:nvGrpSpPr>
              <p:cNvPr id="15" name="组合 14">
                <a:extLst>
                  <a:ext uri="{FF2B5EF4-FFF2-40B4-BE49-F238E27FC236}">
                    <a16:creationId xmlns:a16="http://schemas.microsoft.com/office/drawing/2014/main" id="{1404AF55-6CBB-49C8-8E45-DEDEE8BBAC76}"/>
                  </a:ext>
                </a:extLst>
              </p:cNvPr>
              <p:cNvGrpSpPr>
                <a:grpSpLocks/>
              </p:cNvGrpSpPr>
              <p:nvPr/>
            </p:nvGrpSpPr>
            <p:grpSpPr bwMode="auto">
              <a:xfrm>
                <a:off x="7113452" y="2347550"/>
                <a:ext cx="4708434" cy="3302993"/>
                <a:chOff x="5615" y="303844"/>
                <a:chExt cx="5245" cy="3450"/>
              </a:xfrm>
            </p:grpSpPr>
            <p:grpSp>
              <p:nvGrpSpPr>
                <p:cNvPr id="19" name="组合 18">
                  <a:extLst>
                    <a:ext uri="{FF2B5EF4-FFF2-40B4-BE49-F238E27FC236}">
                      <a16:creationId xmlns:a16="http://schemas.microsoft.com/office/drawing/2014/main" id="{37981D98-215C-472B-A73B-05E1ED8917A8}"/>
                    </a:ext>
                  </a:extLst>
                </p:cNvPr>
                <p:cNvGrpSpPr>
                  <a:grpSpLocks/>
                </p:cNvGrpSpPr>
                <p:nvPr/>
              </p:nvGrpSpPr>
              <p:grpSpPr bwMode="auto">
                <a:xfrm>
                  <a:off x="5615" y="303844"/>
                  <a:ext cx="5245" cy="3450"/>
                  <a:chOff x="7301" y="131851"/>
                  <a:chExt cx="5245" cy="3420"/>
                </a:xfrm>
              </p:grpSpPr>
              <p:grpSp>
                <p:nvGrpSpPr>
                  <p:cNvPr id="22" name="组合 21">
                    <a:extLst>
                      <a:ext uri="{FF2B5EF4-FFF2-40B4-BE49-F238E27FC236}">
                        <a16:creationId xmlns:a16="http://schemas.microsoft.com/office/drawing/2014/main" id="{13332B00-3A17-425F-BABE-5B854244B6EF}"/>
                      </a:ext>
                    </a:extLst>
                  </p:cNvPr>
                  <p:cNvGrpSpPr>
                    <a:grpSpLocks/>
                  </p:cNvGrpSpPr>
                  <p:nvPr/>
                </p:nvGrpSpPr>
                <p:grpSpPr bwMode="auto">
                  <a:xfrm>
                    <a:off x="7575" y="131851"/>
                    <a:ext cx="4545" cy="3420"/>
                    <a:chOff x="10080" y="131761"/>
                    <a:chExt cx="4545" cy="3420"/>
                  </a:xfrm>
                </p:grpSpPr>
                <p:grpSp>
                  <p:nvGrpSpPr>
                    <p:cNvPr id="26" name="组合 25">
                      <a:extLst>
                        <a:ext uri="{FF2B5EF4-FFF2-40B4-BE49-F238E27FC236}">
                          <a16:creationId xmlns:a16="http://schemas.microsoft.com/office/drawing/2014/main" id="{A69F5A4A-2F50-4CF3-8800-9E7C59E9AA17}"/>
                        </a:ext>
                      </a:extLst>
                    </p:cNvPr>
                    <p:cNvGrpSpPr>
                      <a:grpSpLocks/>
                    </p:cNvGrpSpPr>
                    <p:nvPr/>
                  </p:nvGrpSpPr>
                  <p:grpSpPr bwMode="auto">
                    <a:xfrm>
                      <a:off x="10080" y="131761"/>
                      <a:ext cx="4545" cy="3420"/>
                      <a:chOff x="10080" y="131776"/>
                      <a:chExt cx="4545" cy="3420"/>
                    </a:xfrm>
                  </p:grpSpPr>
                  <p:grpSp>
                    <p:nvGrpSpPr>
                      <p:cNvPr id="30" name="组合 29">
                        <a:extLst>
                          <a:ext uri="{FF2B5EF4-FFF2-40B4-BE49-F238E27FC236}">
                            <a16:creationId xmlns:a16="http://schemas.microsoft.com/office/drawing/2014/main" id="{A69463B2-442B-4A55-BE1E-2CA42FCBF15C}"/>
                          </a:ext>
                        </a:extLst>
                      </p:cNvPr>
                      <p:cNvGrpSpPr>
                        <a:grpSpLocks/>
                      </p:cNvGrpSpPr>
                      <p:nvPr/>
                    </p:nvGrpSpPr>
                    <p:grpSpPr bwMode="auto">
                      <a:xfrm>
                        <a:off x="10080" y="131776"/>
                        <a:ext cx="4545" cy="3420"/>
                        <a:chOff x="10080" y="131776"/>
                        <a:chExt cx="4545" cy="3420"/>
                      </a:xfrm>
                    </p:grpSpPr>
                    <p:sp>
                      <p:nvSpPr>
                        <p:cNvPr id="36" name="椭圆 35">
                          <a:extLst>
                            <a:ext uri="{FF2B5EF4-FFF2-40B4-BE49-F238E27FC236}">
                              <a16:creationId xmlns:a16="http://schemas.microsoft.com/office/drawing/2014/main" id="{C9F3861E-02ED-4EB5-9031-6B7E2A47D860}"/>
                            </a:ext>
                          </a:extLst>
                        </p:cNvPr>
                        <p:cNvSpPr>
                          <a:spLocks noChangeArrowheads="1"/>
                        </p:cNvSpPr>
                        <p:nvPr/>
                      </p:nvSpPr>
                      <p:spPr bwMode="auto">
                        <a:xfrm>
                          <a:off x="11955" y="131776"/>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p:txBody>
                    </p:sp>
                    <p:sp>
                      <p:nvSpPr>
                        <p:cNvPr id="37" name="椭圆 36">
                          <a:extLst>
                            <a:ext uri="{FF2B5EF4-FFF2-40B4-BE49-F238E27FC236}">
                              <a16:creationId xmlns:a16="http://schemas.microsoft.com/office/drawing/2014/main" id="{72D587F0-3D3F-4F6B-8EA9-B0FA231818EC}"/>
                            </a:ext>
                          </a:extLst>
                        </p:cNvPr>
                        <p:cNvSpPr>
                          <a:spLocks noChangeArrowheads="1"/>
                        </p:cNvSpPr>
                        <p:nvPr/>
                      </p:nvSpPr>
                      <p:spPr bwMode="auto">
                        <a:xfrm>
                          <a:off x="13950" y="132754"/>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W</a:t>
                          </a:r>
                          <a:endParaRPr lang="zh-CN" sz="2400" b="1" kern="100">
                            <a:effectLst/>
                            <a:latin typeface="Times New Roman" panose="02020603050405020304" pitchFamily="18" charset="0"/>
                            <a:ea typeface="宋体" panose="02010600030101010101" pitchFamily="2" charset="-122"/>
                          </a:endParaRPr>
                        </a:p>
                      </p:txBody>
                    </p:sp>
                    <p:sp>
                      <p:nvSpPr>
                        <p:cNvPr id="38" name="椭圆 37">
                          <a:extLst>
                            <a:ext uri="{FF2B5EF4-FFF2-40B4-BE49-F238E27FC236}">
                              <a16:creationId xmlns:a16="http://schemas.microsoft.com/office/drawing/2014/main" id="{2A555719-E65C-4383-9017-2D429B89BD89}"/>
                            </a:ext>
                          </a:extLst>
                        </p:cNvPr>
                        <p:cNvSpPr>
                          <a:spLocks noChangeArrowheads="1"/>
                        </p:cNvSpPr>
                        <p:nvPr/>
                      </p:nvSpPr>
                      <p:spPr bwMode="auto">
                        <a:xfrm>
                          <a:off x="11955" y="13317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X</a:t>
                          </a:r>
                          <a:endParaRPr lang="zh-CN" sz="2400" b="1" kern="100">
                            <a:effectLst/>
                            <a:latin typeface="Times New Roman" panose="02020603050405020304" pitchFamily="18" charset="0"/>
                            <a:ea typeface="宋体" panose="02010600030101010101" pitchFamily="2" charset="-122"/>
                          </a:endParaRPr>
                        </a:p>
                      </p:txBody>
                    </p:sp>
                    <p:sp>
                      <p:nvSpPr>
                        <p:cNvPr id="39" name="椭圆 38">
                          <a:extLst>
                            <a:ext uri="{FF2B5EF4-FFF2-40B4-BE49-F238E27FC236}">
                              <a16:creationId xmlns:a16="http://schemas.microsoft.com/office/drawing/2014/main" id="{EDC47E60-B1DE-4D64-B16A-0F3D61EECF8A}"/>
                            </a:ext>
                          </a:extLst>
                        </p:cNvPr>
                        <p:cNvSpPr>
                          <a:spLocks noChangeArrowheads="1"/>
                        </p:cNvSpPr>
                        <p:nvPr/>
                      </p:nvSpPr>
                      <p:spPr bwMode="auto">
                        <a:xfrm>
                          <a:off x="10080" y="132768"/>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V</a:t>
                          </a:r>
                          <a:endParaRPr lang="zh-CN" sz="2400" b="1" kern="100">
                            <a:effectLst/>
                            <a:latin typeface="Times New Roman" panose="02020603050405020304" pitchFamily="18" charset="0"/>
                            <a:ea typeface="宋体" panose="02010600030101010101" pitchFamily="2" charset="-122"/>
                          </a:endParaRPr>
                        </a:p>
                      </p:txBody>
                    </p:sp>
                    <p:sp>
                      <p:nvSpPr>
                        <p:cNvPr id="40" name="椭圆 39">
                          <a:extLst>
                            <a:ext uri="{FF2B5EF4-FFF2-40B4-BE49-F238E27FC236}">
                              <a16:creationId xmlns:a16="http://schemas.microsoft.com/office/drawing/2014/main" id="{BA18CBB4-8C75-4897-BA6B-9ECAF4CBFC1B}"/>
                            </a:ext>
                          </a:extLst>
                        </p:cNvPr>
                        <p:cNvSpPr>
                          <a:spLocks noChangeArrowheads="1"/>
                        </p:cNvSpPr>
                        <p:nvPr/>
                      </p:nvSpPr>
                      <p:spPr bwMode="auto">
                        <a:xfrm>
                          <a:off x="12645" y="13449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a:effectLst/>
                              <a:latin typeface="Times New Roman" panose="02020603050405020304" pitchFamily="18" charset="0"/>
                              <a:ea typeface="宋体" panose="02010600030101010101" pitchFamily="2" charset="-122"/>
                            </a:rPr>
                            <a:t>Z</a:t>
                          </a:r>
                          <a:endParaRPr lang="zh-CN" sz="2400" b="1" kern="100">
                            <a:effectLst/>
                            <a:latin typeface="Times New Roman" panose="02020603050405020304" pitchFamily="18" charset="0"/>
                            <a:ea typeface="宋体" panose="02010600030101010101" pitchFamily="2" charset="-122"/>
                          </a:endParaRPr>
                        </a:p>
                      </p:txBody>
                    </p:sp>
                    <p:sp>
                      <p:nvSpPr>
                        <p:cNvPr id="41" name="椭圆 40">
                          <a:extLst>
                            <a:ext uri="{FF2B5EF4-FFF2-40B4-BE49-F238E27FC236}">
                              <a16:creationId xmlns:a16="http://schemas.microsoft.com/office/drawing/2014/main" id="{09D06D38-F1E1-4B3B-86EE-A7E4365577F7}"/>
                            </a:ext>
                          </a:extLst>
                        </p:cNvPr>
                        <p:cNvSpPr>
                          <a:spLocks noChangeArrowheads="1"/>
                        </p:cNvSpPr>
                        <p:nvPr/>
                      </p:nvSpPr>
                      <p:spPr bwMode="auto">
                        <a:xfrm>
                          <a:off x="11145" y="134521"/>
                          <a:ext cx="675" cy="675"/>
                        </a:xfrm>
                        <a:prstGeom prst="ellipse">
                          <a:avLst/>
                        </a:prstGeom>
                        <a:solidFill>
                          <a:srgbClr val="FFFFFF"/>
                        </a:solidFill>
                        <a:ln w="25400"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pPr algn="ctr"/>
                          <a:r>
                            <a:rPr lang="en-US" sz="2400" b="1" kern="100" dirty="0">
                              <a:effectLst/>
                              <a:latin typeface="Times New Roman" panose="02020603050405020304" pitchFamily="18" charset="0"/>
                              <a:ea typeface="宋体" panose="02010600030101010101" pitchFamily="2" charset="-122"/>
                            </a:rPr>
                            <a:t>Y</a:t>
                          </a:r>
                          <a:endParaRPr lang="zh-CN" sz="2400" b="1" kern="100" dirty="0">
                            <a:effectLst/>
                            <a:latin typeface="Times New Roman" panose="02020603050405020304" pitchFamily="18" charset="0"/>
                            <a:ea typeface="宋体" panose="02010600030101010101" pitchFamily="2" charset="-122"/>
                          </a:endParaRPr>
                        </a:p>
                      </p:txBody>
                    </p:sp>
                  </p:grpSp>
                  <p:cxnSp>
                    <p:nvCxnSpPr>
                      <p:cNvPr id="31" name="直接箭头连接符 30">
                        <a:extLst>
                          <a:ext uri="{FF2B5EF4-FFF2-40B4-BE49-F238E27FC236}">
                            <a16:creationId xmlns:a16="http://schemas.microsoft.com/office/drawing/2014/main" id="{6882E087-DE6E-4212-94EE-C25C9F61F7D3}"/>
                          </a:ext>
                        </a:extLst>
                      </p:cNvPr>
                      <p:cNvCxnSpPr>
                        <a:cxnSpLocks noChangeShapeType="1"/>
                      </p:cNvCxnSpPr>
                      <p:nvPr/>
                    </p:nvCxnSpPr>
                    <p:spPr bwMode="auto">
                      <a:xfrm flipH="1">
                        <a:off x="10656" y="132352"/>
                        <a:ext cx="1398" cy="515"/>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直接箭头连接符 31">
                        <a:extLst>
                          <a:ext uri="{FF2B5EF4-FFF2-40B4-BE49-F238E27FC236}">
                            <a16:creationId xmlns:a16="http://schemas.microsoft.com/office/drawing/2014/main" id="{AE8C0D9B-EAF9-424D-BEE9-4B5C194BCD64}"/>
                          </a:ext>
                        </a:extLst>
                      </p:cNvPr>
                      <p:cNvCxnSpPr>
                        <a:cxnSpLocks noChangeShapeType="1"/>
                      </p:cNvCxnSpPr>
                      <p:nvPr/>
                    </p:nvCxnSpPr>
                    <p:spPr bwMode="auto">
                      <a:xfrm>
                        <a:off x="12531" y="132352"/>
                        <a:ext cx="1518" cy="501"/>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3" name="直接箭头连接符 32">
                        <a:extLst>
                          <a:ext uri="{FF2B5EF4-FFF2-40B4-BE49-F238E27FC236}">
                            <a16:creationId xmlns:a16="http://schemas.microsoft.com/office/drawing/2014/main" id="{7F508162-C8C8-443B-AED4-0134A985C29D}"/>
                          </a:ext>
                        </a:extLst>
                      </p:cNvPr>
                      <p:cNvCxnSpPr>
                        <a:cxnSpLocks noChangeShapeType="1"/>
                      </p:cNvCxnSpPr>
                      <p:nvPr/>
                    </p:nvCxnSpPr>
                    <p:spPr bwMode="auto">
                      <a:xfrm>
                        <a:off x="12293" y="132451"/>
                        <a:ext cx="0" cy="720"/>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直接箭头连接符 33">
                        <a:extLst>
                          <a:ext uri="{FF2B5EF4-FFF2-40B4-BE49-F238E27FC236}">
                            <a16:creationId xmlns:a16="http://schemas.microsoft.com/office/drawing/2014/main" id="{746951DE-8B03-4316-A72B-154106198ED6}"/>
                          </a:ext>
                        </a:extLst>
                      </p:cNvPr>
                      <p:cNvCxnSpPr>
                        <a:cxnSpLocks noChangeShapeType="1"/>
                      </p:cNvCxnSpPr>
                      <p:nvPr/>
                    </p:nvCxnSpPr>
                    <p:spPr bwMode="auto">
                      <a:xfrm flipH="1">
                        <a:off x="11483" y="133747"/>
                        <a:ext cx="571" cy="77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5" name="直接箭头连接符 34">
                        <a:extLst>
                          <a:ext uri="{FF2B5EF4-FFF2-40B4-BE49-F238E27FC236}">
                            <a16:creationId xmlns:a16="http://schemas.microsoft.com/office/drawing/2014/main" id="{BA1D5B11-FBDE-4E0C-9E77-753FF105F341}"/>
                          </a:ext>
                        </a:extLst>
                      </p:cNvPr>
                      <p:cNvCxnSpPr>
                        <a:cxnSpLocks noChangeShapeType="1"/>
                      </p:cNvCxnSpPr>
                      <p:nvPr/>
                    </p:nvCxnSpPr>
                    <p:spPr bwMode="auto">
                      <a:xfrm>
                        <a:off x="12531" y="133747"/>
                        <a:ext cx="452" cy="744"/>
                      </a:xfrm>
                      <a:prstGeom prst="straightConnector1">
                        <a:avLst/>
                      </a:prstGeom>
                      <a:noFill/>
                      <a:ln w="28575" algn="ctr">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27" name="直接箭头连接符 26">
                      <a:extLst>
                        <a:ext uri="{FF2B5EF4-FFF2-40B4-BE49-F238E27FC236}">
                          <a16:creationId xmlns:a16="http://schemas.microsoft.com/office/drawing/2014/main" id="{CF2A76C6-81FF-47BD-817C-427BC8DECEC3}"/>
                        </a:ext>
                      </a:extLst>
                    </p:cNvPr>
                    <p:cNvCxnSpPr>
                      <a:cxnSpLocks noChangeShapeType="1"/>
                    </p:cNvCxnSpPr>
                    <p:nvPr/>
                  </p:nvCxnSpPr>
                  <p:spPr bwMode="auto">
                    <a:xfrm flipV="1">
                      <a:off x="11400" y="133737"/>
                      <a:ext cx="375"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直接箭头连接符 27">
                      <a:extLst>
                        <a:ext uri="{FF2B5EF4-FFF2-40B4-BE49-F238E27FC236}">
                          <a16:creationId xmlns:a16="http://schemas.microsoft.com/office/drawing/2014/main" id="{FD802658-2752-432F-8A84-CA90FA273314}"/>
                        </a:ext>
                      </a:extLst>
                    </p:cNvPr>
                    <p:cNvCxnSpPr>
                      <a:cxnSpLocks noChangeShapeType="1"/>
                    </p:cNvCxnSpPr>
                    <p:nvPr/>
                  </p:nvCxnSpPr>
                  <p:spPr bwMode="auto">
                    <a:xfrm>
                      <a:off x="12645" y="133741"/>
                      <a:ext cx="393" cy="441"/>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9" name="任意多边形 40">
                      <a:extLst>
                        <a:ext uri="{FF2B5EF4-FFF2-40B4-BE49-F238E27FC236}">
                          <a16:creationId xmlns:a16="http://schemas.microsoft.com/office/drawing/2014/main" id="{423E4DF4-F578-4FB3-BB02-0CB35B665A72}"/>
                        </a:ext>
                      </a:extLst>
                    </p:cNvPr>
                    <p:cNvSpPr>
                      <a:spLocks/>
                    </p:cNvSpPr>
                    <p:nvPr/>
                  </p:nvSpPr>
                  <p:spPr bwMode="auto">
                    <a:xfrm>
                      <a:off x="10260" y="134046"/>
                      <a:ext cx="3975" cy="666"/>
                    </a:xfrm>
                    <a:custGeom>
                      <a:avLst/>
                      <a:gdLst>
                        <a:gd name="T0" fmla="*/ 0 w 2524125"/>
                        <a:gd name="T1" fmla="*/ 666 h 422813"/>
                        <a:gd name="T2" fmla="*/ 1140 w 2524125"/>
                        <a:gd name="T3" fmla="*/ 66 h 422813"/>
                        <a:gd name="T4" fmla="*/ 3120 w 2524125"/>
                        <a:gd name="T5" fmla="*/ 111 h 422813"/>
                        <a:gd name="T6" fmla="*/ 3975 w 2524125"/>
                        <a:gd name="T7" fmla="*/ 651 h 42281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24125" h="422813">
                          <a:moveTo>
                            <a:pt x="0" y="422813"/>
                          </a:moveTo>
                          <a:cubicBezTo>
                            <a:pt x="119380" y="345978"/>
                            <a:pt x="327660" y="112298"/>
                            <a:pt x="723900" y="41813"/>
                          </a:cubicBezTo>
                          <a:cubicBezTo>
                            <a:pt x="1120140" y="-28672"/>
                            <a:pt x="1621155" y="-3907"/>
                            <a:pt x="1981200" y="70388"/>
                          </a:cubicBezTo>
                          <a:cubicBezTo>
                            <a:pt x="2341245" y="144683"/>
                            <a:pt x="2440940" y="345343"/>
                            <a:pt x="2524125" y="413288"/>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grpSp>
              <p:sp>
                <p:nvSpPr>
                  <p:cNvPr id="23" name="任意多边形 47">
                    <a:extLst>
                      <a:ext uri="{FF2B5EF4-FFF2-40B4-BE49-F238E27FC236}">
                        <a16:creationId xmlns:a16="http://schemas.microsoft.com/office/drawing/2014/main" id="{C821E0E7-10BD-4644-A323-094C1B2A8DE0}"/>
                      </a:ext>
                    </a:extLst>
                  </p:cNvPr>
                  <p:cNvSpPr>
                    <a:spLocks/>
                  </p:cNvSpPr>
                  <p:nvPr/>
                </p:nvSpPr>
                <p:spPr bwMode="auto">
                  <a:xfrm>
                    <a:off x="7301" y="133113"/>
                    <a:ext cx="5245" cy="675"/>
                  </a:xfrm>
                  <a:custGeom>
                    <a:avLst/>
                    <a:gdLst>
                      <a:gd name="T0" fmla="*/ 0 w 3330555"/>
                      <a:gd name="T1" fmla="*/ 573 h 773159"/>
                      <a:gd name="T2" fmla="*/ 870 w 3330555"/>
                      <a:gd name="T3" fmla="*/ 1204 h 773159"/>
                      <a:gd name="T4" fmla="*/ 2265 w 3330555"/>
                      <a:gd name="T5" fmla="*/ 3 h 773159"/>
                      <a:gd name="T6" fmla="*/ 4185 w 3330555"/>
                      <a:gd name="T7" fmla="*/ 903 h 773159"/>
                      <a:gd name="T8" fmla="*/ 5145 w 3330555"/>
                      <a:gd name="T9" fmla="*/ 708 h 773159"/>
                      <a:gd name="T10" fmla="*/ 5175 w 3330555"/>
                      <a:gd name="T11" fmla="*/ 603 h 7731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30555" h="773159">
                        <a:moveTo>
                          <a:pt x="0" y="363942"/>
                        </a:moveTo>
                        <a:cubicBezTo>
                          <a:pt x="92710" y="459192"/>
                          <a:pt x="264795" y="836382"/>
                          <a:pt x="552450" y="763992"/>
                        </a:cubicBezTo>
                        <a:cubicBezTo>
                          <a:pt x="840105" y="691602"/>
                          <a:pt x="1017270" y="40092"/>
                          <a:pt x="1438275" y="1992"/>
                        </a:cubicBezTo>
                        <a:cubicBezTo>
                          <a:pt x="1859280" y="-36108"/>
                          <a:pt x="2291715" y="483957"/>
                          <a:pt x="2657475" y="573492"/>
                        </a:cubicBezTo>
                        <a:cubicBezTo>
                          <a:pt x="3023235" y="663027"/>
                          <a:pt x="3141345" y="487767"/>
                          <a:pt x="3267075" y="449667"/>
                        </a:cubicBezTo>
                        <a:cubicBezTo>
                          <a:pt x="3392805" y="411567"/>
                          <a:pt x="3294380" y="393787"/>
                          <a:pt x="3286125" y="382992"/>
                        </a:cubicBezTo>
                      </a:path>
                    </a:pathLst>
                  </a:custGeom>
                  <a:noFill/>
                  <a:ln w="28575" algn="ctr">
                    <a:solidFill>
                      <a:srgbClr val="C00000"/>
                    </a:solidFill>
                    <a:prstDash val="sys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400" b="1"/>
                  </a:p>
                </p:txBody>
              </p:sp>
              <p:cxnSp>
                <p:nvCxnSpPr>
                  <p:cNvPr id="24" name="直接箭头连接符 23">
                    <a:extLst>
                      <a:ext uri="{FF2B5EF4-FFF2-40B4-BE49-F238E27FC236}">
                        <a16:creationId xmlns:a16="http://schemas.microsoft.com/office/drawing/2014/main" id="{4BE0B28A-3180-422C-81EC-A0D330145B20}"/>
                      </a:ext>
                    </a:extLst>
                  </p:cNvPr>
                  <p:cNvCxnSpPr>
                    <a:cxnSpLocks noChangeShapeType="1"/>
                  </p:cNvCxnSpPr>
                  <p:nvPr/>
                </p:nvCxnSpPr>
                <p:spPr bwMode="auto">
                  <a:xfrm flipV="1">
                    <a:off x="9631" y="132660"/>
                    <a:ext cx="0" cy="480"/>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直接箭头连接符 24">
                    <a:extLst>
                      <a:ext uri="{FF2B5EF4-FFF2-40B4-BE49-F238E27FC236}">
                        <a16:creationId xmlns:a16="http://schemas.microsoft.com/office/drawing/2014/main" id="{47D7D225-2EB0-4404-9174-A995D6EE54BC}"/>
                      </a:ext>
                    </a:extLst>
                  </p:cNvPr>
                  <p:cNvCxnSpPr>
                    <a:cxnSpLocks noChangeShapeType="1"/>
                  </p:cNvCxnSpPr>
                  <p:nvPr/>
                </p:nvCxnSpPr>
                <p:spPr bwMode="auto">
                  <a:xfrm>
                    <a:off x="9946" y="132645"/>
                    <a:ext cx="30" cy="435"/>
                  </a:xfrm>
                  <a:prstGeom prst="straightConnector1">
                    <a:avLst/>
                  </a:prstGeom>
                  <a:noFill/>
                  <a:ln w="28575" algn="ctr">
                    <a:solidFill>
                      <a:srgbClr val="000000"/>
                    </a:solidFill>
                    <a:prstDash val="sys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0" name="矩形 19">
                  <a:extLst>
                    <a:ext uri="{FF2B5EF4-FFF2-40B4-BE49-F238E27FC236}">
                      <a16:creationId xmlns:a16="http://schemas.microsoft.com/office/drawing/2014/main" id="{D70EFC36-556A-4ED6-B296-DC203D6227D8}"/>
                    </a:ext>
                  </a:extLst>
                </p:cNvPr>
                <p:cNvSpPr>
                  <a:spLocks noChangeArrowheads="1"/>
                </p:cNvSpPr>
                <p:nvPr/>
              </p:nvSpPr>
              <p:spPr bwMode="auto">
                <a:xfrm>
                  <a:off x="6981" y="304609"/>
                  <a:ext cx="1123" cy="49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λ</a:t>
                  </a:r>
                  <a:r>
                    <a:rPr lang="en-US" sz="2400" b="1" kern="100" baseline="-25000" dirty="0">
                      <a:effectLst/>
                      <a:latin typeface="Times New Roman" panose="02020603050405020304" pitchFamily="18" charset="0"/>
                      <a:ea typeface="宋体" panose="02010600030101010101" pitchFamily="2" charset="-122"/>
                    </a:rPr>
                    <a:t>X</a:t>
                  </a:r>
                  <a:r>
                    <a:rPr lang="en-US" sz="2400" b="1" kern="100" dirty="0">
                      <a:effectLst/>
                      <a:latin typeface="Times New Roman" panose="02020603050405020304" pitchFamily="18" charset="0"/>
                      <a:ea typeface="宋体" panose="02010600030101010101" pitchFamily="2" charset="-122"/>
                    </a:rPr>
                    <a:t>(U)</a:t>
                  </a:r>
                  <a:endParaRPr lang="zh-CN" sz="2400" b="1" kern="100" dirty="0">
                    <a:effectLst/>
                    <a:latin typeface="Times New Roman" panose="02020603050405020304" pitchFamily="18" charset="0"/>
                    <a:ea typeface="宋体" panose="02010600030101010101" pitchFamily="2" charset="-122"/>
                  </a:endParaRPr>
                </a:p>
                <a:p>
                  <a:pPr algn="just"/>
                  <a:r>
                    <a:rPr lang="en-US" sz="2400" b="1" kern="100" dirty="0">
                      <a:effectLst/>
                      <a:latin typeface="Times New Roman" panose="02020603050405020304" pitchFamily="18" charset="0"/>
                      <a:ea typeface="宋体" panose="02010600030101010101" pitchFamily="2" charset="-122"/>
                    </a:rPr>
                    <a:t> </a:t>
                  </a:r>
                  <a:endParaRPr lang="zh-CN" sz="2400" b="1" kern="100" dirty="0">
                    <a:effectLst/>
                    <a:latin typeface="Times New Roman" panose="02020603050405020304" pitchFamily="18" charset="0"/>
                    <a:ea typeface="宋体" panose="02010600030101010101" pitchFamily="2" charset="-122"/>
                  </a:endParaRPr>
                </a:p>
              </p:txBody>
            </p:sp>
            <p:sp>
              <p:nvSpPr>
                <p:cNvPr id="21" name="矩形 20">
                  <a:extLst>
                    <a:ext uri="{FF2B5EF4-FFF2-40B4-BE49-F238E27FC236}">
                      <a16:creationId xmlns:a16="http://schemas.microsoft.com/office/drawing/2014/main" id="{A816CBED-E4D1-46D0-BE82-9E7D4C831B61}"/>
                    </a:ext>
                  </a:extLst>
                </p:cNvPr>
                <p:cNvSpPr>
                  <a:spLocks noChangeArrowheads="1"/>
                </p:cNvSpPr>
                <p:nvPr/>
              </p:nvSpPr>
              <p:spPr bwMode="auto">
                <a:xfrm>
                  <a:off x="8283" y="304566"/>
                  <a:ext cx="1224" cy="435"/>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solidFill>
                        <a:srgbClr val="0000FF"/>
                      </a:solidFill>
                      <a:effectLst/>
                      <a:latin typeface="Times New Roman" panose="02020603050405020304" pitchFamily="18" charset="0"/>
                      <a:ea typeface="宋体" panose="02010600030101010101" pitchFamily="2" charset="-122"/>
                    </a:rPr>
                    <a:t>π</a:t>
                  </a:r>
                  <a:r>
                    <a:rPr lang="en-US" sz="2400" b="1" kern="100" baseline="-25000" dirty="0">
                      <a:solidFill>
                        <a:srgbClr val="0000FF"/>
                      </a:solidFill>
                      <a:effectLst/>
                      <a:latin typeface="Times New Roman" panose="02020603050405020304" pitchFamily="18" charset="0"/>
                      <a:ea typeface="宋体" panose="02010600030101010101" pitchFamily="2" charset="-122"/>
                    </a:rPr>
                    <a:t>X</a:t>
                  </a:r>
                  <a:r>
                    <a:rPr lang="en-US" sz="2400" b="1" kern="100" dirty="0">
                      <a:solidFill>
                        <a:srgbClr val="0000FF"/>
                      </a:solidFill>
                      <a:effectLst/>
                      <a:latin typeface="Times New Roman" panose="02020603050405020304" pitchFamily="18" charset="0"/>
                      <a:ea typeface="宋体" panose="02010600030101010101" pitchFamily="2" charset="-122"/>
                    </a:rPr>
                    <a:t>(U)</a:t>
                  </a:r>
                  <a:endParaRPr lang="zh-CN" sz="2400" b="1" kern="100" dirty="0">
                    <a:solidFill>
                      <a:srgbClr val="0000FF"/>
                    </a:solidFill>
                    <a:effectLst/>
                    <a:latin typeface="Times New Roman" panose="02020603050405020304" pitchFamily="18" charset="0"/>
                    <a:ea typeface="宋体" panose="02010600030101010101" pitchFamily="2" charset="-122"/>
                  </a:endParaRPr>
                </a:p>
              </p:txBody>
            </p:sp>
          </p:grpSp>
          <p:sp>
            <p:nvSpPr>
              <p:cNvPr id="16" name="矩形 15">
                <a:extLst>
                  <a:ext uri="{FF2B5EF4-FFF2-40B4-BE49-F238E27FC236}">
                    <a16:creationId xmlns:a16="http://schemas.microsoft.com/office/drawing/2014/main" id="{B2244E6D-7B98-4DD2-850B-B5ABC1101C14}"/>
                  </a:ext>
                </a:extLst>
              </p:cNvPr>
              <p:cNvSpPr>
                <a:spLocks noChangeArrowheads="1"/>
              </p:cNvSpPr>
              <p:nvPr/>
            </p:nvSpPr>
            <p:spPr bwMode="auto">
              <a:xfrm>
                <a:off x="9785697" y="4077537"/>
                <a:ext cx="1105274" cy="314325"/>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π</a:t>
                </a:r>
                <a:r>
                  <a:rPr lang="en-US" sz="2400" b="1" kern="100" baseline="-25000" dirty="0">
                    <a:effectLst/>
                    <a:latin typeface="Times New Roman" panose="02020603050405020304" pitchFamily="18" charset="0"/>
                    <a:ea typeface="宋体" panose="02010600030101010101" pitchFamily="2" charset="-122"/>
                  </a:rPr>
                  <a:t>Z</a:t>
                </a:r>
                <a:r>
                  <a:rPr lang="en-US" sz="2400" b="1" kern="100" dirty="0">
                    <a:effectLst/>
                    <a:latin typeface="Times New Roman" panose="02020603050405020304" pitchFamily="18" charset="0"/>
                    <a:ea typeface="宋体" panose="02010600030101010101" pitchFamily="2" charset="-122"/>
                  </a:rPr>
                  <a:t>(X)</a:t>
                </a:r>
                <a:endParaRPr lang="zh-CN" sz="2400" b="1" kern="100" dirty="0">
                  <a:effectLst/>
                  <a:latin typeface="Times New Roman" panose="02020603050405020304" pitchFamily="18" charset="0"/>
                  <a:ea typeface="宋体" panose="02010600030101010101" pitchFamily="2" charset="-122"/>
                </a:endParaRPr>
              </a:p>
            </p:txBody>
          </p:sp>
          <p:sp>
            <p:nvSpPr>
              <p:cNvPr id="17" name="矩形 16">
                <a:extLst>
                  <a:ext uri="{FF2B5EF4-FFF2-40B4-BE49-F238E27FC236}">
                    <a16:creationId xmlns:a16="http://schemas.microsoft.com/office/drawing/2014/main" id="{DDACD8B1-FC5F-48C7-8E42-041BE83B8801}"/>
                  </a:ext>
                </a:extLst>
              </p:cNvPr>
              <p:cNvSpPr>
                <a:spLocks noChangeArrowheads="1"/>
              </p:cNvSpPr>
              <p:nvPr/>
            </p:nvSpPr>
            <p:spPr bwMode="auto">
              <a:xfrm>
                <a:off x="7854060" y="4136348"/>
                <a:ext cx="1159007" cy="289577"/>
              </a:xfrm>
              <a:prstGeom prst="rect">
                <a:avLst/>
              </a:prstGeom>
              <a:noFill/>
              <a:ln w="9525">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zh-CN" sz="2400" b="1" kern="100" dirty="0">
                    <a:effectLst/>
                    <a:latin typeface="Times New Roman" panose="02020603050405020304" pitchFamily="18" charset="0"/>
                    <a:ea typeface="宋体" panose="02010600030101010101" pitchFamily="2" charset="-122"/>
                  </a:rPr>
                  <a:t>λ</a:t>
                </a:r>
                <a:r>
                  <a:rPr lang="en-US" sz="2400" b="1" kern="100" baseline="-25000" dirty="0">
                    <a:effectLst/>
                    <a:latin typeface="Times New Roman" panose="02020603050405020304" pitchFamily="18" charset="0"/>
                    <a:ea typeface="宋体" panose="02010600030101010101" pitchFamily="2" charset="-122"/>
                  </a:rPr>
                  <a:t>Y</a:t>
                </a:r>
                <a:r>
                  <a:rPr lang="en-US" sz="2400" b="1" kern="100" dirty="0">
                    <a:effectLst/>
                    <a:latin typeface="Times New Roman" panose="02020603050405020304" pitchFamily="18" charset="0"/>
                    <a:ea typeface="宋体" panose="02010600030101010101" pitchFamily="2" charset="-122"/>
                  </a:rPr>
                  <a:t>(X)</a:t>
                </a:r>
                <a:endParaRPr lang="zh-CN" sz="2400" b="1" kern="100" dirty="0">
                  <a:effectLst/>
                  <a:latin typeface="Times New Roman" panose="02020603050405020304" pitchFamily="18" charset="0"/>
                  <a:ea typeface="宋体" panose="02010600030101010101" pitchFamily="2" charset="-122"/>
                </a:endParaRPr>
              </a:p>
            </p:txBody>
          </p:sp>
          <p:sp>
            <p:nvSpPr>
              <p:cNvPr id="18" name="文本框 17">
                <a:extLst>
                  <a:ext uri="{FF2B5EF4-FFF2-40B4-BE49-F238E27FC236}">
                    <a16:creationId xmlns:a16="http://schemas.microsoft.com/office/drawing/2014/main" id="{9E4F3CFB-4DAA-48FB-A52A-09FDBA1B252D}"/>
                  </a:ext>
                </a:extLst>
              </p:cNvPr>
              <p:cNvSpPr txBox="1"/>
              <p:nvPr/>
            </p:nvSpPr>
            <p:spPr>
              <a:xfrm>
                <a:off x="7775505" y="5792925"/>
                <a:ext cx="3568355" cy="461665"/>
              </a:xfrm>
              <a:prstGeom prst="rect">
                <a:avLst/>
              </a:prstGeom>
              <a:noFill/>
            </p:spPr>
            <p:txBody>
              <a:bodyPr wrap="square">
                <a:spAutoFit/>
              </a:bodyPr>
              <a:lstStyle/>
              <a:p>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图</a:t>
                </a:r>
                <a:r>
                  <a:rPr lang="en-US"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3.3   </a:t>
                </a:r>
                <a:r>
                  <a:rPr lang="zh-CN" altLang="zh-CN" sz="2400" b="1" kern="100" dirty="0">
                    <a:effectLst/>
                    <a:latin typeface="微软雅黑" panose="020B0503020204020204" pitchFamily="34" charset="-122"/>
                    <a:ea typeface="微软雅黑" panose="020B0503020204020204" pitchFamily="34" charset="-122"/>
                    <a:cs typeface="宋体" panose="02010600030101010101" pitchFamily="2" charset="-122"/>
                  </a:rPr>
                  <a:t>树中的信念传播</a:t>
                </a:r>
                <a:endParaRPr lang="zh-CN" altLang="en-US" sz="2400" dirty="0">
                  <a:latin typeface="微软雅黑" panose="020B0503020204020204" pitchFamily="34" charset="-122"/>
                  <a:ea typeface="微软雅黑" panose="020B0503020204020204" pitchFamily="34" charset="-122"/>
                </a:endParaRPr>
              </a:p>
            </p:txBody>
          </p:sp>
        </p:grpSp>
        <p:graphicFrame>
          <p:nvGraphicFramePr>
            <p:cNvPr id="12" name="对象 11">
              <a:extLst>
                <a:ext uri="{FF2B5EF4-FFF2-40B4-BE49-F238E27FC236}">
                  <a16:creationId xmlns:a16="http://schemas.microsoft.com/office/drawing/2014/main" id="{F8DDC38A-06F7-41CF-BA0C-46C028EE209B}"/>
                </a:ext>
              </a:extLst>
            </p:cNvPr>
            <p:cNvGraphicFramePr>
              <a:graphicFrameLocks/>
            </p:cNvGraphicFramePr>
            <p:nvPr/>
          </p:nvGraphicFramePr>
          <p:xfrm>
            <a:off x="8152754" y="2209951"/>
            <a:ext cx="635000" cy="595312"/>
          </p:xfrm>
          <a:graphic>
            <a:graphicData uri="http://schemas.openxmlformats.org/presentationml/2006/ole">
              <mc:AlternateContent xmlns:mc="http://schemas.openxmlformats.org/markup-compatibility/2006">
                <mc:Choice xmlns:v="urn:schemas-microsoft-com:vml" Requires="v">
                  <p:oleObj spid="_x0000_s12340" name="Equation" r:id="rId7" imgW="418918" imgH="380835" progId="Equation.DSMT4">
                    <p:embed/>
                  </p:oleObj>
                </mc:Choice>
                <mc:Fallback>
                  <p:oleObj name="Equation" r:id="rId7" imgW="418918" imgH="380835" progId="Equation.DSMT4">
                    <p:embed/>
                    <p:pic>
                      <p:nvPicPr>
                        <p:cNvPr id="9" name="对象 8">
                          <a:extLst>
                            <a:ext uri="{FF2B5EF4-FFF2-40B4-BE49-F238E27FC236}">
                              <a16:creationId xmlns:a16="http://schemas.microsoft.com/office/drawing/2014/main" id="{BD10981D-7317-47DD-AD6F-6AD73325F68A}"/>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2754" y="2209951"/>
                          <a:ext cx="635000"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a:extLst>
                <a:ext uri="{FF2B5EF4-FFF2-40B4-BE49-F238E27FC236}">
                  <a16:creationId xmlns:a16="http://schemas.microsoft.com/office/drawing/2014/main" id="{2EC895E4-26EB-40E3-8B02-5EDC812AF70A}"/>
                </a:ext>
              </a:extLst>
            </p:cNvPr>
            <p:cNvGraphicFramePr>
              <a:graphicFrameLocks/>
            </p:cNvGraphicFramePr>
            <p:nvPr/>
          </p:nvGraphicFramePr>
          <p:xfrm>
            <a:off x="10579997" y="4839432"/>
            <a:ext cx="587375" cy="514350"/>
          </p:xfrm>
          <a:graphic>
            <a:graphicData uri="http://schemas.openxmlformats.org/presentationml/2006/ole">
              <mc:AlternateContent xmlns:mc="http://schemas.openxmlformats.org/markup-compatibility/2006">
                <mc:Choice xmlns:v="urn:schemas-microsoft-com:vml" Requires="v">
                  <p:oleObj spid="_x0000_s12341" name="Equation" r:id="rId9" imgW="406721" imgH="381481" progId="Equation.DSMT4">
                    <p:embed/>
                  </p:oleObj>
                </mc:Choice>
                <mc:Fallback>
                  <p:oleObj name="Equation" r:id="rId9" imgW="406721" imgH="381481" progId="Equation.DSMT4">
                    <p:embed/>
                    <p:pic>
                      <p:nvPicPr>
                        <p:cNvPr id="10" name="对象 9">
                          <a:extLst>
                            <a:ext uri="{FF2B5EF4-FFF2-40B4-BE49-F238E27FC236}">
                              <a16:creationId xmlns:a16="http://schemas.microsoft.com/office/drawing/2014/main" id="{AB92816B-28C6-43AF-A005-A9EAF01FB60E}"/>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79997" y="4839432"/>
                          <a:ext cx="58737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470405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038114"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树：</a:t>
                </a:r>
                <a:endParaRPr lang="en-US"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类似的可以推导，如果</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不止</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一个兄妹，而是有多个，则我们需要取它们所有的</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λ</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值的乘积：</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ctr">
                  <a:lnSpc>
                    <a:spcPct val="150000"/>
                  </a:lnSpc>
                  <a:buNone/>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𝝅</m:t>
                        </m:r>
                      </m:e>
                      <m:sub>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𝒀</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𝒋</m:t>
                            </m:r>
                          </m:sub>
                        </m:sSub>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𝜶</m:t>
                    </m:r>
                    <m:nary>
                      <m:naryPr>
                        <m:chr m:val="∏"/>
                        <m:supHide m:val="on"/>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𝒋</m:t>
                        </m:r>
                      </m:sub>
                      <m:sup/>
                      <m:e>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𝝀</m:t>
                            </m:r>
                          </m:e>
                          <m:sub>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𝒀</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𝒔</m:t>
                                </m:r>
                              </m:sub>
                            </m:sSub>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𝝅</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e>
                    </m:nary>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1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038114" cy="5117283"/>
              </a:xfrm>
              <a:prstGeom prst="rect">
                <a:avLst/>
              </a:prstGeom>
              <a:blipFill>
                <a:blip r:embed="rId3"/>
                <a:stretch>
                  <a:fillRect l="-884" r="-8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91621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638773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多树</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(polytree)</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endParaRPr>
          </a:p>
          <a:p>
            <a:pPr marL="571500" indent="-342900" algn="just">
              <a:lnSpc>
                <a:spcPct val="150000"/>
              </a:lnSpc>
              <a:buFont typeface="Wingdings" panose="05000000000000000000" pitchFamily="2" charset="2"/>
              <a:buChar char="p"/>
            </a:pPr>
            <a:r>
              <a:rPr lang="zh-CN"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在树中，节点有单个父节点，即单个原因。</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50000"/>
              </a:lnSpc>
              <a:buFont typeface="Wingdings" panose="05000000000000000000" pitchFamily="2" charset="2"/>
              <a:buChar char="p"/>
            </a:pPr>
            <a:r>
              <a:rPr lang="zh-CN"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在多树（</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polytree</a:t>
            </a:r>
            <a:r>
              <a:rPr lang="zh-CN"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）中，一个节点可以有多个父节点，但是要求图是单连接的，这意味着任意两个节点之间只有一条链。</a:t>
            </a:r>
          </a:p>
          <a:p>
            <a:pPr indent="0" algn="just">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1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60" name="组合 59">
            <a:extLst>
              <a:ext uri="{FF2B5EF4-FFF2-40B4-BE49-F238E27FC236}">
                <a16:creationId xmlns:a16="http://schemas.microsoft.com/office/drawing/2014/main" id="{9940A16E-6703-4877-8D2F-97977874980B}"/>
              </a:ext>
            </a:extLst>
          </p:cNvPr>
          <p:cNvGrpSpPr/>
          <p:nvPr/>
        </p:nvGrpSpPr>
        <p:grpSpPr>
          <a:xfrm>
            <a:off x="7335906" y="1542144"/>
            <a:ext cx="4704760" cy="4124886"/>
            <a:chOff x="7335906" y="1542144"/>
            <a:chExt cx="4704760" cy="4124886"/>
          </a:xfrm>
        </p:grpSpPr>
        <p:grpSp>
          <p:nvGrpSpPr>
            <p:cNvPr id="5" name="组合 4">
              <a:extLst>
                <a:ext uri="{FF2B5EF4-FFF2-40B4-BE49-F238E27FC236}">
                  <a16:creationId xmlns:a16="http://schemas.microsoft.com/office/drawing/2014/main" id="{FE37229D-2F0D-4BB7-A49D-BFF7F04A7165}"/>
                </a:ext>
              </a:extLst>
            </p:cNvPr>
            <p:cNvGrpSpPr>
              <a:grpSpLocks/>
            </p:cNvGrpSpPr>
            <p:nvPr/>
          </p:nvGrpSpPr>
          <p:grpSpPr bwMode="auto">
            <a:xfrm>
              <a:off x="7497536" y="1542144"/>
              <a:ext cx="4445635" cy="3355340"/>
              <a:chOff x="3997" y="175890"/>
              <a:chExt cx="7001" cy="5284"/>
            </a:xfrm>
          </p:grpSpPr>
          <p:grpSp>
            <p:nvGrpSpPr>
              <p:cNvPr id="7" name="组合 6">
                <a:extLst>
                  <a:ext uri="{FF2B5EF4-FFF2-40B4-BE49-F238E27FC236}">
                    <a16:creationId xmlns:a16="http://schemas.microsoft.com/office/drawing/2014/main" id="{AE570F2B-1498-44CE-A1CA-097E469FFB42}"/>
                  </a:ext>
                </a:extLst>
              </p:cNvPr>
              <p:cNvGrpSpPr>
                <a:grpSpLocks/>
              </p:cNvGrpSpPr>
              <p:nvPr/>
            </p:nvGrpSpPr>
            <p:grpSpPr bwMode="auto">
              <a:xfrm>
                <a:off x="3997" y="175890"/>
                <a:ext cx="7001" cy="5284"/>
                <a:chOff x="3997" y="175890"/>
                <a:chExt cx="7001" cy="5284"/>
              </a:xfrm>
            </p:grpSpPr>
            <p:grpSp>
              <p:nvGrpSpPr>
                <p:cNvPr id="11" name="组合 10">
                  <a:extLst>
                    <a:ext uri="{FF2B5EF4-FFF2-40B4-BE49-F238E27FC236}">
                      <a16:creationId xmlns:a16="http://schemas.microsoft.com/office/drawing/2014/main" id="{40F13F6E-55CF-4201-8C60-4AFE9E867F57}"/>
                    </a:ext>
                  </a:extLst>
                </p:cNvPr>
                <p:cNvGrpSpPr>
                  <a:grpSpLocks/>
                </p:cNvGrpSpPr>
                <p:nvPr/>
              </p:nvGrpSpPr>
              <p:grpSpPr bwMode="auto">
                <a:xfrm>
                  <a:off x="3997" y="175890"/>
                  <a:ext cx="7001" cy="5284"/>
                  <a:chOff x="3997" y="175890"/>
                  <a:chExt cx="7001" cy="5284"/>
                </a:xfrm>
              </p:grpSpPr>
              <p:sp>
                <p:nvSpPr>
                  <p:cNvPr id="15" name="椭圆 14">
                    <a:extLst>
                      <a:ext uri="{FF2B5EF4-FFF2-40B4-BE49-F238E27FC236}">
                        <a16:creationId xmlns:a16="http://schemas.microsoft.com/office/drawing/2014/main" id="{79E5E645-191E-40F0-9E7A-A46FCF8548DC}"/>
                      </a:ext>
                    </a:extLst>
                  </p:cNvPr>
                  <p:cNvSpPr>
                    <a:spLocks noChangeArrowheads="1"/>
                  </p:cNvSpPr>
                  <p:nvPr/>
                </p:nvSpPr>
                <p:spPr bwMode="auto">
                  <a:xfrm>
                    <a:off x="3997" y="176024"/>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U</a:t>
                    </a:r>
                    <a:r>
                      <a:rPr lang="en-US" sz="2000" kern="100" baseline="-25000" dirty="0" err="1">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p:txBody>
              </p:sp>
              <p:sp>
                <p:nvSpPr>
                  <p:cNvPr id="16" name="椭圆 15">
                    <a:extLst>
                      <a:ext uri="{FF2B5EF4-FFF2-40B4-BE49-F238E27FC236}">
                        <a16:creationId xmlns:a16="http://schemas.microsoft.com/office/drawing/2014/main" id="{F80786DB-44BC-47FE-9C58-80AFAB00B138}"/>
                      </a:ext>
                    </a:extLst>
                  </p:cNvPr>
                  <p:cNvSpPr>
                    <a:spLocks noChangeArrowheads="1"/>
                  </p:cNvSpPr>
                  <p:nvPr/>
                </p:nvSpPr>
                <p:spPr bwMode="auto">
                  <a:xfrm>
                    <a:off x="9864" y="179792"/>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Y</a:t>
                    </a:r>
                    <a:r>
                      <a:rPr lang="en-US" sz="2000" kern="100" baseline="-25000" dirty="0" err="1">
                        <a:effectLst/>
                        <a:latin typeface="Times New Roman" panose="02020603050405020304" pitchFamily="18" charset="0"/>
                        <a:ea typeface="宋体" panose="02010600030101010101" pitchFamily="2" charset="-122"/>
                      </a:rPr>
                      <a:t>m</a:t>
                    </a:r>
                    <a:endParaRPr lang="zh-CN" sz="2000" kern="100" dirty="0">
                      <a:effectLst/>
                      <a:latin typeface="Times New Roman" panose="02020603050405020304" pitchFamily="18" charset="0"/>
                      <a:ea typeface="宋体" panose="02010600030101010101" pitchFamily="2" charset="-122"/>
                    </a:endParaRPr>
                  </a:p>
                </p:txBody>
              </p:sp>
              <p:sp>
                <p:nvSpPr>
                  <p:cNvPr id="17" name="椭圆 16">
                    <a:extLst>
                      <a:ext uri="{FF2B5EF4-FFF2-40B4-BE49-F238E27FC236}">
                        <a16:creationId xmlns:a16="http://schemas.microsoft.com/office/drawing/2014/main" id="{BD1F7813-A9F3-40AC-88D4-F2FBF7DD827C}"/>
                      </a:ext>
                    </a:extLst>
                  </p:cNvPr>
                  <p:cNvSpPr>
                    <a:spLocks noChangeArrowheads="1"/>
                  </p:cNvSpPr>
                  <p:nvPr/>
                </p:nvSpPr>
                <p:spPr bwMode="auto">
                  <a:xfrm>
                    <a:off x="6880" y="180040"/>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Y</a:t>
                    </a:r>
                    <a:r>
                      <a:rPr lang="en-US" sz="2000" kern="100" baseline="-25000" dirty="0" err="1">
                        <a:effectLst/>
                        <a:latin typeface="Times New Roman" panose="02020603050405020304" pitchFamily="18" charset="0"/>
                        <a:ea typeface="宋体" panose="02010600030101010101" pitchFamily="2" charset="-122"/>
                      </a:rPr>
                      <a:t>J</a:t>
                    </a:r>
                    <a:endParaRPr lang="zh-CN" sz="2000" kern="100" dirty="0">
                      <a:effectLst/>
                      <a:latin typeface="Times New Roman" panose="02020603050405020304" pitchFamily="18" charset="0"/>
                      <a:ea typeface="宋体" panose="02010600030101010101" pitchFamily="2" charset="-122"/>
                    </a:endParaRPr>
                  </a:p>
                </p:txBody>
              </p:sp>
              <p:sp>
                <p:nvSpPr>
                  <p:cNvPr id="18" name="椭圆 17">
                    <a:extLst>
                      <a:ext uri="{FF2B5EF4-FFF2-40B4-BE49-F238E27FC236}">
                        <a16:creationId xmlns:a16="http://schemas.microsoft.com/office/drawing/2014/main" id="{2BACC538-B510-4F03-AAD5-BD98AA64E335}"/>
                      </a:ext>
                    </a:extLst>
                  </p:cNvPr>
                  <p:cNvSpPr>
                    <a:spLocks noChangeArrowheads="1"/>
                  </p:cNvSpPr>
                  <p:nvPr/>
                </p:nvSpPr>
                <p:spPr bwMode="auto">
                  <a:xfrm>
                    <a:off x="4062" y="179983"/>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a:effectLst/>
                        <a:latin typeface="Times New Roman" panose="02020603050405020304" pitchFamily="18" charset="0"/>
                        <a:ea typeface="宋体" panose="02010600030101010101" pitchFamily="2" charset="-122"/>
                      </a:rPr>
                      <a:t>Y</a:t>
                    </a:r>
                    <a:r>
                      <a:rPr lang="en-US" sz="2000" kern="100" baseline="-250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p:txBody>
              </p:sp>
              <p:sp>
                <p:nvSpPr>
                  <p:cNvPr id="19" name="椭圆 18">
                    <a:extLst>
                      <a:ext uri="{FF2B5EF4-FFF2-40B4-BE49-F238E27FC236}">
                        <a16:creationId xmlns:a16="http://schemas.microsoft.com/office/drawing/2014/main" id="{1D7350E9-C739-4575-91BB-256176E4A119}"/>
                      </a:ext>
                    </a:extLst>
                  </p:cNvPr>
                  <p:cNvSpPr>
                    <a:spLocks noChangeArrowheads="1"/>
                  </p:cNvSpPr>
                  <p:nvPr/>
                </p:nvSpPr>
                <p:spPr bwMode="auto">
                  <a:xfrm>
                    <a:off x="6901" y="177938"/>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a:effectLst/>
                        <a:latin typeface="Times New Roman" panose="02020603050405020304" pitchFamily="18" charset="0"/>
                        <a:ea typeface="宋体" panose="02010600030101010101" pitchFamily="2" charset="-122"/>
                      </a:rPr>
                      <a:t>X</a:t>
                    </a:r>
                    <a:endParaRPr lang="zh-CN" sz="2000" kern="100">
                      <a:effectLst/>
                      <a:latin typeface="Times New Roman" panose="02020603050405020304" pitchFamily="18" charset="0"/>
                      <a:ea typeface="宋体" panose="02010600030101010101" pitchFamily="2" charset="-122"/>
                    </a:endParaRPr>
                  </a:p>
                </p:txBody>
              </p:sp>
              <p:sp>
                <p:nvSpPr>
                  <p:cNvPr id="20" name="椭圆 19">
                    <a:extLst>
                      <a:ext uri="{FF2B5EF4-FFF2-40B4-BE49-F238E27FC236}">
                        <a16:creationId xmlns:a16="http://schemas.microsoft.com/office/drawing/2014/main" id="{36362155-8EC6-438E-B4DE-ECCE98811571}"/>
                      </a:ext>
                    </a:extLst>
                  </p:cNvPr>
                  <p:cNvSpPr>
                    <a:spLocks noChangeArrowheads="1"/>
                  </p:cNvSpPr>
                  <p:nvPr/>
                </p:nvSpPr>
                <p:spPr bwMode="auto">
                  <a:xfrm>
                    <a:off x="6889" y="176104"/>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a:effectLst/>
                        <a:latin typeface="Times New Roman" panose="02020603050405020304" pitchFamily="18" charset="0"/>
                        <a:ea typeface="宋体" panose="02010600030101010101" pitchFamily="2" charset="-122"/>
                      </a:rPr>
                      <a:t>U</a:t>
                    </a:r>
                    <a:r>
                      <a:rPr lang="en-US" sz="2000" kern="100" baseline="-25000">
                        <a:effectLst/>
                        <a:latin typeface="Times New Roman" panose="02020603050405020304" pitchFamily="18" charset="0"/>
                        <a:ea typeface="宋体" panose="02010600030101010101" pitchFamily="2" charset="-122"/>
                      </a:rPr>
                      <a:t>i</a:t>
                    </a:r>
                    <a:endParaRPr lang="zh-CN" sz="2000" kern="100">
                      <a:effectLst/>
                      <a:latin typeface="Times New Roman" panose="02020603050405020304" pitchFamily="18" charset="0"/>
                      <a:ea typeface="宋体" panose="02010600030101010101" pitchFamily="2" charset="-122"/>
                    </a:endParaRPr>
                  </a:p>
                </p:txBody>
              </p:sp>
              <p:sp>
                <p:nvSpPr>
                  <p:cNvPr id="21" name="椭圆 20">
                    <a:extLst>
                      <a:ext uri="{FF2B5EF4-FFF2-40B4-BE49-F238E27FC236}">
                        <a16:creationId xmlns:a16="http://schemas.microsoft.com/office/drawing/2014/main" id="{B9D9E5FD-79C2-4881-9608-1B2F70F9E46E}"/>
                      </a:ext>
                    </a:extLst>
                  </p:cNvPr>
                  <p:cNvSpPr>
                    <a:spLocks noChangeArrowheads="1"/>
                  </p:cNvSpPr>
                  <p:nvPr/>
                </p:nvSpPr>
                <p:spPr bwMode="auto">
                  <a:xfrm>
                    <a:off x="9864" y="175890"/>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U</a:t>
                    </a:r>
                    <a:r>
                      <a:rPr lang="en-US" sz="2000" kern="100" baseline="-25000" dirty="0" err="1">
                        <a:effectLst/>
                        <a:latin typeface="Times New Roman" panose="02020603050405020304" pitchFamily="18" charset="0"/>
                        <a:ea typeface="宋体" panose="02010600030101010101" pitchFamily="2" charset="-122"/>
                      </a:rPr>
                      <a:t>k</a:t>
                    </a:r>
                    <a:endParaRPr lang="zh-CN" sz="2000" kern="100" dirty="0">
                      <a:effectLst/>
                      <a:latin typeface="Times New Roman" panose="02020603050405020304" pitchFamily="18" charset="0"/>
                      <a:ea typeface="宋体" panose="02010600030101010101" pitchFamily="2" charset="-122"/>
                    </a:endParaRPr>
                  </a:p>
                </p:txBody>
              </p:sp>
              <p:cxnSp>
                <p:nvCxnSpPr>
                  <p:cNvPr id="22" name="直接箭头连接符 21">
                    <a:extLst>
                      <a:ext uri="{FF2B5EF4-FFF2-40B4-BE49-F238E27FC236}">
                        <a16:creationId xmlns:a16="http://schemas.microsoft.com/office/drawing/2014/main" id="{CD90E750-2343-4FF3-ACE4-665EE697AA01}"/>
                      </a:ext>
                    </a:extLst>
                  </p:cNvPr>
                  <p:cNvCxnSpPr>
                    <a:cxnSpLocks noChangeShapeType="1"/>
                    <a:stCxn id="15" idx="4"/>
                    <a:endCxn id="19" idx="2"/>
                  </p:cNvCxnSpPr>
                  <p:nvPr/>
                </p:nvCxnSpPr>
                <p:spPr bwMode="auto">
                  <a:xfrm>
                    <a:off x="4564" y="177158"/>
                    <a:ext cx="2337" cy="134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3" name="直接箭头连接符 22">
                    <a:extLst>
                      <a:ext uri="{FF2B5EF4-FFF2-40B4-BE49-F238E27FC236}">
                        <a16:creationId xmlns:a16="http://schemas.microsoft.com/office/drawing/2014/main" id="{5508D8C4-1BC9-4F35-9F14-43D536F6F0CE}"/>
                      </a:ext>
                    </a:extLst>
                  </p:cNvPr>
                  <p:cNvCxnSpPr>
                    <a:cxnSpLocks noChangeShapeType="1"/>
                    <a:stCxn id="20" idx="4"/>
                    <a:endCxn id="19" idx="0"/>
                  </p:cNvCxnSpPr>
                  <p:nvPr/>
                </p:nvCxnSpPr>
                <p:spPr bwMode="auto">
                  <a:xfrm>
                    <a:off x="7456" y="177238"/>
                    <a:ext cx="12" cy="70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4" name="直接箭头连接符 23">
                    <a:extLst>
                      <a:ext uri="{FF2B5EF4-FFF2-40B4-BE49-F238E27FC236}">
                        <a16:creationId xmlns:a16="http://schemas.microsoft.com/office/drawing/2014/main" id="{D53FB184-125B-4F15-AA34-4D81A70AE795}"/>
                      </a:ext>
                    </a:extLst>
                  </p:cNvPr>
                  <p:cNvCxnSpPr>
                    <a:cxnSpLocks noChangeShapeType="1"/>
                    <a:stCxn id="21" idx="4"/>
                    <a:endCxn id="19" idx="6"/>
                  </p:cNvCxnSpPr>
                  <p:nvPr/>
                </p:nvCxnSpPr>
                <p:spPr bwMode="auto">
                  <a:xfrm flipH="1">
                    <a:off x="8035" y="177024"/>
                    <a:ext cx="2396" cy="1481"/>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5" name="直接箭头连接符 24">
                    <a:extLst>
                      <a:ext uri="{FF2B5EF4-FFF2-40B4-BE49-F238E27FC236}">
                        <a16:creationId xmlns:a16="http://schemas.microsoft.com/office/drawing/2014/main" id="{58CDBE61-CEEA-42CD-B4DB-D21EA514B098}"/>
                      </a:ext>
                    </a:extLst>
                  </p:cNvPr>
                  <p:cNvCxnSpPr>
                    <a:cxnSpLocks noChangeShapeType="1"/>
                    <a:stCxn id="19" idx="3"/>
                    <a:endCxn id="18" idx="7"/>
                  </p:cNvCxnSpPr>
                  <p:nvPr/>
                </p:nvCxnSpPr>
                <p:spPr bwMode="auto">
                  <a:xfrm flipH="1">
                    <a:off x="5030" y="178906"/>
                    <a:ext cx="2037" cy="1243"/>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6" name="直接箭头连接符 25">
                    <a:extLst>
                      <a:ext uri="{FF2B5EF4-FFF2-40B4-BE49-F238E27FC236}">
                        <a16:creationId xmlns:a16="http://schemas.microsoft.com/office/drawing/2014/main" id="{6FB50D37-2025-4E8E-AD7E-53C7ABAD5A5B}"/>
                      </a:ext>
                    </a:extLst>
                  </p:cNvPr>
                  <p:cNvCxnSpPr>
                    <a:cxnSpLocks noChangeShapeType="1"/>
                    <a:stCxn id="19" idx="5"/>
                    <a:endCxn id="16" idx="1"/>
                  </p:cNvCxnSpPr>
                  <p:nvPr/>
                </p:nvCxnSpPr>
                <p:spPr bwMode="auto">
                  <a:xfrm>
                    <a:off x="7869" y="178906"/>
                    <a:ext cx="2161" cy="1052"/>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7" name="直接箭头连接符 26">
                    <a:extLst>
                      <a:ext uri="{FF2B5EF4-FFF2-40B4-BE49-F238E27FC236}">
                        <a16:creationId xmlns:a16="http://schemas.microsoft.com/office/drawing/2014/main" id="{A9AF4394-9560-4C67-8D6A-B0DDD46F7270}"/>
                      </a:ext>
                    </a:extLst>
                  </p:cNvPr>
                  <p:cNvCxnSpPr>
                    <a:cxnSpLocks noChangeShapeType="1"/>
                    <a:stCxn id="19" idx="4"/>
                    <a:endCxn id="17" idx="0"/>
                  </p:cNvCxnSpPr>
                  <p:nvPr/>
                </p:nvCxnSpPr>
                <p:spPr bwMode="auto">
                  <a:xfrm flipH="1">
                    <a:off x="7447" y="179072"/>
                    <a:ext cx="21" cy="968"/>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grpSp>
            <p:cxnSp>
              <p:nvCxnSpPr>
                <p:cNvPr id="12" name="直接箭头连接符 11">
                  <a:extLst>
                    <a:ext uri="{FF2B5EF4-FFF2-40B4-BE49-F238E27FC236}">
                      <a16:creationId xmlns:a16="http://schemas.microsoft.com/office/drawing/2014/main" id="{4EF0F544-FC31-4CEA-B4D0-9F3278517777}"/>
                    </a:ext>
                  </a:extLst>
                </p:cNvPr>
                <p:cNvCxnSpPr>
                  <a:cxnSpLocks noChangeShapeType="1"/>
                </p:cNvCxnSpPr>
                <p:nvPr/>
              </p:nvCxnSpPr>
              <p:spPr bwMode="auto">
                <a:xfrm flipV="1">
                  <a:off x="7186" y="177310"/>
                  <a:ext cx="0" cy="555"/>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cxnSp>
              <p:nvCxnSpPr>
                <p:cNvPr id="13" name="直接箭头连接符 12">
                  <a:extLst>
                    <a:ext uri="{FF2B5EF4-FFF2-40B4-BE49-F238E27FC236}">
                      <a16:creationId xmlns:a16="http://schemas.microsoft.com/office/drawing/2014/main" id="{571C28BD-28C9-434D-8FBA-E2F2E1E6EB91}"/>
                    </a:ext>
                  </a:extLst>
                </p:cNvPr>
                <p:cNvCxnSpPr>
                  <a:cxnSpLocks noChangeShapeType="1"/>
                </p:cNvCxnSpPr>
                <p:nvPr/>
              </p:nvCxnSpPr>
              <p:spPr bwMode="auto">
                <a:xfrm flipH="1">
                  <a:off x="7697" y="177310"/>
                  <a:ext cx="0" cy="491"/>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grpSp>
          <p:cxnSp>
            <p:nvCxnSpPr>
              <p:cNvPr id="9" name="直接箭头连接符 8">
                <a:extLst>
                  <a:ext uri="{FF2B5EF4-FFF2-40B4-BE49-F238E27FC236}">
                    <a16:creationId xmlns:a16="http://schemas.microsoft.com/office/drawing/2014/main" id="{13FC5EDD-99D6-4E34-9C79-ABAEEAE3FABC}"/>
                  </a:ext>
                </a:extLst>
              </p:cNvPr>
              <p:cNvCxnSpPr>
                <a:cxnSpLocks noChangeShapeType="1"/>
              </p:cNvCxnSpPr>
              <p:nvPr/>
            </p:nvCxnSpPr>
            <p:spPr bwMode="auto">
              <a:xfrm flipV="1">
                <a:off x="7102" y="179273"/>
                <a:ext cx="0" cy="630"/>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cxnSp>
            <p:nvCxnSpPr>
              <p:cNvPr id="10" name="直接箭头连接符 9">
                <a:extLst>
                  <a:ext uri="{FF2B5EF4-FFF2-40B4-BE49-F238E27FC236}">
                    <a16:creationId xmlns:a16="http://schemas.microsoft.com/office/drawing/2014/main" id="{1029ED6A-95AF-4594-87C0-1C335C35B7FD}"/>
                  </a:ext>
                </a:extLst>
              </p:cNvPr>
              <p:cNvCxnSpPr>
                <a:cxnSpLocks noChangeShapeType="1"/>
              </p:cNvCxnSpPr>
              <p:nvPr/>
            </p:nvCxnSpPr>
            <p:spPr bwMode="auto">
              <a:xfrm>
                <a:off x="7682" y="179348"/>
                <a:ext cx="15" cy="555"/>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grpSp>
        <p:sp>
          <p:nvSpPr>
            <p:cNvPr id="50" name="文本框 49">
              <a:extLst>
                <a:ext uri="{FF2B5EF4-FFF2-40B4-BE49-F238E27FC236}">
                  <a16:creationId xmlns:a16="http://schemas.microsoft.com/office/drawing/2014/main" id="{9C8813AF-4A32-460C-ABA6-5AB4FB806333}"/>
                </a:ext>
              </a:extLst>
            </p:cNvPr>
            <p:cNvSpPr txBox="1"/>
            <p:nvPr/>
          </p:nvSpPr>
          <p:spPr>
            <a:xfrm>
              <a:off x="8713561" y="2369777"/>
              <a:ext cx="2124075" cy="400110"/>
            </a:xfrm>
            <a:prstGeom prst="rect">
              <a:avLst/>
            </a:prstGeom>
            <a:noFill/>
          </p:spPr>
          <p:txBody>
            <a:bodyPr wrap="square">
              <a:spAutoFit/>
            </a:bodyPr>
            <a:lstStyle/>
            <a:p>
              <a:r>
                <a:rPr lang="en-US" altLang="zh-CN" sz="2000" b="1" kern="100" dirty="0" err="1">
                  <a:effectLst/>
                  <a:latin typeface="Times New Roman" panose="02020603050405020304" pitchFamily="18" charset="0"/>
                  <a:ea typeface="宋体" panose="02010600030101010101" pitchFamily="2" charset="-122"/>
                </a:rPr>
                <a:t>λ</a:t>
              </a:r>
              <a:r>
                <a:rPr lang="en-US" altLang="zh-CN" sz="2000" b="1" kern="100" baseline="-25000" dirty="0" err="1">
                  <a:effectLst/>
                  <a:latin typeface="Times New Roman" panose="02020603050405020304" pitchFamily="18" charset="0"/>
                  <a:ea typeface="宋体" panose="02010600030101010101" pitchFamily="2" charset="-122"/>
                </a:rPr>
                <a:t>X</a:t>
              </a:r>
              <a:r>
                <a:rPr lang="en-US" altLang="zh-CN" sz="2000" b="1" kern="100" dirty="0">
                  <a:effectLst/>
                  <a:latin typeface="Times New Roman" panose="02020603050405020304" pitchFamily="18" charset="0"/>
                  <a:ea typeface="宋体" panose="02010600030101010101" pitchFamily="2" charset="-122"/>
                </a:rPr>
                <a:t>(U</a:t>
              </a:r>
              <a:r>
                <a:rPr lang="en-US" altLang="zh-CN" sz="2000" b="1" kern="100" baseline="-25000" dirty="0">
                  <a:effectLst/>
                  <a:latin typeface="Times New Roman" panose="02020603050405020304" pitchFamily="18" charset="0"/>
                  <a:ea typeface="宋体" panose="02010600030101010101" pitchFamily="2" charset="-122"/>
                </a:rPr>
                <a:t>i</a:t>
              </a:r>
              <a:r>
                <a:rPr lang="en-US" altLang="zh-CN" sz="2000" b="1" kern="100" dirty="0">
                  <a:effectLst/>
                  <a:latin typeface="Times New Roman" panose="02020603050405020304" pitchFamily="18" charset="0"/>
                  <a:ea typeface="宋体" panose="02010600030101010101" pitchFamily="2" charset="-122"/>
                </a:rPr>
                <a:t>)         π</a:t>
              </a:r>
              <a:r>
                <a:rPr lang="en-US" altLang="zh-CN" sz="2000" b="1" kern="100" baseline="-25000" dirty="0">
                  <a:effectLst/>
                  <a:latin typeface="Times New Roman" panose="02020603050405020304" pitchFamily="18" charset="0"/>
                  <a:ea typeface="宋体" panose="02010600030101010101" pitchFamily="2" charset="-122"/>
                </a:rPr>
                <a:t>X</a:t>
              </a:r>
              <a:r>
                <a:rPr lang="en-US" altLang="zh-CN" sz="2000" b="1" kern="100" dirty="0">
                  <a:effectLst/>
                  <a:latin typeface="Times New Roman" panose="02020603050405020304" pitchFamily="18" charset="0"/>
                  <a:ea typeface="宋体" panose="02010600030101010101" pitchFamily="2" charset="-122"/>
                </a:rPr>
                <a:t>(U</a:t>
              </a:r>
              <a:r>
                <a:rPr lang="en-US" altLang="zh-CN" sz="2000" b="1" kern="100" baseline="-25000" dirty="0">
                  <a:effectLst/>
                  <a:latin typeface="Times New Roman" panose="02020603050405020304" pitchFamily="18" charset="0"/>
                  <a:ea typeface="宋体" panose="02010600030101010101" pitchFamily="2" charset="-122"/>
                </a:rPr>
                <a:t>i</a:t>
              </a:r>
              <a:r>
                <a:rPr lang="en-US" altLang="zh-CN" sz="2000" b="1" kern="100" dirty="0">
                  <a:effectLst/>
                  <a:latin typeface="Times New Roman" panose="02020603050405020304" pitchFamily="18" charset="0"/>
                  <a:ea typeface="宋体" panose="02010600030101010101" pitchFamily="2" charset="-122"/>
                </a:rPr>
                <a:t>)</a:t>
              </a:r>
              <a:endParaRPr lang="zh-CN" altLang="en-US" sz="2000" dirty="0"/>
            </a:p>
          </p:txBody>
        </p:sp>
        <p:sp>
          <p:nvSpPr>
            <p:cNvPr id="52" name="文本框 51">
              <a:extLst>
                <a:ext uri="{FF2B5EF4-FFF2-40B4-BE49-F238E27FC236}">
                  <a16:creationId xmlns:a16="http://schemas.microsoft.com/office/drawing/2014/main" id="{0463AC45-C75A-4B56-994E-D7AF12184D43}"/>
                </a:ext>
              </a:extLst>
            </p:cNvPr>
            <p:cNvSpPr txBox="1"/>
            <p:nvPr/>
          </p:nvSpPr>
          <p:spPr>
            <a:xfrm>
              <a:off x="8628924" y="3761315"/>
              <a:ext cx="2145394" cy="400110"/>
            </a:xfrm>
            <a:prstGeom prst="rect">
              <a:avLst/>
            </a:prstGeom>
            <a:noFill/>
          </p:spPr>
          <p:txBody>
            <a:bodyPr wrap="square">
              <a:spAutoFit/>
            </a:bodyPr>
            <a:lstStyle/>
            <a:p>
              <a:r>
                <a:rPr lang="en-US" altLang="zh-CN" sz="2000" b="1" kern="100" dirty="0">
                  <a:effectLst/>
                  <a:latin typeface="Times New Roman" panose="02020603050405020304" pitchFamily="18" charset="0"/>
                  <a:ea typeface="宋体" panose="02010600030101010101" pitchFamily="2" charset="-122"/>
                </a:rPr>
                <a:t> </a:t>
              </a:r>
              <a:r>
                <a:rPr lang="en-US" altLang="zh-CN" sz="2000" b="1" kern="100" dirty="0" err="1">
                  <a:effectLst/>
                  <a:latin typeface="Times New Roman" panose="02020603050405020304" pitchFamily="18" charset="0"/>
                  <a:ea typeface="宋体" panose="02010600030101010101" pitchFamily="2" charset="-122"/>
                </a:rPr>
                <a:t>λ</a:t>
              </a:r>
              <a:r>
                <a:rPr lang="en-US" altLang="zh-CN" sz="2000" b="1" kern="100" baseline="-25000" dirty="0" err="1">
                  <a:effectLst/>
                  <a:latin typeface="Times New Roman" panose="02020603050405020304" pitchFamily="18" charset="0"/>
                  <a:ea typeface="宋体" panose="02010600030101010101" pitchFamily="2" charset="-122"/>
                </a:rPr>
                <a:t>Yj</a:t>
              </a:r>
              <a:r>
                <a:rPr lang="en-US" altLang="zh-CN" sz="2000" b="1" kern="100" dirty="0">
                  <a:effectLst/>
                  <a:latin typeface="Times New Roman" panose="02020603050405020304" pitchFamily="18" charset="0"/>
                  <a:ea typeface="宋体" panose="02010600030101010101" pitchFamily="2" charset="-122"/>
                </a:rPr>
                <a:t>(X)         π</a:t>
              </a:r>
              <a:r>
                <a:rPr lang="en-US" altLang="zh-CN" sz="2000" b="1" kern="100" baseline="-25000" dirty="0" err="1">
                  <a:effectLst/>
                  <a:latin typeface="Times New Roman" panose="02020603050405020304" pitchFamily="18" charset="0"/>
                  <a:ea typeface="宋体" panose="02010600030101010101" pitchFamily="2" charset="-122"/>
                </a:rPr>
                <a:t>Yj</a:t>
              </a:r>
              <a:r>
                <a:rPr lang="en-US" altLang="zh-CN" sz="2000" b="1" kern="100" dirty="0">
                  <a:effectLst/>
                  <a:latin typeface="Times New Roman" panose="02020603050405020304" pitchFamily="18" charset="0"/>
                  <a:ea typeface="宋体" panose="02010600030101010101" pitchFamily="2" charset="-122"/>
                </a:rPr>
                <a:t>(X)</a:t>
              </a:r>
              <a:endParaRPr lang="zh-CN" altLang="en-US" sz="2000" dirty="0"/>
            </a:p>
          </p:txBody>
        </p:sp>
        <p:sp>
          <p:nvSpPr>
            <p:cNvPr id="59" name="文本框 58">
              <a:extLst>
                <a:ext uri="{FF2B5EF4-FFF2-40B4-BE49-F238E27FC236}">
                  <a16:creationId xmlns:a16="http://schemas.microsoft.com/office/drawing/2014/main" id="{B37C851C-E481-4DC1-B07B-5DD989D155B0}"/>
                </a:ext>
              </a:extLst>
            </p:cNvPr>
            <p:cNvSpPr txBox="1"/>
            <p:nvPr/>
          </p:nvSpPr>
          <p:spPr>
            <a:xfrm>
              <a:off x="7335906" y="5205365"/>
              <a:ext cx="4704760" cy="461665"/>
            </a:xfrm>
            <a:prstGeom prst="rect">
              <a:avLst/>
            </a:prstGeom>
            <a:noFill/>
          </p:spPr>
          <p:txBody>
            <a:bodyPr wrap="square">
              <a:spAutoFit/>
            </a:bodyPr>
            <a:lstStyle/>
            <a:p>
              <a:pPr algn="ct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3.4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多树中的信念传播</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359367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8075205"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多树</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(polytree)</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传播规则：</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00000"/>
                  </a:lnSpc>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rPr>
                        <m:t>𝝅</m:t>
                      </m:r>
                      <m:d>
                        <m:dPr>
                          <m:ctrlPr>
                            <a:rPr lang="en-US" altLang="zh-CN" sz="2400" b="1" i="1" kern="100" smtClean="0">
                              <a:effectLst/>
                              <a:latin typeface="Cambria Math" panose="02040503050406030204" pitchFamily="18" charset="0"/>
                              <a:ea typeface="宋体" panose="02010600030101010101" pitchFamily="2" charset="-122"/>
                            </a:rPr>
                          </m:ctrlPr>
                        </m:dPr>
                        <m:e>
                          <m:r>
                            <a:rPr lang="en-US" altLang="zh-CN" sz="2400" b="1" i="1" kern="100" smtClean="0">
                              <a:effectLst/>
                              <a:latin typeface="Cambria Math" panose="02040503050406030204" pitchFamily="18" charset="0"/>
                              <a:ea typeface="宋体" panose="02010600030101010101" pitchFamily="2" charset="-122"/>
                            </a:rPr>
                            <m:t>𝑿</m:t>
                          </m:r>
                        </m:e>
                      </m:d>
                      <m:r>
                        <a:rPr lang="en-US" altLang="zh-CN" sz="2400" b="1" i="1" kern="100" smtClean="0">
                          <a:effectLst/>
                          <a:latin typeface="Cambria Math" panose="02040503050406030204" pitchFamily="18" charset="0"/>
                          <a:ea typeface="宋体" panose="02010600030101010101" pitchFamily="2" charset="-122"/>
                        </a:rPr>
                        <m:t>≡</m:t>
                      </m:r>
                      <m:r>
                        <a:rPr lang="en-US" altLang="zh-CN" sz="2400" b="1" i="1" kern="100" smtClean="0">
                          <a:effectLst/>
                          <a:latin typeface="Cambria Math" panose="02040503050406030204" pitchFamily="18" charset="0"/>
                          <a:ea typeface="宋体" panose="02010600030101010101" pitchFamily="2" charset="-122"/>
                        </a:rPr>
                        <m:t>𝑷</m:t>
                      </m:r>
                      <m:d>
                        <m:dPr>
                          <m:ctrlPr>
                            <a:rPr lang="en-US" altLang="zh-CN" sz="2400" b="1" i="1" kern="100" smtClean="0">
                              <a:effectLst/>
                              <a:latin typeface="Cambria Math" panose="02040503050406030204" pitchFamily="18" charset="0"/>
                              <a:ea typeface="宋体" panose="02010600030101010101" pitchFamily="2" charset="-122"/>
                            </a:rPr>
                          </m:ctrlPr>
                        </m:dPr>
                        <m:e>
                          <m:r>
                            <a:rPr lang="en-US" altLang="zh-CN" sz="2400" b="1" i="1" kern="100" smtClean="0">
                              <a:effectLst/>
                              <a:latin typeface="Cambria Math" panose="02040503050406030204" pitchFamily="18" charset="0"/>
                              <a:ea typeface="宋体" panose="02010600030101010101" pitchFamily="2" charset="-122"/>
                            </a:rPr>
                            <m:t>𝑿</m:t>
                          </m:r>
                        </m:e>
                        <m:e>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rPr>
                                <m:t>+</m:t>
                              </m:r>
                            </m:sup>
                          </m:sSubSup>
                        </m:e>
                      </m:d>
                    </m:oMath>
                  </m:oMathPara>
                </a14:m>
                <a:endPar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00000"/>
                  </a:lnSpc>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rPr>
                        <m:t>=</m:t>
                      </m:r>
                      <m:nary>
                        <m:naryPr>
                          <m:chr m:val="∑"/>
                          <m:supHide m:val="on"/>
                          <m:ctrlPr>
                            <a:rPr lang="zh-CN" altLang="zh-CN" sz="2400" b="1" i="1" kern="100">
                              <a:effectLst/>
                              <a:latin typeface="Cambria Math" panose="02040503050406030204" pitchFamily="18" charset="0"/>
                              <a:ea typeface="Cambria Math" panose="02040503050406030204" pitchFamily="18" charset="0"/>
                            </a:rPr>
                          </m:ctrlPr>
                        </m:naryPr>
                        <m:sub>
                          <m:sSub>
                            <m:sSubPr>
                              <m:ctrlPr>
                                <a:rPr lang="en-US" altLang="zh-CN" sz="2400" b="1" i="1" kern="100">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rPr>
                                <m:t>𝑼</m:t>
                              </m:r>
                            </m:e>
                            <m:sub>
                              <m:r>
                                <a:rPr lang="en-US" altLang="zh-CN" sz="2400" b="1" i="1" kern="100">
                                  <a:latin typeface="Cambria Math" panose="02040503050406030204" pitchFamily="18" charset="0"/>
                                  <a:ea typeface="宋体" panose="02010600030101010101" pitchFamily="2" charset="-122"/>
                                </a:rPr>
                                <m:t>𝟏</m:t>
                              </m:r>
                            </m:sub>
                          </m:sSub>
                        </m:sub>
                        <m:sup/>
                        <m:e>
                          <m:nary>
                            <m:naryPr>
                              <m:chr m:val="∑"/>
                              <m:supHide m:val="on"/>
                              <m:ctrlPr>
                                <a:rPr lang="zh-CN" altLang="zh-CN" sz="2400" b="1" i="1" kern="100">
                                  <a:effectLst/>
                                  <a:latin typeface="Cambria Math" panose="02040503050406030204" pitchFamily="18" charset="0"/>
                                  <a:ea typeface="Cambria Math" panose="02040503050406030204" pitchFamily="18" charset="0"/>
                                </a:rPr>
                              </m:ctrlPr>
                            </m:naryPr>
                            <m:sub>
                              <m:sSub>
                                <m:sSubPr>
                                  <m:ctrlPr>
                                    <a:rPr lang="en-US" altLang="zh-CN" sz="2400" b="1" i="1" kern="100">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rPr>
                                    <m:t>𝑼</m:t>
                                  </m:r>
                                </m:e>
                                <m:sub>
                                  <m:r>
                                    <a:rPr lang="en-US" altLang="zh-CN" sz="2400" b="1" i="1" kern="100">
                                      <a:latin typeface="Cambria Math" panose="02040503050406030204" pitchFamily="18" charset="0"/>
                                      <a:ea typeface="宋体" panose="02010600030101010101" pitchFamily="2" charset="-122"/>
                                    </a:rPr>
                                    <m:t>𝟐</m:t>
                                  </m:r>
                                </m:sub>
                              </m:sSub>
                            </m:sub>
                            <m:sup/>
                            <m:e>
                              <m:r>
                                <a:rPr lang="en-US" altLang="zh-CN" sz="2400" b="1" i="1" kern="100">
                                  <a:effectLst/>
                                  <a:latin typeface="Cambria Math" panose="02040503050406030204" pitchFamily="18" charset="0"/>
                                  <a:ea typeface="宋体" panose="02010600030101010101" pitchFamily="2" charset="-122"/>
                                </a:rPr>
                                <m:t>...</m:t>
                              </m:r>
                              <m:nary>
                                <m:naryPr>
                                  <m:chr m:val="∑"/>
                                  <m:supHide m:val="on"/>
                                  <m:ctrlPr>
                                    <a:rPr lang="zh-CN" altLang="zh-CN" sz="2400" b="1" i="1" kern="100">
                                      <a:effectLst/>
                                      <a:latin typeface="Cambria Math" panose="02040503050406030204" pitchFamily="18" charset="0"/>
                                      <a:ea typeface="Cambria Math" panose="02040503050406030204" pitchFamily="18" charset="0"/>
                                    </a:rPr>
                                  </m:ctrlPr>
                                </m:naryPr>
                                <m:sub>
                                  <m:sSub>
                                    <m:sSubPr>
                                      <m:ctrlPr>
                                        <a:rPr lang="en-US" altLang="zh-CN" sz="2400" b="1" i="1" kern="100">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rPr>
                                        <m:t>𝑼</m:t>
                                      </m:r>
                                    </m:e>
                                    <m:sub>
                                      <m:r>
                                        <a:rPr lang="en-US" altLang="zh-CN" sz="2400" b="1" i="1" kern="100" smtClean="0">
                                          <a:latin typeface="Cambria Math" panose="02040503050406030204" pitchFamily="18" charset="0"/>
                                          <a:ea typeface="宋体" panose="02010600030101010101" pitchFamily="2" charset="-122"/>
                                        </a:rPr>
                                        <m:t>𝒌</m:t>
                                      </m:r>
                                    </m:sub>
                                  </m:sSub>
                                </m:sub>
                                <m:sup/>
                                <m:e>
                                  <m:r>
                                    <a:rPr lang="en-US" altLang="zh-CN" sz="2400" b="1" i="1" kern="100">
                                      <a:effectLst/>
                                      <a:latin typeface="Cambria Math" panose="02040503050406030204" pitchFamily="18" charset="0"/>
                                      <a:ea typeface="宋体" panose="02010600030101010101" pitchFamily="2" charset="-122"/>
                                    </a:rPr>
                                    <m:t>𝑷</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sSub>
                                    <m:sSubPr>
                                      <m:ctrlPr>
                                        <a:rPr lang="en-US" altLang="zh-CN" sz="2400" b="1" i="1" kern="100" smtClean="0">
                                          <a:effectLst/>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rPr>
                                        <m:t>𝑼</m:t>
                                      </m:r>
                                    </m:e>
                                    <m:sub>
                                      <m:r>
                                        <a:rPr lang="en-US" altLang="zh-CN" sz="2400" b="1" i="1" kern="100" smtClean="0">
                                          <a:effectLst/>
                                          <a:latin typeface="Cambria Math" panose="02040503050406030204" pitchFamily="18" charset="0"/>
                                          <a:ea typeface="宋体" panose="02010600030101010101" pitchFamily="2" charset="-122"/>
                                        </a:rPr>
                                        <m:t>𝟏</m:t>
                                      </m:r>
                                    </m:sub>
                                  </m:sSub>
                                  <m:r>
                                    <a:rPr lang="en-US" altLang="zh-CN" sz="2400" b="1" i="1" kern="100">
                                      <a:effectLst/>
                                      <a:latin typeface="Cambria Math" panose="02040503050406030204" pitchFamily="18" charset="0"/>
                                      <a:ea typeface="宋体" panose="02010600030101010101" pitchFamily="2" charset="-122"/>
                                    </a:rPr>
                                    <m:t>,</m:t>
                                  </m:r>
                                  <m:sSub>
                                    <m:sSubPr>
                                      <m:ctrlPr>
                                        <a:rPr lang="en-US" altLang="zh-CN" sz="2400" b="1" i="1" kern="100">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rPr>
                                        <m:t>𝑼</m:t>
                                      </m:r>
                                    </m:e>
                                    <m:sub>
                                      <m:r>
                                        <a:rPr lang="en-US" altLang="zh-CN" sz="2400" b="1" i="1" kern="100" smtClean="0">
                                          <a:latin typeface="Cambria Math" panose="02040503050406030204" pitchFamily="18" charset="0"/>
                                          <a:ea typeface="宋体" panose="02010600030101010101" pitchFamily="2" charset="-122"/>
                                        </a:rPr>
                                        <m:t>𝟐</m:t>
                                      </m:r>
                                    </m:sub>
                                  </m:sSub>
                                  <m:r>
                                    <a:rPr lang="en-US" altLang="zh-CN" sz="2400" b="1" i="1" kern="100">
                                      <a:effectLst/>
                                      <a:latin typeface="Cambria Math" panose="02040503050406030204" pitchFamily="18" charset="0"/>
                                      <a:ea typeface="宋体" panose="02010600030101010101" pitchFamily="2" charset="-122"/>
                                    </a:rPr>
                                    <m:t>,...</m:t>
                                  </m:r>
                                  <m:sSub>
                                    <m:sSubPr>
                                      <m:ctrlPr>
                                        <a:rPr lang="en-US" altLang="zh-CN" sz="2400" b="1" i="1" kern="100">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rPr>
                                        <m:t>𝑼</m:t>
                                      </m:r>
                                    </m:e>
                                    <m:sub>
                                      <m:r>
                                        <a:rPr lang="en-US" altLang="zh-CN" sz="2400" b="1" i="1" kern="100" smtClean="0">
                                          <a:latin typeface="Cambria Math" panose="02040503050406030204" pitchFamily="18" charset="0"/>
                                          <a:ea typeface="宋体" panose="02010600030101010101" pitchFamily="2" charset="-122"/>
                                        </a:rPr>
                                        <m:t>𝒌</m:t>
                                      </m:r>
                                    </m:sub>
                                  </m:sSub>
                                  <m:r>
                                    <a:rPr lang="en-US" altLang="zh-CN" sz="2400" b="1" i="1" kern="100">
                                      <a:effectLst/>
                                      <a:latin typeface="Cambria Math" panose="02040503050406030204" pitchFamily="18" charset="0"/>
                                      <a:ea typeface="宋体" panose="02010600030101010101" pitchFamily="2" charset="-122"/>
                                    </a:rPr>
                                    <m:t>)</m:t>
                                  </m:r>
                                </m:e>
                              </m:nary>
                            </m:e>
                          </m:nary>
                        </m:e>
                      </m:nary>
                      <m:nary>
                        <m:naryPr>
                          <m:chr m:val="∏"/>
                          <m:ctrlPr>
                            <a:rPr lang="zh-CN" altLang="zh-CN" sz="2400" b="1" i="1" kern="100">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rPr>
                            <m:t>𝒊</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𝟏</m:t>
                          </m:r>
                        </m:sub>
                        <m:sup>
                          <m:r>
                            <a:rPr lang="en-US" altLang="zh-CN" sz="2400" b="1" i="1" kern="100">
                              <a:effectLst/>
                              <a:latin typeface="Cambria Math" panose="02040503050406030204" pitchFamily="18" charset="0"/>
                              <a:ea typeface="宋体" panose="02010600030101010101" pitchFamily="2" charset="-122"/>
                            </a:rPr>
                            <m:t>𝒌</m:t>
                          </m:r>
                        </m:sup>
                        <m:e>
                          <m:sSub>
                            <m:sSubPr>
                              <m:ctrlPr>
                                <a:rPr lang="en-US" altLang="zh-CN" sz="2400" b="1" i="1" kern="100" smtClean="0">
                                  <a:effectLst/>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rPr>
                                <m:t>𝝅</m:t>
                              </m:r>
                            </m:e>
                            <m:sub>
                              <m:r>
                                <a:rPr lang="en-US" altLang="zh-CN" sz="2400" b="1" i="1" kern="100">
                                  <a:latin typeface="Cambria Math" panose="02040503050406030204" pitchFamily="18" charset="0"/>
                                  <a:ea typeface="宋体" panose="02010600030101010101" pitchFamily="2" charset="-122"/>
                                </a:rPr>
                                <m:t>𝑿</m:t>
                              </m:r>
                            </m:sub>
                          </m:sSub>
                          <m:r>
                            <a:rPr lang="en-US" altLang="zh-CN" sz="2400" b="1" i="1" kern="100" smtClean="0">
                              <a:effectLst/>
                              <a:latin typeface="Cambria Math" panose="02040503050406030204" pitchFamily="18" charset="0"/>
                              <a:ea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rPr>
                            <m:t>(</m:t>
                          </m:r>
                          <m:sSub>
                            <m:sSubPr>
                              <m:ctrlPr>
                                <a:rPr lang="en-US" altLang="zh-CN" sz="2400" b="1" i="1" kern="100">
                                  <a:latin typeface="Cambria Math" panose="02040503050406030204" pitchFamily="18" charset="0"/>
                                  <a:ea typeface="宋体" panose="02010600030101010101" pitchFamily="2" charset="-122"/>
                                </a:rPr>
                              </m:ctrlPr>
                            </m:sSubPr>
                            <m:e>
                              <m:r>
                                <a:rPr lang="en-US" altLang="zh-CN" sz="2400" b="1" i="1" kern="100">
                                  <a:latin typeface="Cambria Math" panose="02040503050406030204" pitchFamily="18" charset="0"/>
                                  <a:ea typeface="宋体" panose="02010600030101010101" pitchFamily="2" charset="-122"/>
                                </a:rPr>
                                <m:t>𝑼</m:t>
                              </m:r>
                            </m:e>
                            <m:sub>
                              <m:r>
                                <a:rPr lang="en-US" altLang="zh-CN" sz="2400" b="1" i="1" kern="100" smtClean="0">
                                  <a:latin typeface="Cambria Math" panose="02040503050406030204" pitchFamily="18" charset="0"/>
                                  <a:ea typeface="宋体" panose="02010600030101010101" pitchFamily="2" charset="-122"/>
                                </a:rPr>
                                <m:t>𝒊</m:t>
                              </m:r>
                            </m:sub>
                          </m:sSub>
                          <m:r>
                            <a:rPr lang="en-US" altLang="zh-CN" sz="2400" b="1" i="1" kern="100">
                              <a:effectLst/>
                              <a:latin typeface="Cambria Math" panose="02040503050406030204" pitchFamily="18" charset="0"/>
                              <a:ea typeface="宋体" panose="02010600030101010101" pitchFamily="2" charset="-122"/>
                            </a:rPr>
                            <m:t>)</m:t>
                          </m:r>
                        </m:e>
                      </m:nary>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600"/>
                  </a:spcBef>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其中， </a:t>
                </a:r>
                <a14:m>
                  <m:oMath xmlns:m="http://schemas.openxmlformats.org/officeDocument/2006/math">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𝝅</m:t>
                        </m:r>
                      </m:e>
                      <m:sub>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𝒀</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𝜶</m:t>
                    </m:r>
                    <m:nary>
                      <m:naryPr>
                        <m:chr m:val="∏"/>
                        <m:supHide m:val="on"/>
                        <m:ctrlPr>
                          <a:rPr lang="zh-CN" altLang="zh-CN" sz="2400" b="1" i="1">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𝒔</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𝒋</m:t>
                        </m:r>
                      </m:sub>
                      <m:sup/>
                      <m:e>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𝝀</m:t>
                            </m:r>
                          </m:e>
                          <m:sub>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𝒀</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𝒔</m:t>
                                </m:r>
                              </m:sub>
                            </m:sSub>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𝝅</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e>
                    </m:nary>
                  </m:oMath>
                </a14:m>
                <a:r>
                  <a:rPr lang="zh-CN" altLang="en-US" sz="24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8075205" cy="5117283"/>
              </a:xfrm>
              <a:prstGeom prst="rect">
                <a:avLst/>
              </a:prstGeom>
              <a:blipFill>
                <a:blip r:embed="rId3"/>
                <a:stretch>
                  <a:fillRect l="-1208" b="-4167"/>
                </a:stretch>
              </a:blipFill>
            </p:spPr>
            <p:txBody>
              <a:bodyPr/>
              <a:lstStyle/>
              <a:p>
                <a:r>
                  <a:rPr lang="zh-CN" altLang="en-US">
                    <a:noFill/>
                  </a:rPr>
                  <a:t> </a:t>
                </a:r>
              </a:p>
            </p:txBody>
          </p:sp>
        </mc:Fallback>
      </mc:AlternateContent>
      <p:grpSp>
        <p:nvGrpSpPr>
          <p:cNvPr id="60" name="组合 59">
            <a:extLst>
              <a:ext uri="{FF2B5EF4-FFF2-40B4-BE49-F238E27FC236}">
                <a16:creationId xmlns:a16="http://schemas.microsoft.com/office/drawing/2014/main" id="{9940A16E-6703-4877-8D2F-97977874980B}"/>
              </a:ext>
            </a:extLst>
          </p:cNvPr>
          <p:cNvGrpSpPr/>
          <p:nvPr/>
        </p:nvGrpSpPr>
        <p:grpSpPr>
          <a:xfrm>
            <a:off x="7381626" y="2273664"/>
            <a:ext cx="4704760" cy="4124886"/>
            <a:chOff x="7335906" y="1542144"/>
            <a:chExt cx="4704760" cy="4124886"/>
          </a:xfrm>
        </p:grpSpPr>
        <p:grpSp>
          <p:nvGrpSpPr>
            <p:cNvPr id="5" name="组合 4">
              <a:extLst>
                <a:ext uri="{FF2B5EF4-FFF2-40B4-BE49-F238E27FC236}">
                  <a16:creationId xmlns:a16="http://schemas.microsoft.com/office/drawing/2014/main" id="{FE37229D-2F0D-4BB7-A49D-BFF7F04A7165}"/>
                </a:ext>
              </a:extLst>
            </p:cNvPr>
            <p:cNvGrpSpPr>
              <a:grpSpLocks/>
            </p:cNvGrpSpPr>
            <p:nvPr/>
          </p:nvGrpSpPr>
          <p:grpSpPr bwMode="auto">
            <a:xfrm>
              <a:off x="7497536" y="1542144"/>
              <a:ext cx="4445635" cy="3355340"/>
              <a:chOff x="3997" y="175890"/>
              <a:chExt cx="7001" cy="5284"/>
            </a:xfrm>
          </p:grpSpPr>
          <p:grpSp>
            <p:nvGrpSpPr>
              <p:cNvPr id="7" name="组合 6">
                <a:extLst>
                  <a:ext uri="{FF2B5EF4-FFF2-40B4-BE49-F238E27FC236}">
                    <a16:creationId xmlns:a16="http://schemas.microsoft.com/office/drawing/2014/main" id="{AE570F2B-1498-44CE-A1CA-097E469FFB42}"/>
                  </a:ext>
                </a:extLst>
              </p:cNvPr>
              <p:cNvGrpSpPr>
                <a:grpSpLocks/>
              </p:cNvGrpSpPr>
              <p:nvPr/>
            </p:nvGrpSpPr>
            <p:grpSpPr bwMode="auto">
              <a:xfrm>
                <a:off x="3997" y="175890"/>
                <a:ext cx="7001" cy="5284"/>
                <a:chOff x="3997" y="175890"/>
                <a:chExt cx="7001" cy="5284"/>
              </a:xfrm>
            </p:grpSpPr>
            <p:grpSp>
              <p:nvGrpSpPr>
                <p:cNvPr id="11" name="组合 10">
                  <a:extLst>
                    <a:ext uri="{FF2B5EF4-FFF2-40B4-BE49-F238E27FC236}">
                      <a16:creationId xmlns:a16="http://schemas.microsoft.com/office/drawing/2014/main" id="{40F13F6E-55CF-4201-8C60-4AFE9E867F57}"/>
                    </a:ext>
                  </a:extLst>
                </p:cNvPr>
                <p:cNvGrpSpPr>
                  <a:grpSpLocks/>
                </p:cNvGrpSpPr>
                <p:nvPr/>
              </p:nvGrpSpPr>
              <p:grpSpPr bwMode="auto">
                <a:xfrm>
                  <a:off x="3997" y="175890"/>
                  <a:ext cx="7001" cy="5284"/>
                  <a:chOff x="3997" y="175890"/>
                  <a:chExt cx="7001" cy="5284"/>
                </a:xfrm>
              </p:grpSpPr>
              <p:sp>
                <p:nvSpPr>
                  <p:cNvPr id="15" name="椭圆 14">
                    <a:extLst>
                      <a:ext uri="{FF2B5EF4-FFF2-40B4-BE49-F238E27FC236}">
                        <a16:creationId xmlns:a16="http://schemas.microsoft.com/office/drawing/2014/main" id="{79E5E645-191E-40F0-9E7A-A46FCF8548DC}"/>
                      </a:ext>
                    </a:extLst>
                  </p:cNvPr>
                  <p:cNvSpPr>
                    <a:spLocks noChangeArrowheads="1"/>
                  </p:cNvSpPr>
                  <p:nvPr/>
                </p:nvSpPr>
                <p:spPr bwMode="auto">
                  <a:xfrm>
                    <a:off x="3997" y="176024"/>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U</a:t>
                    </a:r>
                    <a:r>
                      <a:rPr lang="en-US" sz="2000" kern="100" baseline="-25000" dirty="0" err="1">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p:txBody>
              </p:sp>
              <p:sp>
                <p:nvSpPr>
                  <p:cNvPr id="16" name="椭圆 15">
                    <a:extLst>
                      <a:ext uri="{FF2B5EF4-FFF2-40B4-BE49-F238E27FC236}">
                        <a16:creationId xmlns:a16="http://schemas.microsoft.com/office/drawing/2014/main" id="{F80786DB-44BC-47FE-9C58-80AFAB00B138}"/>
                      </a:ext>
                    </a:extLst>
                  </p:cNvPr>
                  <p:cNvSpPr>
                    <a:spLocks noChangeArrowheads="1"/>
                  </p:cNvSpPr>
                  <p:nvPr/>
                </p:nvSpPr>
                <p:spPr bwMode="auto">
                  <a:xfrm>
                    <a:off x="9864" y="179792"/>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Y</a:t>
                    </a:r>
                    <a:r>
                      <a:rPr lang="en-US" sz="2000" kern="100" baseline="-25000" dirty="0" err="1">
                        <a:effectLst/>
                        <a:latin typeface="Times New Roman" panose="02020603050405020304" pitchFamily="18" charset="0"/>
                        <a:ea typeface="宋体" panose="02010600030101010101" pitchFamily="2" charset="-122"/>
                      </a:rPr>
                      <a:t>m</a:t>
                    </a:r>
                    <a:endParaRPr lang="zh-CN" sz="2000" kern="100" dirty="0">
                      <a:effectLst/>
                      <a:latin typeface="Times New Roman" panose="02020603050405020304" pitchFamily="18" charset="0"/>
                      <a:ea typeface="宋体" panose="02010600030101010101" pitchFamily="2" charset="-122"/>
                    </a:endParaRPr>
                  </a:p>
                </p:txBody>
              </p:sp>
              <p:sp>
                <p:nvSpPr>
                  <p:cNvPr id="17" name="椭圆 16">
                    <a:extLst>
                      <a:ext uri="{FF2B5EF4-FFF2-40B4-BE49-F238E27FC236}">
                        <a16:creationId xmlns:a16="http://schemas.microsoft.com/office/drawing/2014/main" id="{BD1F7813-A9F3-40AC-88D4-F2FBF7DD827C}"/>
                      </a:ext>
                    </a:extLst>
                  </p:cNvPr>
                  <p:cNvSpPr>
                    <a:spLocks noChangeArrowheads="1"/>
                  </p:cNvSpPr>
                  <p:nvPr/>
                </p:nvSpPr>
                <p:spPr bwMode="auto">
                  <a:xfrm>
                    <a:off x="6880" y="180040"/>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Y</a:t>
                    </a:r>
                    <a:r>
                      <a:rPr lang="en-US" altLang="zh-CN" sz="2000" kern="100" baseline="-25000" dirty="0" err="1">
                        <a:effectLst/>
                        <a:latin typeface="Times New Roman" panose="02020603050405020304" pitchFamily="18" charset="0"/>
                        <a:ea typeface="宋体" panose="02010600030101010101" pitchFamily="2" charset="-122"/>
                      </a:rPr>
                      <a:t>j</a:t>
                    </a:r>
                    <a:endParaRPr lang="zh-CN" sz="2000" kern="100" dirty="0">
                      <a:effectLst/>
                      <a:latin typeface="Times New Roman" panose="02020603050405020304" pitchFamily="18" charset="0"/>
                      <a:ea typeface="宋体" panose="02010600030101010101" pitchFamily="2" charset="-122"/>
                    </a:endParaRPr>
                  </a:p>
                </p:txBody>
              </p:sp>
              <p:sp>
                <p:nvSpPr>
                  <p:cNvPr id="18" name="椭圆 17">
                    <a:extLst>
                      <a:ext uri="{FF2B5EF4-FFF2-40B4-BE49-F238E27FC236}">
                        <a16:creationId xmlns:a16="http://schemas.microsoft.com/office/drawing/2014/main" id="{2BACC538-B510-4F03-AAD5-BD98AA64E335}"/>
                      </a:ext>
                    </a:extLst>
                  </p:cNvPr>
                  <p:cNvSpPr>
                    <a:spLocks noChangeArrowheads="1"/>
                  </p:cNvSpPr>
                  <p:nvPr/>
                </p:nvSpPr>
                <p:spPr bwMode="auto">
                  <a:xfrm>
                    <a:off x="4062" y="179983"/>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a:effectLst/>
                        <a:latin typeface="Times New Roman" panose="02020603050405020304" pitchFamily="18" charset="0"/>
                        <a:ea typeface="宋体" panose="02010600030101010101" pitchFamily="2" charset="-122"/>
                      </a:rPr>
                      <a:t>Y</a:t>
                    </a:r>
                    <a:r>
                      <a:rPr lang="en-US" sz="2000" kern="100" baseline="-250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p:txBody>
              </p:sp>
              <p:sp>
                <p:nvSpPr>
                  <p:cNvPr id="19" name="椭圆 18">
                    <a:extLst>
                      <a:ext uri="{FF2B5EF4-FFF2-40B4-BE49-F238E27FC236}">
                        <a16:creationId xmlns:a16="http://schemas.microsoft.com/office/drawing/2014/main" id="{1D7350E9-C739-4575-91BB-256176E4A119}"/>
                      </a:ext>
                    </a:extLst>
                  </p:cNvPr>
                  <p:cNvSpPr>
                    <a:spLocks noChangeArrowheads="1"/>
                  </p:cNvSpPr>
                  <p:nvPr/>
                </p:nvSpPr>
                <p:spPr bwMode="auto">
                  <a:xfrm>
                    <a:off x="6901" y="177938"/>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a:effectLst/>
                        <a:latin typeface="Times New Roman" panose="02020603050405020304" pitchFamily="18" charset="0"/>
                        <a:ea typeface="宋体" panose="02010600030101010101" pitchFamily="2" charset="-122"/>
                      </a:rPr>
                      <a:t>X</a:t>
                    </a:r>
                    <a:endParaRPr lang="zh-CN" sz="2000" kern="100">
                      <a:effectLst/>
                      <a:latin typeface="Times New Roman" panose="02020603050405020304" pitchFamily="18" charset="0"/>
                      <a:ea typeface="宋体" panose="02010600030101010101" pitchFamily="2" charset="-122"/>
                    </a:endParaRPr>
                  </a:p>
                </p:txBody>
              </p:sp>
              <p:sp>
                <p:nvSpPr>
                  <p:cNvPr id="20" name="椭圆 19">
                    <a:extLst>
                      <a:ext uri="{FF2B5EF4-FFF2-40B4-BE49-F238E27FC236}">
                        <a16:creationId xmlns:a16="http://schemas.microsoft.com/office/drawing/2014/main" id="{36362155-8EC6-438E-B4DE-ECCE98811571}"/>
                      </a:ext>
                    </a:extLst>
                  </p:cNvPr>
                  <p:cNvSpPr>
                    <a:spLocks noChangeArrowheads="1"/>
                  </p:cNvSpPr>
                  <p:nvPr/>
                </p:nvSpPr>
                <p:spPr bwMode="auto">
                  <a:xfrm>
                    <a:off x="6889" y="176104"/>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a:effectLst/>
                        <a:latin typeface="Times New Roman" panose="02020603050405020304" pitchFamily="18" charset="0"/>
                        <a:ea typeface="宋体" panose="02010600030101010101" pitchFamily="2" charset="-122"/>
                      </a:rPr>
                      <a:t>U</a:t>
                    </a:r>
                    <a:r>
                      <a:rPr lang="en-US" sz="2000" kern="100" baseline="-25000">
                        <a:effectLst/>
                        <a:latin typeface="Times New Roman" panose="02020603050405020304" pitchFamily="18" charset="0"/>
                        <a:ea typeface="宋体" panose="02010600030101010101" pitchFamily="2" charset="-122"/>
                      </a:rPr>
                      <a:t>i</a:t>
                    </a:r>
                    <a:endParaRPr lang="zh-CN" sz="2000" kern="100">
                      <a:effectLst/>
                      <a:latin typeface="Times New Roman" panose="02020603050405020304" pitchFamily="18" charset="0"/>
                      <a:ea typeface="宋体" panose="02010600030101010101" pitchFamily="2" charset="-122"/>
                    </a:endParaRPr>
                  </a:p>
                </p:txBody>
              </p:sp>
              <p:sp>
                <p:nvSpPr>
                  <p:cNvPr id="21" name="椭圆 20">
                    <a:extLst>
                      <a:ext uri="{FF2B5EF4-FFF2-40B4-BE49-F238E27FC236}">
                        <a16:creationId xmlns:a16="http://schemas.microsoft.com/office/drawing/2014/main" id="{B9D9E5FD-79C2-4881-9608-1B2F70F9E46E}"/>
                      </a:ext>
                    </a:extLst>
                  </p:cNvPr>
                  <p:cNvSpPr>
                    <a:spLocks noChangeArrowheads="1"/>
                  </p:cNvSpPr>
                  <p:nvPr/>
                </p:nvSpPr>
                <p:spPr bwMode="auto">
                  <a:xfrm>
                    <a:off x="9864" y="175890"/>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U</a:t>
                    </a:r>
                    <a:r>
                      <a:rPr lang="en-US" sz="2000" kern="100" baseline="-25000" dirty="0" err="1">
                        <a:effectLst/>
                        <a:latin typeface="Times New Roman" panose="02020603050405020304" pitchFamily="18" charset="0"/>
                        <a:ea typeface="宋体" panose="02010600030101010101" pitchFamily="2" charset="-122"/>
                      </a:rPr>
                      <a:t>k</a:t>
                    </a:r>
                    <a:endParaRPr lang="zh-CN" sz="2000" kern="100" dirty="0">
                      <a:effectLst/>
                      <a:latin typeface="Times New Roman" panose="02020603050405020304" pitchFamily="18" charset="0"/>
                      <a:ea typeface="宋体" panose="02010600030101010101" pitchFamily="2" charset="-122"/>
                    </a:endParaRPr>
                  </a:p>
                </p:txBody>
              </p:sp>
              <p:cxnSp>
                <p:nvCxnSpPr>
                  <p:cNvPr id="22" name="直接箭头连接符 21">
                    <a:extLst>
                      <a:ext uri="{FF2B5EF4-FFF2-40B4-BE49-F238E27FC236}">
                        <a16:creationId xmlns:a16="http://schemas.microsoft.com/office/drawing/2014/main" id="{CD90E750-2343-4FF3-ACE4-665EE697AA01}"/>
                      </a:ext>
                    </a:extLst>
                  </p:cNvPr>
                  <p:cNvCxnSpPr>
                    <a:cxnSpLocks noChangeShapeType="1"/>
                    <a:stCxn id="15" idx="4"/>
                    <a:endCxn id="19" idx="2"/>
                  </p:cNvCxnSpPr>
                  <p:nvPr/>
                </p:nvCxnSpPr>
                <p:spPr bwMode="auto">
                  <a:xfrm>
                    <a:off x="4564" y="177158"/>
                    <a:ext cx="2337" cy="134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3" name="直接箭头连接符 22">
                    <a:extLst>
                      <a:ext uri="{FF2B5EF4-FFF2-40B4-BE49-F238E27FC236}">
                        <a16:creationId xmlns:a16="http://schemas.microsoft.com/office/drawing/2014/main" id="{5508D8C4-1BC9-4F35-9F14-43D536F6F0CE}"/>
                      </a:ext>
                    </a:extLst>
                  </p:cNvPr>
                  <p:cNvCxnSpPr>
                    <a:cxnSpLocks noChangeShapeType="1"/>
                    <a:stCxn id="20" idx="4"/>
                    <a:endCxn id="19" idx="0"/>
                  </p:cNvCxnSpPr>
                  <p:nvPr/>
                </p:nvCxnSpPr>
                <p:spPr bwMode="auto">
                  <a:xfrm>
                    <a:off x="7456" y="177238"/>
                    <a:ext cx="12" cy="70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4" name="直接箭头连接符 23">
                    <a:extLst>
                      <a:ext uri="{FF2B5EF4-FFF2-40B4-BE49-F238E27FC236}">
                        <a16:creationId xmlns:a16="http://schemas.microsoft.com/office/drawing/2014/main" id="{D53FB184-125B-4F15-AA34-4D81A70AE795}"/>
                      </a:ext>
                    </a:extLst>
                  </p:cNvPr>
                  <p:cNvCxnSpPr>
                    <a:cxnSpLocks noChangeShapeType="1"/>
                    <a:stCxn id="21" idx="4"/>
                    <a:endCxn id="19" idx="6"/>
                  </p:cNvCxnSpPr>
                  <p:nvPr/>
                </p:nvCxnSpPr>
                <p:spPr bwMode="auto">
                  <a:xfrm flipH="1">
                    <a:off x="8035" y="177024"/>
                    <a:ext cx="2396" cy="1481"/>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5" name="直接箭头连接符 24">
                    <a:extLst>
                      <a:ext uri="{FF2B5EF4-FFF2-40B4-BE49-F238E27FC236}">
                        <a16:creationId xmlns:a16="http://schemas.microsoft.com/office/drawing/2014/main" id="{58CDBE61-CEEA-42CD-B4DB-D21EA514B098}"/>
                      </a:ext>
                    </a:extLst>
                  </p:cNvPr>
                  <p:cNvCxnSpPr>
                    <a:cxnSpLocks noChangeShapeType="1"/>
                    <a:stCxn id="19" idx="3"/>
                    <a:endCxn id="18" idx="7"/>
                  </p:cNvCxnSpPr>
                  <p:nvPr/>
                </p:nvCxnSpPr>
                <p:spPr bwMode="auto">
                  <a:xfrm flipH="1">
                    <a:off x="5030" y="178906"/>
                    <a:ext cx="2037" cy="1243"/>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6" name="直接箭头连接符 25">
                    <a:extLst>
                      <a:ext uri="{FF2B5EF4-FFF2-40B4-BE49-F238E27FC236}">
                        <a16:creationId xmlns:a16="http://schemas.microsoft.com/office/drawing/2014/main" id="{6FB50D37-2025-4E8E-AD7E-53C7ABAD5A5B}"/>
                      </a:ext>
                    </a:extLst>
                  </p:cNvPr>
                  <p:cNvCxnSpPr>
                    <a:cxnSpLocks noChangeShapeType="1"/>
                    <a:stCxn id="19" idx="5"/>
                    <a:endCxn id="16" idx="1"/>
                  </p:cNvCxnSpPr>
                  <p:nvPr/>
                </p:nvCxnSpPr>
                <p:spPr bwMode="auto">
                  <a:xfrm>
                    <a:off x="7869" y="178906"/>
                    <a:ext cx="2161" cy="1052"/>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7" name="直接箭头连接符 26">
                    <a:extLst>
                      <a:ext uri="{FF2B5EF4-FFF2-40B4-BE49-F238E27FC236}">
                        <a16:creationId xmlns:a16="http://schemas.microsoft.com/office/drawing/2014/main" id="{A9AF4394-9560-4C67-8D6A-B0DDD46F7270}"/>
                      </a:ext>
                    </a:extLst>
                  </p:cNvPr>
                  <p:cNvCxnSpPr>
                    <a:cxnSpLocks noChangeShapeType="1"/>
                    <a:stCxn id="19" idx="4"/>
                    <a:endCxn id="17" idx="0"/>
                  </p:cNvCxnSpPr>
                  <p:nvPr/>
                </p:nvCxnSpPr>
                <p:spPr bwMode="auto">
                  <a:xfrm flipH="1">
                    <a:off x="7447" y="179072"/>
                    <a:ext cx="21" cy="968"/>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grpSp>
            <p:cxnSp>
              <p:nvCxnSpPr>
                <p:cNvPr id="12" name="直接箭头连接符 11">
                  <a:extLst>
                    <a:ext uri="{FF2B5EF4-FFF2-40B4-BE49-F238E27FC236}">
                      <a16:creationId xmlns:a16="http://schemas.microsoft.com/office/drawing/2014/main" id="{4EF0F544-FC31-4CEA-B4D0-9F3278517777}"/>
                    </a:ext>
                  </a:extLst>
                </p:cNvPr>
                <p:cNvCxnSpPr>
                  <a:cxnSpLocks noChangeShapeType="1"/>
                </p:cNvCxnSpPr>
                <p:nvPr/>
              </p:nvCxnSpPr>
              <p:spPr bwMode="auto">
                <a:xfrm flipV="1">
                  <a:off x="7186" y="177310"/>
                  <a:ext cx="0" cy="555"/>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cxnSp>
              <p:nvCxnSpPr>
                <p:cNvPr id="13" name="直接箭头连接符 12">
                  <a:extLst>
                    <a:ext uri="{FF2B5EF4-FFF2-40B4-BE49-F238E27FC236}">
                      <a16:creationId xmlns:a16="http://schemas.microsoft.com/office/drawing/2014/main" id="{571C28BD-28C9-434D-8FBA-E2F2E1E6EB91}"/>
                    </a:ext>
                  </a:extLst>
                </p:cNvPr>
                <p:cNvCxnSpPr>
                  <a:cxnSpLocks noChangeShapeType="1"/>
                </p:cNvCxnSpPr>
                <p:nvPr/>
              </p:nvCxnSpPr>
              <p:spPr bwMode="auto">
                <a:xfrm flipH="1">
                  <a:off x="7697" y="177310"/>
                  <a:ext cx="0" cy="491"/>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grpSp>
          <p:cxnSp>
            <p:nvCxnSpPr>
              <p:cNvPr id="9" name="直接箭头连接符 8">
                <a:extLst>
                  <a:ext uri="{FF2B5EF4-FFF2-40B4-BE49-F238E27FC236}">
                    <a16:creationId xmlns:a16="http://schemas.microsoft.com/office/drawing/2014/main" id="{13FC5EDD-99D6-4E34-9C79-ABAEEAE3FABC}"/>
                  </a:ext>
                </a:extLst>
              </p:cNvPr>
              <p:cNvCxnSpPr>
                <a:cxnSpLocks noChangeShapeType="1"/>
              </p:cNvCxnSpPr>
              <p:nvPr/>
            </p:nvCxnSpPr>
            <p:spPr bwMode="auto">
              <a:xfrm flipV="1">
                <a:off x="7102" y="179273"/>
                <a:ext cx="0" cy="630"/>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cxnSp>
            <p:nvCxnSpPr>
              <p:cNvPr id="10" name="直接箭头连接符 9">
                <a:extLst>
                  <a:ext uri="{FF2B5EF4-FFF2-40B4-BE49-F238E27FC236}">
                    <a16:creationId xmlns:a16="http://schemas.microsoft.com/office/drawing/2014/main" id="{1029ED6A-95AF-4594-87C0-1C335C35B7FD}"/>
                  </a:ext>
                </a:extLst>
              </p:cNvPr>
              <p:cNvCxnSpPr>
                <a:cxnSpLocks noChangeShapeType="1"/>
              </p:cNvCxnSpPr>
              <p:nvPr/>
            </p:nvCxnSpPr>
            <p:spPr bwMode="auto">
              <a:xfrm>
                <a:off x="7682" y="179348"/>
                <a:ext cx="15" cy="555"/>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grpSp>
        <p:sp>
          <p:nvSpPr>
            <p:cNvPr id="50" name="文本框 49">
              <a:extLst>
                <a:ext uri="{FF2B5EF4-FFF2-40B4-BE49-F238E27FC236}">
                  <a16:creationId xmlns:a16="http://schemas.microsoft.com/office/drawing/2014/main" id="{9C8813AF-4A32-460C-ABA6-5AB4FB806333}"/>
                </a:ext>
              </a:extLst>
            </p:cNvPr>
            <p:cNvSpPr txBox="1"/>
            <p:nvPr/>
          </p:nvSpPr>
          <p:spPr>
            <a:xfrm>
              <a:off x="8713561" y="2369777"/>
              <a:ext cx="2124075" cy="400110"/>
            </a:xfrm>
            <a:prstGeom prst="rect">
              <a:avLst/>
            </a:prstGeom>
            <a:noFill/>
          </p:spPr>
          <p:txBody>
            <a:bodyPr wrap="square">
              <a:spAutoFit/>
            </a:bodyPr>
            <a:lstStyle/>
            <a:p>
              <a:r>
                <a:rPr lang="en-US" altLang="zh-CN" sz="2000" b="1" kern="100" dirty="0" err="1">
                  <a:effectLst/>
                  <a:latin typeface="Times New Roman" panose="02020603050405020304" pitchFamily="18" charset="0"/>
                  <a:ea typeface="宋体" panose="02010600030101010101" pitchFamily="2" charset="-122"/>
                </a:rPr>
                <a:t>λ</a:t>
              </a:r>
              <a:r>
                <a:rPr lang="en-US" altLang="zh-CN" sz="2000" b="1" kern="100" baseline="-25000" dirty="0" err="1">
                  <a:effectLst/>
                  <a:latin typeface="Times New Roman" panose="02020603050405020304" pitchFamily="18" charset="0"/>
                  <a:ea typeface="宋体" panose="02010600030101010101" pitchFamily="2" charset="-122"/>
                </a:rPr>
                <a:t>X</a:t>
              </a:r>
              <a:r>
                <a:rPr lang="en-US" altLang="zh-CN" sz="2000" b="1" kern="100" dirty="0">
                  <a:effectLst/>
                  <a:latin typeface="Times New Roman" panose="02020603050405020304" pitchFamily="18" charset="0"/>
                  <a:ea typeface="宋体" panose="02010600030101010101" pitchFamily="2" charset="-122"/>
                </a:rPr>
                <a:t>(U</a:t>
              </a:r>
              <a:r>
                <a:rPr lang="en-US" altLang="zh-CN" sz="2000" b="1" kern="100" baseline="-25000" dirty="0">
                  <a:effectLst/>
                  <a:latin typeface="Times New Roman" panose="02020603050405020304" pitchFamily="18" charset="0"/>
                  <a:ea typeface="宋体" panose="02010600030101010101" pitchFamily="2" charset="-122"/>
                </a:rPr>
                <a:t>i</a:t>
              </a:r>
              <a:r>
                <a:rPr lang="en-US" altLang="zh-CN" sz="2000" b="1" kern="100" dirty="0">
                  <a:effectLst/>
                  <a:latin typeface="Times New Roman" panose="02020603050405020304" pitchFamily="18" charset="0"/>
                  <a:ea typeface="宋体" panose="02010600030101010101" pitchFamily="2" charset="-122"/>
                </a:rPr>
                <a:t>)         π</a:t>
              </a:r>
              <a:r>
                <a:rPr lang="en-US" altLang="zh-CN" sz="2000" b="1" kern="100" baseline="-25000" dirty="0">
                  <a:effectLst/>
                  <a:latin typeface="Times New Roman" panose="02020603050405020304" pitchFamily="18" charset="0"/>
                  <a:ea typeface="宋体" panose="02010600030101010101" pitchFamily="2" charset="-122"/>
                </a:rPr>
                <a:t>X</a:t>
              </a:r>
              <a:r>
                <a:rPr lang="en-US" altLang="zh-CN" sz="2000" b="1" kern="100" dirty="0">
                  <a:effectLst/>
                  <a:latin typeface="Times New Roman" panose="02020603050405020304" pitchFamily="18" charset="0"/>
                  <a:ea typeface="宋体" panose="02010600030101010101" pitchFamily="2" charset="-122"/>
                </a:rPr>
                <a:t>(U</a:t>
              </a:r>
              <a:r>
                <a:rPr lang="en-US" altLang="zh-CN" sz="2000" b="1" kern="100" baseline="-25000" dirty="0">
                  <a:effectLst/>
                  <a:latin typeface="Times New Roman" panose="02020603050405020304" pitchFamily="18" charset="0"/>
                  <a:ea typeface="宋体" panose="02010600030101010101" pitchFamily="2" charset="-122"/>
                </a:rPr>
                <a:t>i</a:t>
              </a:r>
              <a:r>
                <a:rPr lang="en-US" altLang="zh-CN" sz="2000" b="1" kern="100" dirty="0">
                  <a:effectLst/>
                  <a:latin typeface="Times New Roman" panose="02020603050405020304" pitchFamily="18" charset="0"/>
                  <a:ea typeface="宋体" panose="02010600030101010101" pitchFamily="2" charset="-122"/>
                </a:rPr>
                <a:t>)</a:t>
              </a:r>
              <a:endParaRPr lang="zh-CN" altLang="en-US" sz="2000" dirty="0"/>
            </a:p>
          </p:txBody>
        </p:sp>
        <p:sp>
          <p:nvSpPr>
            <p:cNvPr id="52" name="文本框 51">
              <a:extLst>
                <a:ext uri="{FF2B5EF4-FFF2-40B4-BE49-F238E27FC236}">
                  <a16:creationId xmlns:a16="http://schemas.microsoft.com/office/drawing/2014/main" id="{0463AC45-C75A-4B56-994E-D7AF12184D43}"/>
                </a:ext>
              </a:extLst>
            </p:cNvPr>
            <p:cNvSpPr txBox="1"/>
            <p:nvPr/>
          </p:nvSpPr>
          <p:spPr>
            <a:xfrm>
              <a:off x="8628924" y="3761315"/>
              <a:ext cx="2145394" cy="400110"/>
            </a:xfrm>
            <a:prstGeom prst="rect">
              <a:avLst/>
            </a:prstGeom>
            <a:noFill/>
          </p:spPr>
          <p:txBody>
            <a:bodyPr wrap="square">
              <a:spAutoFit/>
            </a:bodyPr>
            <a:lstStyle/>
            <a:p>
              <a:r>
                <a:rPr lang="en-US" altLang="zh-CN" sz="2000" b="1" kern="100" dirty="0">
                  <a:effectLst/>
                  <a:latin typeface="Times New Roman" panose="02020603050405020304" pitchFamily="18" charset="0"/>
                  <a:ea typeface="宋体" panose="02010600030101010101" pitchFamily="2" charset="-122"/>
                </a:rPr>
                <a:t> </a:t>
              </a:r>
              <a:r>
                <a:rPr lang="en-US" altLang="zh-CN" sz="2000" b="1" kern="100" dirty="0" err="1">
                  <a:effectLst/>
                  <a:latin typeface="Times New Roman" panose="02020603050405020304" pitchFamily="18" charset="0"/>
                  <a:ea typeface="宋体" panose="02010600030101010101" pitchFamily="2" charset="-122"/>
                </a:rPr>
                <a:t>λ</a:t>
              </a:r>
              <a:r>
                <a:rPr lang="en-US" altLang="zh-CN" sz="2000" b="1" kern="100" baseline="-25000" dirty="0" err="1">
                  <a:effectLst/>
                  <a:latin typeface="Times New Roman" panose="02020603050405020304" pitchFamily="18" charset="0"/>
                  <a:ea typeface="宋体" panose="02010600030101010101" pitchFamily="2" charset="-122"/>
                </a:rPr>
                <a:t>Yj</a:t>
              </a:r>
              <a:r>
                <a:rPr lang="en-US" altLang="zh-CN" sz="2000" b="1" kern="100" dirty="0">
                  <a:effectLst/>
                  <a:latin typeface="Times New Roman" panose="02020603050405020304" pitchFamily="18" charset="0"/>
                  <a:ea typeface="宋体" panose="02010600030101010101" pitchFamily="2" charset="-122"/>
                </a:rPr>
                <a:t>(X)         π</a:t>
              </a:r>
              <a:r>
                <a:rPr lang="en-US" altLang="zh-CN" sz="2000" b="1" kern="100" baseline="-25000" dirty="0" err="1">
                  <a:effectLst/>
                  <a:latin typeface="Times New Roman" panose="02020603050405020304" pitchFamily="18" charset="0"/>
                  <a:ea typeface="宋体" panose="02010600030101010101" pitchFamily="2" charset="-122"/>
                </a:rPr>
                <a:t>Yj</a:t>
              </a:r>
              <a:r>
                <a:rPr lang="en-US" altLang="zh-CN" sz="2000" b="1" kern="100" dirty="0">
                  <a:effectLst/>
                  <a:latin typeface="Times New Roman" panose="02020603050405020304" pitchFamily="18" charset="0"/>
                  <a:ea typeface="宋体" panose="02010600030101010101" pitchFamily="2" charset="-122"/>
                </a:rPr>
                <a:t>(X)</a:t>
              </a:r>
              <a:endParaRPr lang="zh-CN" altLang="en-US" sz="2000" dirty="0"/>
            </a:p>
          </p:txBody>
        </p:sp>
        <p:sp>
          <p:nvSpPr>
            <p:cNvPr id="59" name="文本框 58">
              <a:extLst>
                <a:ext uri="{FF2B5EF4-FFF2-40B4-BE49-F238E27FC236}">
                  <a16:creationId xmlns:a16="http://schemas.microsoft.com/office/drawing/2014/main" id="{B37C851C-E481-4DC1-B07B-5DD989D155B0}"/>
                </a:ext>
              </a:extLst>
            </p:cNvPr>
            <p:cNvSpPr txBox="1"/>
            <p:nvPr/>
          </p:nvSpPr>
          <p:spPr>
            <a:xfrm>
              <a:off x="7335906" y="5205365"/>
              <a:ext cx="4704760" cy="461665"/>
            </a:xfrm>
            <a:prstGeom prst="rect">
              <a:avLst/>
            </a:prstGeom>
            <a:noFill/>
          </p:spPr>
          <p:txBody>
            <a:bodyPr wrap="square">
              <a:spAutoFit/>
            </a:bodyPr>
            <a:lstStyle/>
            <a:p>
              <a:pPr algn="ct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3.4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多树中的信念传播</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140770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168743"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多树</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(polytree)</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传播规则：</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00000"/>
                  </a:lnSpc>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rPr>
                        <m:t>𝝀</m:t>
                      </m:r>
                      <m:r>
                        <a:rPr lang="en-US" altLang="zh-CN" sz="2400" b="1" i="1" kern="100" smtClean="0">
                          <a:effectLst/>
                          <a:latin typeface="Cambria Math" panose="02040503050406030204" pitchFamily="18" charset="0"/>
                          <a:ea typeface="宋体" panose="02010600030101010101" pitchFamily="2" charset="-122"/>
                        </a:rPr>
                        <m:t>(</m:t>
                      </m:r>
                      <m:r>
                        <a:rPr lang="en-US" altLang="zh-CN" sz="2400" b="1" i="1" kern="100" smtClean="0">
                          <a:effectLst/>
                          <a:latin typeface="Cambria Math" panose="02040503050406030204" pitchFamily="18" charset="0"/>
                          <a:ea typeface="宋体" panose="02010600030101010101" pitchFamily="2" charset="-122"/>
                        </a:rPr>
                        <m:t>𝑿</m:t>
                      </m:r>
                      <m:r>
                        <a:rPr lang="en-US" altLang="zh-CN" sz="2400" b="1" i="1" kern="100" smtClean="0">
                          <a:effectLst/>
                          <a:latin typeface="Cambria Math" panose="02040503050406030204" pitchFamily="18" charset="0"/>
                          <a:ea typeface="宋体" panose="02010600030101010101" pitchFamily="2" charset="-122"/>
                        </a:rPr>
                        <m:t>)≡</m:t>
                      </m:r>
                      <m:r>
                        <a:rPr lang="en-US" altLang="zh-CN" sz="2400" b="1" i="1" kern="100" smtClean="0">
                          <a:effectLst/>
                          <a:latin typeface="Cambria Math" panose="02040503050406030204" pitchFamily="18" charset="0"/>
                          <a:ea typeface="宋体" panose="02010600030101010101" pitchFamily="2" charset="-122"/>
                        </a:rPr>
                        <m:t>𝑷</m:t>
                      </m:r>
                      <m:r>
                        <a:rPr lang="en-US" altLang="zh-CN" sz="2400" b="1" i="1" kern="100" smtClean="0">
                          <a:effectLst/>
                          <a:latin typeface="Cambria Math" panose="02040503050406030204" pitchFamily="18" charset="0"/>
                          <a:ea typeface="宋体" panose="02010600030101010101" pitchFamily="2" charset="-122"/>
                        </a:rPr>
                        <m:t>(</m:t>
                      </m:r>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rPr>
                            <m:t>𝑿</m:t>
                          </m:r>
                        </m:sub>
                        <m:sup>
                          <m:r>
                            <a:rPr lang="en-US" altLang="zh-CN" sz="2400" b="1" i="1" kern="100">
                              <a:effectLst/>
                              <a:latin typeface="Cambria Math" panose="02040503050406030204" pitchFamily="18" charset="0"/>
                              <a:ea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nary>
                        <m:naryPr>
                          <m:chr m:val="∏"/>
                          <m:ctrlPr>
                            <a:rPr lang="zh-CN" altLang="zh-CN" sz="2400" b="1" i="1" kern="100">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rPr>
                            <m:t>𝒋</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𝟏</m:t>
                          </m:r>
                        </m:sub>
                        <m:sup>
                          <m:r>
                            <a:rPr lang="en-US" altLang="zh-CN" sz="2400" b="1" i="1" kern="100">
                              <a:effectLst/>
                              <a:latin typeface="Cambria Math" panose="02040503050406030204" pitchFamily="18" charset="0"/>
                              <a:ea typeface="宋体" panose="02010600030101010101" pitchFamily="2" charset="-122"/>
                            </a:rPr>
                            <m:t>𝒎</m:t>
                          </m:r>
                        </m:sup>
                        <m:e>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𝝀</m:t>
                              </m:r>
                            </m:e>
                            <m:sub>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𝒀</m:t>
                                  </m:r>
                                </m:e>
                                <m:sub>
                                  <m:r>
                                    <a:rPr lang="en-US" altLang="zh-CN" sz="2400" b="1" i="1" kern="100">
                                      <a:effectLst/>
                                      <a:latin typeface="Cambria Math" panose="02040503050406030204" pitchFamily="18" charset="0"/>
                                      <a:ea typeface="宋体" panose="02010600030101010101" pitchFamily="2" charset="-122"/>
                                    </a:rPr>
                                    <m:t>𝒋</m:t>
                                  </m:r>
                                </m:sub>
                              </m:sSub>
                            </m:sub>
                          </m:sSub>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e>
                      </m:nary>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00000"/>
                  </a:lnSpc>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𝝀</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𝑷</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b="1" i="1">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𝑬</m:t>
                        </m:r>
                      </m:e>
                      <m:sub>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sub>
                      <m:sup>
                        <m:r>
                          <a:rPr lang="en-US" altLang="zh-CN" sz="2400" b="1" i="1" kern="100">
                            <a:effectLst/>
                            <a:latin typeface="Cambria Math" panose="02040503050406030204" pitchFamily="18" charset="0"/>
                            <a:ea typeface="宋体" panose="02010600030101010101" pitchFamily="2" charset="-122"/>
                          </a:rPr>
                          <m:t>−</m:t>
                        </m:r>
                      </m:sup>
                    </m:sSubSup>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𝜷</m:t>
                    </m:r>
                    <m:nary>
                      <m:naryPr>
                        <m:chr m:val="∑"/>
                        <m:supHide m:val="on"/>
                        <m:ctrlPr>
                          <a:rPr lang="zh-CN" altLang="zh-CN" sz="2400" b="1" i="1">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sub>
                      <m:sup/>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𝝀</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supHide m:val="on"/>
                            <m:ctrlPr>
                              <a:rPr lang="zh-CN" altLang="zh-CN" sz="2400" b="1" i="1">
                                <a:effectLst/>
                                <a:latin typeface="Cambria Math" panose="02040503050406030204" pitchFamily="18" charset="0"/>
                                <a:ea typeface="Cambria Math" panose="02040503050406030204" pitchFamily="18" charset="0"/>
                              </a:rPr>
                            </m:ctrlPr>
                          </m:naryPr>
                          <m:sub>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𝒓</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sub>
                          <m:sup/>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𝑷</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smtClean="0">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400" b="1" i="1" kern="100" smtClean="0">
                                    <a:effectLst/>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400" b="1" i="1" kern="100" smtClean="0">
                                    <a:latin typeface="Cambria Math" panose="02040503050406030204" pitchFamily="18" charset="0"/>
                                    <a:ea typeface="宋体" panose="02010600030101010101" pitchFamily="2" charset="-122"/>
                                    <a:cs typeface="Times New Roman" panose="02020603050405020304" pitchFamily="18" charset="0"/>
                                  </a:rPr>
                                  <m:t>𝒌</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e>
                        </m:nary>
                      </m:e>
                    </m:nary>
                    <m:nary>
                      <m:naryPr>
                        <m:chr m:val="∏"/>
                        <m:supHide m:val="on"/>
                        <m:ctrlPr>
                          <a:rPr lang="zh-CN" altLang="zh-CN" sz="2400" b="1" i="1">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𝒓</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sub>
                      <m:sup/>
                      <m:e>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𝝅</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400" b="1" i="1" kern="100" smtClean="0">
                                <a:latin typeface="Cambria Math" panose="02040503050406030204" pitchFamily="18" charset="0"/>
                                <a:ea typeface="宋体" panose="02010600030101010101" pitchFamily="2" charset="-122"/>
                                <a:cs typeface="Times New Roman" panose="02020603050405020304" pitchFamily="18" charset="0"/>
                              </a:rPr>
                              <m:t>𝒓</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e>
                    </m:nary>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在这种有多个父节点的情况下，需要存储和处理给定所有父节点的条件概率</a:t>
                </a:r>
                <a14:m>
                  <m:oMath xmlns:m="http://schemas.openxmlformats.org/officeDocument/2006/math">
                    <m:r>
                      <a:rPr lang="en-US" altLang="zh-CN" sz="2400" b="1" i="1" kern="100" smtClean="0">
                        <a:latin typeface="Cambria Math" panose="02040503050406030204" pitchFamily="18" charset="0"/>
                        <a:ea typeface="宋体" panose="02010600030101010101" pitchFamily="2" charset="-122"/>
                        <a:cs typeface="Times New Roman" panose="02020603050405020304" pitchFamily="18" charset="0"/>
                      </a:rPr>
                      <m:t>𝑷</m:t>
                    </m:r>
                    <m:r>
                      <a:rPr lang="en-US" altLang="zh-CN" sz="2400" b="1" i="1" kern="10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smtClean="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𝟏</m:t>
                        </m:r>
                      </m:sub>
                    </m:s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𝒌</m:t>
                        </m:r>
                      </m:sub>
                    </m:sSub>
                    <m:r>
                      <a:rPr lang="en-US" altLang="zh-CN" sz="2400" b="1" i="1" kern="100" smtClean="0">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。对于布尔变量，这至少需要</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kern="100" baseline="30000" dirty="0" err="1">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时间和空间开销。对于大的</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，开销很大。</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endParaRPr lang="zh-CN" altLang="zh-CN" sz="1800" kern="100" dirty="0">
                  <a:effectLst/>
                  <a:latin typeface="Times New Roman" panose="02020603050405020304" pitchFamily="18" charset="0"/>
                  <a:ea typeface="宋体" panose="02010600030101010101" pitchFamily="2" charset="-122"/>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168743" cy="5117283"/>
              </a:xfrm>
              <a:prstGeom prst="rect">
                <a:avLst/>
              </a:prstGeom>
              <a:blipFill>
                <a:blip r:embed="rId3"/>
                <a:stretch>
                  <a:fillRect l="-873" r="-819" b="-3214"/>
                </a:stretch>
              </a:blipFill>
            </p:spPr>
            <p:txBody>
              <a:bodyPr/>
              <a:lstStyle/>
              <a:p>
                <a:r>
                  <a:rPr lang="zh-CN" altLang="en-US">
                    <a:noFill/>
                  </a:rPr>
                  <a:t> </a:t>
                </a:r>
              </a:p>
            </p:txBody>
          </p:sp>
        </mc:Fallback>
      </mc:AlternateContent>
      <p:grpSp>
        <p:nvGrpSpPr>
          <p:cNvPr id="60" name="组合 59">
            <a:extLst>
              <a:ext uri="{FF2B5EF4-FFF2-40B4-BE49-F238E27FC236}">
                <a16:creationId xmlns:a16="http://schemas.microsoft.com/office/drawing/2014/main" id="{9940A16E-6703-4877-8D2F-97977874980B}"/>
              </a:ext>
            </a:extLst>
          </p:cNvPr>
          <p:cNvGrpSpPr/>
          <p:nvPr/>
        </p:nvGrpSpPr>
        <p:grpSpPr>
          <a:xfrm>
            <a:off x="7441520" y="133606"/>
            <a:ext cx="4704760" cy="4124886"/>
            <a:chOff x="7335906" y="1542144"/>
            <a:chExt cx="4704760" cy="4124886"/>
          </a:xfrm>
        </p:grpSpPr>
        <p:grpSp>
          <p:nvGrpSpPr>
            <p:cNvPr id="5" name="组合 4">
              <a:extLst>
                <a:ext uri="{FF2B5EF4-FFF2-40B4-BE49-F238E27FC236}">
                  <a16:creationId xmlns:a16="http://schemas.microsoft.com/office/drawing/2014/main" id="{FE37229D-2F0D-4BB7-A49D-BFF7F04A7165}"/>
                </a:ext>
              </a:extLst>
            </p:cNvPr>
            <p:cNvGrpSpPr>
              <a:grpSpLocks/>
            </p:cNvGrpSpPr>
            <p:nvPr/>
          </p:nvGrpSpPr>
          <p:grpSpPr bwMode="auto">
            <a:xfrm>
              <a:off x="7497536" y="1542144"/>
              <a:ext cx="4445635" cy="3355340"/>
              <a:chOff x="3997" y="175890"/>
              <a:chExt cx="7001" cy="5284"/>
            </a:xfrm>
          </p:grpSpPr>
          <p:grpSp>
            <p:nvGrpSpPr>
              <p:cNvPr id="7" name="组合 6">
                <a:extLst>
                  <a:ext uri="{FF2B5EF4-FFF2-40B4-BE49-F238E27FC236}">
                    <a16:creationId xmlns:a16="http://schemas.microsoft.com/office/drawing/2014/main" id="{AE570F2B-1498-44CE-A1CA-097E469FFB42}"/>
                  </a:ext>
                </a:extLst>
              </p:cNvPr>
              <p:cNvGrpSpPr>
                <a:grpSpLocks/>
              </p:cNvGrpSpPr>
              <p:nvPr/>
            </p:nvGrpSpPr>
            <p:grpSpPr bwMode="auto">
              <a:xfrm>
                <a:off x="3997" y="175890"/>
                <a:ext cx="7001" cy="5284"/>
                <a:chOff x="3997" y="175890"/>
                <a:chExt cx="7001" cy="5284"/>
              </a:xfrm>
            </p:grpSpPr>
            <p:grpSp>
              <p:nvGrpSpPr>
                <p:cNvPr id="11" name="组合 10">
                  <a:extLst>
                    <a:ext uri="{FF2B5EF4-FFF2-40B4-BE49-F238E27FC236}">
                      <a16:creationId xmlns:a16="http://schemas.microsoft.com/office/drawing/2014/main" id="{40F13F6E-55CF-4201-8C60-4AFE9E867F57}"/>
                    </a:ext>
                  </a:extLst>
                </p:cNvPr>
                <p:cNvGrpSpPr>
                  <a:grpSpLocks/>
                </p:cNvGrpSpPr>
                <p:nvPr/>
              </p:nvGrpSpPr>
              <p:grpSpPr bwMode="auto">
                <a:xfrm>
                  <a:off x="3997" y="175890"/>
                  <a:ext cx="7001" cy="5284"/>
                  <a:chOff x="3997" y="175890"/>
                  <a:chExt cx="7001" cy="5284"/>
                </a:xfrm>
              </p:grpSpPr>
              <p:sp>
                <p:nvSpPr>
                  <p:cNvPr id="15" name="椭圆 14">
                    <a:extLst>
                      <a:ext uri="{FF2B5EF4-FFF2-40B4-BE49-F238E27FC236}">
                        <a16:creationId xmlns:a16="http://schemas.microsoft.com/office/drawing/2014/main" id="{79E5E645-191E-40F0-9E7A-A46FCF8548DC}"/>
                      </a:ext>
                    </a:extLst>
                  </p:cNvPr>
                  <p:cNvSpPr>
                    <a:spLocks noChangeArrowheads="1"/>
                  </p:cNvSpPr>
                  <p:nvPr/>
                </p:nvSpPr>
                <p:spPr bwMode="auto">
                  <a:xfrm>
                    <a:off x="3997" y="176024"/>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U</a:t>
                    </a:r>
                    <a:r>
                      <a:rPr lang="en-US" sz="2000" kern="100" baseline="-25000" dirty="0" err="1">
                        <a:effectLst/>
                        <a:latin typeface="Times New Roman" panose="02020603050405020304" pitchFamily="18" charset="0"/>
                        <a:ea typeface="宋体" panose="02010600030101010101" pitchFamily="2" charset="-122"/>
                      </a:rPr>
                      <a:t>1</a:t>
                    </a:r>
                    <a:endParaRPr lang="zh-CN" sz="2000" kern="100" dirty="0">
                      <a:effectLst/>
                      <a:latin typeface="Times New Roman" panose="02020603050405020304" pitchFamily="18" charset="0"/>
                      <a:ea typeface="宋体" panose="02010600030101010101" pitchFamily="2" charset="-122"/>
                    </a:endParaRPr>
                  </a:p>
                </p:txBody>
              </p:sp>
              <p:sp>
                <p:nvSpPr>
                  <p:cNvPr id="16" name="椭圆 15">
                    <a:extLst>
                      <a:ext uri="{FF2B5EF4-FFF2-40B4-BE49-F238E27FC236}">
                        <a16:creationId xmlns:a16="http://schemas.microsoft.com/office/drawing/2014/main" id="{F80786DB-44BC-47FE-9C58-80AFAB00B138}"/>
                      </a:ext>
                    </a:extLst>
                  </p:cNvPr>
                  <p:cNvSpPr>
                    <a:spLocks noChangeArrowheads="1"/>
                  </p:cNvSpPr>
                  <p:nvPr/>
                </p:nvSpPr>
                <p:spPr bwMode="auto">
                  <a:xfrm>
                    <a:off x="9864" y="179792"/>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Y</a:t>
                    </a:r>
                    <a:r>
                      <a:rPr lang="en-US" sz="2000" kern="100" baseline="-25000" dirty="0" err="1">
                        <a:effectLst/>
                        <a:latin typeface="Times New Roman" panose="02020603050405020304" pitchFamily="18" charset="0"/>
                        <a:ea typeface="宋体" panose="02010600030101010101" pitchFamily="2" charset="-122"/>
                      </a:rPr>
                      <a:t>m</a:t>
                    </a:r>
                    <a:endParaRPr lang="zh-CN" sz="2000" kern="100" dirty="0">
                      <a:effectLst/>
                      <a:latin typeface="Times New Roman" panose="02020603050405020304" pitchFamily="18" charset="0"/>
                      <a:ea typeface="宋体" panose="02010600030101010101" pitchFamily="2" charset="-122"/>
                    </a:endParaRPr>
                  </a:p>
                </p:txBody>
              </p:sp>
              <p:sp>
                <p:nvSpPr>
                  <p:cNvPr id="17" name="椭圆 16">
                    <a:extLst>
                      <a:ext uri="{FF2B5EF4-FFF2-40B4-BE49-F238E27FC236}">
                        <a16:creationId xmlns:a16="http://schemas.microsoft.com/office/drawing/2014/main" id="{BD1F7813-A9F3-40AC-88D4-F2FBF7DD827C}"/>
                      </a:ext>
                    </a:extLst>
                  </p:cNvPr>
                  <p:cNvSpPr>
                    <a:spLocks noChangeArrowheads="1"/>
                  </p:cNvSpPr>
                  <p:nvPr/>
                </p:nvSpPr>
                <p:spPr bwMode="auto">
                  <a:xfrm>
                    <a:off x="6880" y="180040"/>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Y</a:t>
                    </a:r>
                    <a:r>
                      <a:rPr lang="en-US" sz="2000" kern="100" baseline="-25000" dirty="0" err="1">
                        <a:effectLst/>
                        <a:latin typeface="Times New Roman" panose="02020603050405020304" pitchFamily="18" charset="0"/>
                        <a:ea typeface="宋体" panose="02010600030101010101" pitchFamily="2" charset="-122"/>
                      </a:rPr>
                      <a:t>J</a:t>
                    </a:r>
                    <a:endParaRPr lang="zh-CN" sz="2000" kern="100" dirty="0">
                      <a:effectLst/>
                      <a:latin typeface="Times New Roman" panose="02020603050405020304" pitchFamily="18" charset="0"/>
                      <a:ea typeface="宋体" panose="02010600030101010101" pitchFamily="2" charset="-122"/>
                    </a:endParaRPr>
                  </a:p>
                </p:txBody>
              </p:sp>
              <p:sp>
                <p:nvSpPr>
                  <p:cNvPr id="18" name="椭圆 17">
                    <a:extLst>
                      <a:ext uri="{FF2B5EF4-FFF2-40B4-BE49-F238E27FC236}">
                        <a16:creationId xmlns:a16="http://schemas.microsoft.com/office/drawing/2014/main" id="{2BACC538-B510-4F03-AAD5-BD98AA64E335}"/>
                      </a:ext>
                    </a:extLst>
                  </p:cNvPr>
                  <p:cNvSpPr>
                    <a:spLocks noChangeArrowheads="1"/>
                  </p:cNvSpPr>
                  <p:nvPr/>
                </p:nvSpPr>
                <p:spPr bwMode="auto">
                  <a:xfrm>
                    <a:off x="4062" y="179983"/>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a:effectLst/>
                        <a:latin typeface="Times New Roman" panose="02020603050405020304" pitchFamily="18" charset="0"/>
                        <a:ea typeface="宋体" panose="02010600030101010101" pitchFamily="2" charset="-122"/>
                      </a:rPr>
                      <a:t>Y</a:t>
                    </a:r>
                    <a:r>
                      <a:rPr lang="en-US" sz="2000" kern="100" baseline="-25000">
                        <a:effectLst/>
                        <a:latin typeface="Times New Roman" panose="02020603050405020304" pitchFamily="18" charset="0"/>
                        <a:ea typeface="宋体" panose="02010600030101010101" pitchFamily="2" charset="-122"/>
                      </a:rPr>
                      <a:t>1</a:t>
                    </a:r>
                    <a:endParaRPr lang="zh-CN" sz="2000" kern="100">
                      <a:effectLst/>
                      <a:latin typeface="Times New Roman" panose="02020603050405020304" pitchFamily="18" charset="0"/>
                      <a:ea typeface="宋体" panose="02010600030101010101" pitchFamily="2" charset="-122"/>
                    </a:endParaRPr>
                  </a:p>
                </p:txBody>
              </p:sp>
              <p:sp>
                <p:nvSpPr>
                  <p:cNvPr id="19" name="椭圆 18">
                    <a:extLst>
                      <a:ext uri="{FF2B5EF4-FFF2-40B4-BE49-F238E27FC236}">
                        <a16:creationId xmlns:a16="http://schemas.microsoft.com/office/drawing/2014/main" id="{1D7350E9-C739-4575-91BB-256176E4A119}"/>
                      </a:ext>
                    </a:extLst>
                  </p:cNvPr>
                  <p:cNvSpPr>
                    <a:spLocks noChangeArrowheads="1"/>
                  </p:cNvSpPr>
                  <p:nvPr/>
                </p:nvSpPr>
                <p:spPr bwMode="auto">
                  <a:xfrm>
                    <a:off x="6901" y="177938"/>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a:effectLst/>
                        <a:latin typeface="Times New Roman" panose="02020603050405020304" pitchFamily="18" charset="0"/>
                        <a:ea typeface="宋体" panose="02010600030101010101" pitchFamily="2" charset="-122"/>
                      </a:rPr>
                      <a:t>X</a:t>
                    </a:r>
                    <a:endParaRPr lang="zh-CN" sz="2000" kern="100">
                      <a:effectLst/>
                      <a:latin typeface="Times New Roman" panose="02020603050405020304" pitchFamily="18" charset="0"/>
                      <a:ea typeface="宋体" panose="02010600030101010101" pitchFamily="2" charset="-122"/>
                    </a:endParaRPr>
                  </a:p>
                </p:txBody>
              </p:sp>
              <p:sp>
                <p:nvSpPr>
                  <p:cNvPr id="20" name="椭圆 19">
                    <a:extLst>
                      <a:ext uri="{FF2B5EF4-FFF2-40B4-BE49-F238E27FC236}">
                        <a16:creationId xmlns:a16="http://schemas.microsoft.com/office/drawing/2014/main" id="{36362155-8EC6-438E-B4DE-ECCE98811571}"/>
                      </a:ext>
                    </a:extLst>
                  </p:cNvPr>
                  <p:cNvSpPr>
                    <a:spLocks noChangeArrowheads="1"/>
                  </p:cNvSpPr>
                  <p:nvPr/>
                </p:nvSpPr>
                <p:spPr bwMode="auto">
                  <a:xfrm>
                    <a:off x="6889" y="176104"/>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a:effectLst/>
                        <a:latin typeface="Times New Roman" panose="02020603050405020304" pitchFamily="18" charset="0"/>
                        <a:ea typeface="宋体" panose="02010600030101010101" pitchFamily="2" charset="-122"/>
                      </a:rPr>
                      <a:t>U</a:t>
                    </a:r>
                    <a:r>
                      <a:rPr lang="en-US" sz="2000" kern="100" baseline="-25000">
                        <a:effectLst/>
                        <a:latin typeface="Times New Roman" panose="02020603050405020304" pitchFamily="18" charset="0"/>
                        <a:ea typeface="宋体" panose="02010600030101010101" pitchFamily="2" charset="-122"/>
                      </a:rPr>
                      <a:t>i</a:t>
                    </a:r>
                    <a:endParaRPr lang="zh-CN" sz="2000" kern="100">
                      <a:effectLst/>
                      <a:latin typeface="Times New Roman" panose="02020603050405020304" pitchFamily="18" charset="0"/>
                      <a:ea typeface="宋体" panose="02010600030101010101" pitchFamily="2" charset="-122"/>
                    </a:endParaRPr>
                  </a:p>
                </p:txBody>
              </p:sp>
              <p:sp>
                <p:nvSpPr>
                  <p:cNvPr id="21" name="椭圆 20">
                    <a:extLst>
                      <a:ext uri="{FF2B5EF4-FFF2-40B4-BE49-F238E27FC236}">
                        <a16:creationId xmlns:a16="http://schemas.microsoft.com/office/drawing/2014/main" id="{B9D9E5FD-79C2-4881-9608-1B2F70F9E46E}"/>
                      </a:ext>
                    </a:extLst>
                  </p:cNvPr>
                  <p:cNvSpPr>
                    <a:spLocks noChangeArrowheads="1"/>
                  </p:cNvSpPr>
                  <p:nvPr/>
                </p:nvSpPr>
                <p:spPr bwMode="auto">
                  <a:xfrm>
                    <a:off x="9864" y="175890"/>
                    <a:ext cx="1134" cy="1134"/>
                  </a:xfrm>
                  <a:prstGeom prst="ellipse">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algn="ctr"/>
                    <a:r>
                      <a:rPr lang="en-US" sz="2000" kern="100" dirty="0" err="1">
                        <a:effectLst/>
                        <a:latin typeface="Times New Roman" panose="02020603050405020304" pitchFamily="18" charset="0"/>
                        <a:ea typeface="宋体" panose="02010600030101010101" pitchFamily="2" charset="-122"/>
                      </a:rPr>
                      <a:t>U</a:t>
                    </a:r>
                    <a:r>
                      <a:rPr lang="en-US" sz="2000" kern="100" baseline="-25000" dirty="0" err="1">
                        <a:effectLst/>
                        <a:latin typeface="Times New Roman" panose="02020603050405020304" pitchFamily="18" charset="0"/>
                        <a:ea typeface="宋体" panose="02010600030101010101" pitchFamily="2" charset="-122"/>
                      </a:rPr>
                      <a:t>k</a:t>
                    </a:r>
                    <a:endParaRPr lang="zh-CN" sz="2000" kern="100" dirty="0">
                      <a:effectLst/>
                      <a:latin typeface="Times New Roman" panose="02020603050405020304" pitchFamily="18" charset="0"/>
                      <a:ea typeface="宋体" panose="02010600030101010101" pitchFamily="2" charset="-122"/>
                    </a:endParaRPr>
                  </a:p>
                </p:txBody>
              </p:sp>
              <p:cxnSp>
                <p:nvCxnSpPr>
                  <p:cNvPr id="22" name="直接箭头连接符 21">
                    <a:extLst>
                      <a:ext uri="{FF2B5EF4-FFF2-40B4-BE49-F238E27FC236}">
                        <a16:creationId xmlns:a16="http://schemas.microsoft.com/office/drawing/2014/main" id="{CD90E750-2343-4FF3-ACE4-665EE697AA01}"/>
                      </a:ext>
                    </a:extLst>
                  </p:cNvPr>
                  <p:cNvCxnSpPr>
                    <a:cxnSpLocks noChangeShapeType="1"/>
                    <a:stCxn id="15" idx="4"/>
                    <a:endCxn id="19" idx="2"/>
                  </p:cNvCxnSpPr>
                  <p:nvPr/>
                </p:nvCxnSpPr>
                <p:spPr bwMode="auto">
                  <a:xfrm>
                    <a:off x="4564" y="177158"/>
                    <a:ext cx="2337" cy="1347"/>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3" name="直接箭头连接符 22">
                    <a:extLst>
                      <a:ext uri="{FF2B5EF4-FFF2-40B4-BE49-F238E27FC236}">
                        <a16:creationId xmlns:a16="http://schemas.microsoft.com/office/drawing/2014/main" id="{5508D8C4-1BC9-4F35-9F14-43D536F6F0CE}"/>
                      </a:ext>
                    </a:extLst>
                  </p:cNvPr>
                  <p:cNvCxnSpPr>
                    <a:cxnSpLocks noChangeShapeType="1"/>
                    <a:stCxn id="20" idx="4"/>
                    <a:endCxn id="19" idx="0"/>
                  </p:cNvCxnSpPr>
                  <p:nvPr/>
                </p:nvCxnSpPr>
                <p:spPr bwMode="auto">
                  <a:xfrm>
                    <a:off x="7456" y="177238"/>
                    <a:ext cx="12" cy="700"/>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4" name="直接箭头连接符 23">
                    <a:extLst>
                      <a:ext uri="{FF2B5EF4-FFF2-40B4-BE49-F238E27FC236}">
                        <a16:creationId xmlns:a16="http://schemas.microsoft.com/office/drawing/2014/main" id="{D53FB184-125B-4F15-AA34-4D81A70AE795}"/>
                      </a:ext>
                    </a:extLst>
                  </p:cNvPr>
                  <p:cNvCxnSpPr>
                    <a:cxnSpLocks noChangeShapeType="1"/>
                    <a:stCxn id="21" idx="4"/>
                    <a:endCxn id="19" idx="6"/>
                  </p:cNvCxnSpPr>
                  <p:nvPr/>
                </p:nvCxnSpPr>
                <p:spPr bwMode="auto">
                  <a:xfrm flipH="1">
                    <a:off x="8035" y="177024"/>
                    <a:ext cx="2396" cy="1481"/>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5" name="直接箭头连接符 24">
                    <a:extLst>
                      <a:ext uri="{FF2B5EF4-FFF2-40B4-BE49-F238E27FC236}">
                        <a16:creationId xmlns:a16="http://schemas.microsoft.com/office/drawing/2014/main" id="{58CDBE61-CEEA-42CD-B4DB-D21EA514B098}"/>
                      </a:ext>
                    </a:extLst>
                  </p:cNvPr>
                  <p:cNvCxnSpPr>
                    <a:cxnSpLocks noChangeShapeType="1"/>
                    <a:stCxn id="19" idx="3"/>
                    <a:endCxn id="18" idx="7"/>
                  </p:cNvCxnSpPr>
                  <p:nvPr/>
                </p:nvCxnSpPr>
                <p:spPr bwMode="auto">
                  <a:xfrm flipH="1">
                    <a:off x="5030" y="178906"/>
                    <a:ext cx="2037" cy="1243"/>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6" name="直接箭头连接符 25">
                    <a:extLst>
                      <a:ext uri="{FF2B5EF4-FFF2-40B4-BE49-F238E27FC236}">
                        <a16:creationId xmlns:a16="http://schemas.microsoft.com/office/drawing/2014/main" id="{6FB50D37-2025-4E8E-AD7E-53C7ABAD5A5B}"/>
                      </a:ext>
                    </a:extLst>
                  </p:cNvPr>
                  <p:cNvCxnSpPr>
                    <a:cxnSpLocks noChangeShapeType="1"/>
                    <a:stCxn id="19" idx="5"/>
                    <a:endCxn id="16" idx="1"/>
                  </p:cNvCxnSpPr>
                  <p:nvPr/>
                </p:nvCxnSpPr>
                <p:spPr bwMode="auto">
                  <a:xfrm>
                    <a:off x="7869" y="178906"/>
                    <a:ext cx="2161" cy="1052"/>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7" name="直接箭头连接符 26">
                    <a:extLst>
                      <a:ext uri="{FF2B5EF4-FFF2-40B4-BE49-F238E27FC236}">
                        <a16:creationId xmlns:a16="http://schemas.microsoft.com/office/drawing/2014/main" id="{A9AF4394-9560-4C67-8D6A-B0DDD46F7270}"/>
                      </a:ext>
                    </a:extLst>
                  </p:cNvPr>
                  <p:cNvCxnSpPr>
                    <a:cxnSpLocks noChangeShapeType="1"/>
                    <a:stCxn id="19" idx="4"/>
                    <a:endCxn id="17" idx="0"/>
                  </p:cNvCxnSpPr>
                  <p:nvPr/>
                </p:nvCxnSpPr>
                <p:spPr bwMode="auto">
                  <a:xfrm flipH="1">
                    <a:off x="7447" y="179072"/>
                    <a:ext cx="21" cy="968"/>
                  </a:xfrm>
                  <a:prstGeom prst="straightConnector1">
                    <a:avLst/>
                  </a:prstGeom>
                  <a:noFill/>
                  <a:ln w="19050" algn="ctr">
                    <a:solidFill>
                      <a:srgbClr val="000000"/>
                    </a:solidFill>
                    <a:round/>
                    <a:headEnd/>
                    <a:tailEnd type="arrow" w="med" len="med"/>
                  </a:ln>
                  <a:extLst>
                    <a:ext uri="{909E8E84-426E-40DD-AFC4-6F175D3DCCD1}">
                      <a14:hiddenFill xmlns:a14="http://schemas.microsoft.com/office/drawing/2010/main">
                        <a:noFill/>
                      </a14:hiddenFill>
                    </a:ext>
                  </a:extLst>
                </p:spPr>
              </p:cxnSp>
            </p:grpSp>
            <p:cxnSp>
              <p:nvCxnSpPr>
                <p:cNvPr id="12" name="直接箭头连接符 11">
                  <a:extLst>
                    <a:ext uri="{FF2B5EF4-FFF2-40B4-BE49-F238E27FC236}">
                      <a16:creationId xmlns:a16="http://schemas.microsoft.com/office/drawing/2014/main" id="{4EF0F544-FC31-4CEA-B4D0-9F3278517777}"/>
                    </a:ext>
                  </a:extLst>
                </p:cNvPr>
                <p:cNvCxnSpPr>
                  <a:cxnSpLocks noChangeShapeType="1"/>
                </p:cNvCxnSpPr>
                <p:nvPr/>
              </p:nvCxnSpPr>
              <p:spPr bwMode="auto">
                <a:xfrm flipV="1">
                  <a:off x="7186" y="177310"/>
                  <a:ext cx="0" cy="555"/>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cxnSp>
              <p:nvCxnSpPr>
                <p:cNvPr id="13" name="直接箭头连接符 12">
                  <a:extLst>
                    <a:ext uri="{FF2B5EF4-FFF2-40B4-BE49-F238E27FC236}">
                      <a16:creationId xmlns:a16="http://schemas.microsoft.com/office/drawing/2014/main" id="{571C28BD-28C9-434D-8FBA-E2F2E1E6EB91}"/>
                    </a:ext>
                  </a:extLst>
                </p:cNvPr>
                <p:cNvCxnSpPr>
                  <a:cxnSpLocks noChangeShapeType="1"/>
                </p:cNvCxnSpPr>
                <p:nvPr/>
              </p:nvCxnSpPr>
              <p:spPr bwMode="auto">
                <a:xfrm flipH="1">
                  <a:off x="7697" y="177310"/>
                  <a:ext cx="0" cy="491"/>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grpSp>
          <p:cxnSp>
            <p:nvCxnSpPr>
              <p:cNvPr id="9" name="直接箭头连接符 8">
                <a:extLst>
                  <a:ext uri="{FF2B5EF4-FFF2-40B4-BE49-F238E27FC236}">
                    <a16:creationId xmlns:a16="http://schemas.microsoft.com/office/drawing/2014/main" id="{13FC5EDD-99D6-4E34-9C79-ABAEEAE3FABC}"/>
                  </a:ext>
                </a:extLst>
              </p:cNvPr>
              <p:cNvCxnSpPr>
                <a:cxnSpLocks noChangeShapeType="1"/>
              </p:cNvCxnSpPr>
              <p:nvPr/>
            </p:nvCxnSpPr>
            <p:spPr bwMode="auto">
              <a:xfrm flipV="1">
                <a:off x="7102" y="179273"/>
                <a:ext cx="0" cy="630"/>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cxnSp>
            <p:nvCxnSpPr>
              <p:cNvPr id="10" name="直接箭头连接符 9">
                <a:extLst>
                  <a:ext uri="{FF2B5EF4-FFF2-40B4-BE49-F238E27FC236}">
                    <a16:creationId xmlns:a16="http://schemas.microsoft.com/office/drawing/2014/main" id="{1029ED6A-95AF-4594-87C0-1C335C35B7FD}"/>
                  </a:ext>
                </a:extLst>
              </p:cNvPr>
              <p:cNvCxnSpPr>
                <a:cxnSpLocks noChangeShapeType="1"/>
              </p:cNvCxnSpPr>
              <p:nvPr/>
            </p:nvCxnSpPr>
            <p:spPr bwMode="auto">
              <a:xfrm>
                <a:off x="7682" y="179348"/>
                <a:ext cx="15" cy="555"/>
              </a:xfrm>
              <a:prstGeom prst="straightConnector1">
                <a:avLst/>
              </a:prstGeom>
              <a:noFill/>
              <a:ln w="19050" algn="ctr">
                <a:solidFill>
                  <a:srgbClr val="000000"/>
                </a:solidFill>
                <a:prstDash val="sysDash"/>
                <a:round/>
                <a:headEnd/>
                <a:tailEnd type="arrow" w="med" len="med"/>
              </a:ln>
              <a:extLst>
                <a:ext uri="{909E8E84-426E-40DD-AFC4-6F175D3DCCD1}">
                  <a14:hiddenFill xmlns:a14="http://schemas.microsoft.com/office/drawing/2010/main">
                    <a:noFill/>
                  </a14:hiddenFill>
                </a:ext>
              </a:extLst>
            </p:spPr>
          </p:cxnSp>
        </p:grpSp>
        <p:sp>
          <p:nvSpPr>
            <p:cNvPr id="50" name="文本框 49">
              <a:extLst>
                <a:ext uri="{FF2B5EF4-FFF2-40B4-BE49-F238E27FC236}">
                  <a16:creationId xmlns:a16="http://schemas.microsoft.com/office/drawing/2014/main" id="{9C8813AF-4A32-460C-ABA6-5AB4FB806333}"/>
                </a:ext>
              </a:extLst>
            </p:cNvPr>
            <p:cNvSpPr txBox="1"/>
            <p:nvPr/>
          </p:nvSpPr>
          <p:spPr>
            <a:xfrm>
              <a:off x="8713561" y="2369777"/>
              <a:ext cx="2124075" cy="400110"/>
            </a:xfrm>
            <a:prstGeom prst="rect">
              <a:avLst/>
            </a:prstGeom>
            <a:noFill/>
          </p:spPr>
          <p:txBody>
            <a:bodyPr wrap="square">
              <a:spAutoFit/>
            </a:bodyPr>
            <a:lstStyle/>
            <a:p>
              <a:r>
                <a:rPr lang="en-US" altLang="zh-CN" sz="2000" b="1" kern="100" dirty="0" err="1">
                  <a:effectLst/>
                  <a:latin typeface="Times New Roman" panose="02020603050405020304" pitchFamily="18" charset="0"/>
                  <a:ea typeface="宋体" panose="02010600030101010101" pitchFamily="2" charset="-122"/>
                </a:rPr>
                <a:t>λ</a:t>
              </a:r>
              <a:r>
                <a:rPr lang="en-US" altLang="zh-CN" sz="2000" b="1" kern="100" baseline="-25000" dirty="0" err="1">
                  <a:effectLst/>
                  <a:latin typeface="Times New Roman" panose="02020603050405020304" pitchFamily="18" charset="0"/>
                  <a:ea typeface="宋体" panose="02010600030101010101" pitchFamily="2" charset="-122"/>
                </a:rPr>
                <a:t>X</a:t>
              </a:r>
              <a:r>
                <a:rPr lang="en-US" altLang="zh-CN" sz="2000" b="1" kern="100" dirty="0">
                  <a:effectLst/>
                  <a:latin typeface="Times New Roman" panose="02020603050405020304" pitchFamily="18" charset="0"/>
                  <a:ea typeface="宋体" panose="02010600030101010101" pitchFamily="2" charset="-122"/>
                </a:rPr>
                <a:t>(U</a:t>
              </a:r>
              <a:r>
                <a:rPr lang="en-US" altLang="zh-CN" sz="2000" b="1" kern="100" baseline="-25000" dirty="0">
                  <a:effectLst/>
                  <a:latin typeface="Times New Roman" panose="02020603050405020304" pitchFamily="18" charset="0"/>
                  <a:ea typeface="宋体" panose="02010600030101010101" pitchFamily="2" charset="-122"/>
                </a:rPr>
                <a:t>i</a:t>
              </a:r>
              <a:r>
                <a:rPr lang="en-US" altLang="zh-CN" sz="2000" b="1" kern="100" dirty="0">
                  <a:effectLst/>
                  <a:latin typeface="Times New Roman" panose="02020603050405020304" pitchFamily="18" charset="0"/>
                  <a:ea typeface="宋体" panose="02010600030101010101" pitchFamily="2" charset="-122"/>
                </a:rPr>
                <a:t>)         π</a:t>
              </a:r>
              <a:r>
                <a:rPr lang="en-US" altLang="zh-CN" sz="2000" b="1" kern="100" baseline="-25000" dirty="0">
                  <a:effectLst/>
                  <a:latin typeface="Times New Roman" panose="02020603050405020304" pitchFamily="18" charset="0"/>
                  <a:ea typeface="宋体" panose="02010600030101010101" pitchFamily="2" charset="-122"/>
                </a:rPr>
                <a:t>X</a:t>
              </a:r>
              <a:r>
                <a:rPr lang="en-US" altLang="zh-CN" sz="2000" b="1" kern="100" dirty="0">
                  <a:effectLst/>
                  <a:latin typeface="Times New Roman" panose="02020603050405020304" pitchFamily="18" charset="0"/>
                  <a:ea typeface="宋体" panose="02010600030101010101" pitchFamily="2" charset="-122"/>
                </a:rPr>
                <a:t>(U</a:t>
              </a:r>
              <a:r>
                <a:rPr lang="en-US" altLang="zh-CN" sz="2000" b="1" kern="100" baseline="-25000" dirty="0">
                  <a:effectLst/>
                  <a:latin typeface="Times New Roman" panose="02020603050405020304" pitchFamily="18" charset="0"/>
                  <a:ea typeface="宋体" panose="02010600030101010101" pitchFamily="2" charset="-122"/>
                </a:rPr>
                <a:t>i</a:t>
              </a:r>
              <a:r>
                <a:rPr lang="en-US" altLang="zh-CN" sz="2000" b="1" kern="100" dirty="0">
                  <a:effectLst/>
                  <a:latin typeface="Times New Roman" panose="02020603050405020304" pitchFamily="18" charset="0"/>
                  <a:ea typeface="宋体" panose="02010600030101010101" pitchFamily="2" charset="-122"/>
                </a:rPr>
                <a:t>)</a:t>
              </a:r>
              <a:endParaRPr lang="zh-CN" altLang="en-US" sz="2000" dirty="0"/>
            </a:p>
          </p:txBody>
        </p:sp>
        <p:sp>
          <p:nvSpPr>
            <p:cNvPr id="52" name="文本框 51">
              <a:extLst>
                <a:ext uri="{FF2B5EF4-FFF2-40B4-BE49-F238E27FC236}">
                  <a16:creationId xmlns:a16="http://schemas.microsoft.com/office/drawing/2014/main" id="{0463AC45-C75A-4B56-994E-D7AF12184D43}"/>
                </a:ext>
              </a:extLst>
            </p:cNvPr>
            <p:cNvSpPr txBox="1"/>
            <p:nvPr/>
          </p:nvSpPr>
          <p:spPr>
            <a:xfrm>
              <a:off x="8628924" y="3761315"/>
              <a:ext cx="2145394" cy="400110"/>
            </a:xfrm>
            <a:prstGeom prst="rect">
              <a:avLst/>
            </a:prstGeom>
            <a:noFill/>
          </p:spPr>
          <p:txBody>
            <a:bodyPr wrap="square">
              <a:spAutoFit/>
            </a:bodyPr>
            <a:lstStyle/>
            <a:p>
              <a:r>
                <a:rPr lang="en-US" altLang="zh-CN" sz="2000" b="1" kern="100" dirty="0">
                  <a:effectLst/>
                  <a:latin typeface="Times New Roman" panose="02020603050405020304" pitchFamily="18" charset="0"/>
                  <a:ea typeface="宋体" panose="02010600030101010101" pitchFamily="2" charset="-122"/>
                </a:rPr>
                <a:t> </a:t>
              </a:r>
              <a:r>
                <a:rPr lang="en-US" altLang="zh-CN" sz="2000" b="1" kern="100" dirty="0" err="1">
                  <a:effectLst/>
                  <a:latin typeface="Times New Roman" panose="02020603050405020304" pitchFamily="18" charset="0"/>
                  <a:ea typeface="宋体" panose="02010600030101010101" pitchFamily="2" charset="-122"/>
                </a:rPr>
                <a:t>λ</a:t>
              </a:r>
              <a:r>
                <a:rPr lang="en-US" altLang="zh-CN" sz="2000" b="1" kern="100" baseline="-25000" dirty="0" err="1">
                  <a:effectLst/>
                  <a:latin typeface="Times New Roman" panose="02020603050405020304" pitchFamily="18" charset="0"/>
                  <a:ea typeface="宋体" panose="02010600030101010101" pitchFamily="2" charset="-122"/>
                </a:rPr>
                <a:t>Yj</a:t>
              </a:r>
              <a:r>
                <a:rPr lang="en-US" altLang="zh-CN" sz="2000" b="1" kern="100" dirty="0">
                  <a:effectLst/>
                  <a:latin typeface="Times New Roman" panose="02020603050405020304" pitchFamily="18" charset="0"/>
                  <a:ea typeface="宋体" panose="02010600030101010101" pitchFamily="2" charset="-122"/>
                </a:rPr>
                <a:t>(X)         π</a:t>
              </a:r>
              <a:r>
                <a:rPr lang="en-US" altLang="zh-CN" sz="2000" b="1" kern="100" baseline="-25000" dirty="0" err="1">
                  <a:effectLst/>
                  <a:latin typeface="Times New Roman" panose="02020603050405020304" pitchFamily="18" charset="0"/>
                  <a:ea typeface="宋体" panose="02010600030101010101" pitchFamily="2" charset="-122"/>
                </a:rPr>
                <a:t>Yj</a:t>
              </a:r>
              <a:r>
                <a:rPr lang="en-US" altLang="zh-CN" sz="2000" b="1" kern="100" dirty="0">
                  <a:effectLst/>
                  <a:latin typeface="Times New Roman" panose="02020603050405020304" pitchFamily="18" charset="0"/>
                  <a:ea typeface="宋体" panose="02010600030101010101" pitchFamily="2" charset="-122"/>
                </a:rPr>
                <a:t>(X)</a:t>
              </a:r>
              <a:endParaRPr lang="zh-CN" altLang="en-US" sz="2000" dirty="0"/>
            </a:p>
          </p:txBody>
        </p:sp>
        <p:sp>
          <p:nvSpPr>
            <p:cNvPr id="59" name="文本框 58">
              <a:extLst>
                <a:ext uri="{FF2B5EF4-FFF2-40B4-BE49-F238E27FC236}">
                  <a16:creationId xmlns:a16="http://schemas.microsoft.com/office/drawing/2014/main" id="{B37C851C-E481-4DC1-B07B-5DD989D155B0}"/>
                </a:ext>
              </a:extLst>
            </p:cNvPr>
            <p:cNvSpPr txBox="1"/>
            <p:nvPr/>
          </p:nvSpPr>
          <p:spPr>
            <a:xfrm>
              <a:off x="7335906" y="5205365"/>
              <a:ext cx="4704760" cy="461665"/>
            </a:xfrm>
            <a:prstGeom prst="rect">
              <a:avLst/>
            </a:prstGeom>
            <a:noFill/>
          </p:spPr>
          <p:txBody>
            <a:bodyPr wrap="square">
              <a:spAutoFit/>
            </a:bodyPr>
            <a:lstStyle/>
            <a:p>
              <a:pPr algn="ct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3.4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多树中的信念传播</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extLst>
      <p:ext uri="{BB962C8B-B14F-4D97-AF65-F5344CB8AC3E}">
        <p14:creationId xmlns:p14="http://schemas.microsoft.com/office/powerpoint/2010/main" val="2604210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4" y="1531713"/>
                <a:ext cx="6796282"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结树（</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Junction tree</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endParaRPr>
              </a:p>
              <a:p>
                <a:pPr indent="0" algn="just">
                  <a:lnSpc>
                    <a:spcPct val="130000"/>
                  </a:lnSpc>
                  <a:buNone/>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如果</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有环</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，即如果基本无向图有环（</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的父母有共同的祖先，如图</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3.5a</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），则上述讨论的算法就不能运行。因为在这种情况下，存在多条传播证据的路径，</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在计算查询变量</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的条件概率时</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不能用</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将所有证据分离成</a:t>
                </a:r>
                <a14:m>
                  <m:oMath xmlns:m="http://schemas.openxmlformats.org/officeDocument/2006/math">
                    <m:sSubSup>
                      <m:sSubSupPr>
                        <m:ctrlPr>
                          <a:rPr lang="zh-CN" altLang="zh-CN" sz="2400" b="1" i="1">
                            <a:solidFill>
                              <a:srgbClr val="C00000"/>
                            </a:solidFill>
                            <a:effectLst/>
                            <a:latin typeface="Cambria Math" panose="02040503050406030204" pitchFamily="18" charset="0"/>
                            <a:ea typeface="Cambria Math" panose="02040503050406030204" pitchFamily="18" charset="0"/>
                          </a:rPr>
                        </m:ctrlPr>
                      </m:sSubSupPr>
                      <m:e>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𝑿</m:t>
                        </m:r>
                      </m:sub>
                      <m:sup>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sup>
                    </m:sSubSup>
                  </m:oMath>
                </a14:m>
                <a:r>
                  <a:rPr lang="zh-CN" altLang="en-US"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Sup>
                      <m:sSubSupPr>
                        <m:ctrlPr>
                          <a:rPr lang="zh-CN" altLang="zh-CN" sz="2400" b="1" i="1">
                            <a:solidFill>
                              <a:srgbClr val="C00000"/>
                            </a:solidFill>
                            <a:latin typeface="Cambria Math" panose="02040503050406030204" pitchFamily="18" charset="0"/>
                            <a:ea typeface="Cambria Math" panose="02040503050406030204" pitchFamily="18" charset="0"/>
                          </a:rPr>
                        </m:ctrlPr>
                      </m:sSubSupPr>
                      <m:e>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𝑿</m:t>
                        </m:r>
                      </m:sub>
                      <m:sup>
                        <m:r>
                          <a:rPr lang="en-US" altLang="zh-CN" sz="2400" b="1" i="1" kern="100">
                            <a:solidFill>
                              <a:srgbClr val="C00000"/>
                            </a:solidFill>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400" b="1" i="1" kern="100">
                        <a:latin typeface="Cambria Math" panose="02040503050406030204" pitchFamily="18" charset="0"/>
                        <a:ea typeface="宋体" panose="02010600030101010101" pitchFamily="2" charset="-122"/>
                        <a:cs typeface="Times New Roman" panose="02020603050405020304" pitchFamily="18" charset="0"/>
                      </a:rPr>
                      <m:t> </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，分别作为原因证据（向下传递）和诊断证据（向上传递）。在</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上对它们取条件概率不会使它们独立，它们两个可能通过不经过</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的其他路径相互影响。</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30000"/>
                  </a:lnSpc>
                  <a:buNone/>
                </a:pPr>
                <a:endParaRPr lang="zh-CN" altLang="zh-CN" sz="1800" kern="100" dirty="0">
                  <a:effectLst/>
                  <a:latin typeface="Times New Roman" panose="02020603050405020304" pitchFamily="18" charset="0"/>
                  <a:ea typeface="宋体" panose="02010600030101010101" pitchFamily="2" charset="-122"/>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4" y="1531713"/>
                <a:ext cx="6796282" cy="5117283"/>
              </a:xfrm>
              <a:prstGeom prst="rect">
                <a:avLst/>
              </a:prstGeom>
              <a:blipFill>
                <a:blip r:embed="rId3"/>
                <a:stretch>
                  <a:fillRect l="-1435" r="-5830" b="-238"/>
                </a:stretch>
              </a:blipFill>
            </p:spPr>
            <p:txBody>
              <a:bodyPr/>
              <a:lstStyle/>
              <a:p>
                <a:r>
                  <a:rPr lang="zh-CN" altLang="en-US">
                    <a:noFill/>
                  </a:rPr>
                  <a:t> </a:t>
                </a:r>
              </a:p>
            </p:txBody>
          </p:sp>
        </mc:Fallback>
      </mc:AlternateContent>
      <p:grpSp>
        <p:nvGrpSpPr>
          <p:cNvPr id="29" name="组合 28">
            <a:extLst>
              <a:ext uri="{FF2B5EF4-FFF2-40B4-BE49-F238E27FC236}">
                <a16:creationId xmlns:a16="http://schemas.microsoft.com/office/drawing/2014/main" id="{0A378C55-0E74-4BB9-96B7-731D4D3E0531}"/>
              </a:ext>
            </a:extLst>
          </p:cNvPr>
          <p:cNvGrpSpPr>
            <a:grpSpLocks/>
          </p:cNvGrpSpPr>
          <p:nvPr/>
        </p:nvGrpSpPr>
        <p:grpSpPr>
          <a:xfrm>
            <a:off x="7693812" y="2463652"/>
            <a:ext cx="2407466" cy="2891799"/>
            <a:chOff x="3481" y="246688"/>
            <a:chExt cx="3330" cy="4095"/>
          </a:xfrm>
        </p:grpSpPr>
        <p:sp>
          <p:nvSpPr>
            <p:cNvPr id="30" name="椭圆 29">
              <a:extLst>
                <a:ext uri="{FF2B5EF4-FFF2-40B4-BE49-F238E27FC236}">
                  <a16:creationId xmlns:a16="http://schemas.microsoft.com/office/drawing/2014/main" id="{FEAFD401-CE6F-4C47-B399-54F23FBE4074}"/>
                </a:ext>
              </a:extLst>
            </p:cNvPr>
            <p:cNvSpPr/>
            <p:nvPr/>
          </p:nvSpPr>
          <p:spPr>
            <a:xfrm>
              <a:off x="4531" y="246688"/>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dirty="0">
                  <a:effectLst/>
                  <a:latin typeface="Times New Roman" panose="02020603050405020304" pitchFamily="18" charset="0"/>
                  <a:ea typeface="宋体" panose="02010600030101010101" pitchFamily="2" charset="-122"/>
                </a:rPr>
                <a:t>C</a:t>
              </a:r>
              <a:endParaRPr lang="zh-CN" kern="100" dirty="0">
                <a:effectLst/>
                <a:latin typeface="Times New Roman" panose="02020603050405020304" pitchFamily="18" charset="0"/>
                <a:ea typeface="宋体" panose="02010600030101010101" pitchFamily="2" charset="-122"/>
              </a:endParaRPr>
            </a:p>
          </p:txBody>
        </p:sp>
        <p:sp>
          <p:nvSpPr>
            <p:cNvPr id="31" name="椭圆 30">
              <a:extLst>
                <a:ext uri="{FF2B5EF4-FFF2-40B4-BE49-F238E27FC236}">
                  <a16:creationId xmlns:a16="http://schemas.microsoft.com/office/drawing/2014/main" id="{3B694326-3BD6-4A03-B7F7-159383D48D45}"/>
                </a:ext>
              </a:extLst>
            </p:cNvPr>
            <p:cNvSpPr/>
            <p:nvPr/>
          </p:nvSpPr>
          <p:spPr>
            <a:xfrm>
              <a:off x="3481" y="248308"/>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R</a:t>
              </a:r>
              <a:endParaRPr lang="zh-CN" kern="100">
                <a:effectLst/>
                <a:latin typeface="Times New Roman" panose="02020603050405020304" pitchFamily="18" charset="0"/>
                <a:ea typeface="宋体" panose="02010600030101010101" pitchFamily="2" charset="-122"/>
              </a:endParaRPr>
            </a:p>
          </p:txBody>
        </p:sp>
        <p:sp>
          <p:nvSpPr>
            <p:cNvPr id="32" name="椭圆 31">
              <a:extLst>
                <a:ext uri="{FF2B5EF4-FFF2-40B4-BE49-F238E27FC236}">
                  <a16:creationId xmlns:a16="http://schemas.microsoft.com/office/drawing/2014/main" id="{E8EB83F4-3215-4A93-9CB8-691FF1A56864}"/>
                </a:ext>
              </a:extLst>
            </p:cNvPr>
            <p:cNvSpPr/>
            <p:nvPr/>
          </p:nvSpPr>
          <p:spPr>
            <a:xfrm>
              <a:off x="5881" y="248248"/>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S</a:t>
              </a:r>
              <a:endParaRPr lang="zh-CN" kern="100">
                <a:effectLst/>
                <a:latin typeface="Times New Roman" panose="02020603050405020304" pitchFamily="18" charset="0"/>
                <a:ea typeface="宋体" panose="02010600030101010101" pitchFamily="2" charset="-122"/>
              </a:endParaRPr>
            </a:p>
          </p:txBody>
        </p:sp>
        <p:sp>
          <p:nvSpPr>
            <p:cNvPr id="33" name="椭圆 32">
              <a:extLst>
                <a:ext uri="{FF2B5EF4-FFF2-40B4-BE49-F238E27FC236}">
                  <a16:creationId xmlns:a16="http://schemas.microsoft.com/office/drawing/2014/main" id="{6D02BD4A-3CDF-4C9C-A32D-8A294B3DEEB0}"/>
                </a:ext>
              </a:extLst>
            </p:cNvPr>
            <p:cNvSpPr/>
            <p:nvPr/>
          </p:nvSpPr>
          <p:spPr>
            <a:xfrm>
              <a:off x="4711" y="249913"/>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X</a:t>
              </a:r>
              <a:endParaRPr lang="zh-CN" kern="100">
                <a:effectLst/>
                <a:latin typeface="Times New Roman" panose="02020603050405020304" pitchFamily="18" charset="0"/>
                <a:ea typeface="宋体" panose="02010600030101010101" pitchFamily="2" charset="-122"/>
              </a:endParaRPr>
            </a:p>
          </p:txBody>
        </p:sp>
        <p:cxnSp>
          <p:nvCxnSpPr>
            <p:cNvPr id="34" name="直接箭头连接符 33">
              <a:extLst>
                <a:ext uri="{FF2B5EF4-FFF2-40B4-BE49-F238E27FC236}">
                  <a16:creationId xmlns:a16="http://schemas.microsoft.com/office/drawing/2014/main" id="{901A68D3-C1A0-492E-BB20-ED41DA3FE602}"/>
                </a:ext>
              </a:extLst>
            </p:cNvPr>
            <p:cNvCxnSpPr>
              <a:stCxn id="30" idx="4"/>
              <a:endCxn id="31" idx="7"/>
            </p:cNvCxnSpPr>
            <p:nvPr/>
          </p:nvCxnSpPr>
          <p:spPr>
            <a:xfrm flipH="1">
              <a:off x="4275" y="247558"/>
              <a:ext cx="721" cy="877"/>
            </a:xfrm>
            <a:prstGeom prst="straightConnector1">
              <a:avLst/>
            </a:prstGeom>
            <a:noFill/>
            <a:ln w="19050" cap="flat" cmpd="sng" algn="ctr">
              <a:solidFill>
                <a:sysClr val="windowText" lastClr="000000"/>
              </a:solidFill>
              <a:prstDash val="solid"/>
              <a:tailEnd type="arrow"/>
            </a:ln>
            <a:effectLst/>
          </p:spPr>
        </p:cxnSp>
        <p:cxnSp>
          <p:nvCxnSpPr>
            <p:cNvPr id="35" name="直接箭头连接符 34">
              <a:extLst>
                <a:ext uri="{FF2B5EF4-FFF2-40B4-BE49-F238E27FC236}">
                  <a16:creationId xmlns:a16="http://schemas.microsoft.com/office/drawing/2014/main" id="{69F378AF-B2A6-434C-8817-55D0DC542A5A}"/>
                </a:ext>
              </a:extLst>
            </p:cNvPr>
            <p:cNvCxnSpPr>
              <a:endCxn id="32" idx="1"/>
            </p:cNvCxnSpPr>
            <p:nvPr/>
          </p:nvCxnSpPr>
          <p:spPr>
            <a:xfrm>
              <a:off x="4981" y="247570"/>
              <a:ext cx="1036" cy="805"/>
            </a:xfrm>
            <a:prstGeom prst="straightConnector1">
              <a:avLst/>
            </a:prstGeom>
            <a:noFill/>
            <a:ln w="19050" cap="flat" cmpd="sng" algn="ctr">
              <a:solidFill>
                <a:sysClr val="windowText" lastClr="000000"/>
              </a:solidFill>
              <a:prstDash val="solid"/>
              <a:tailEnd type="arrow"/>
            </a:ln>
            <a:effectLst/>
          </p:spPr>
        </p:cxnSp>
        <p:cxnSp>
          <p:nvCxnSpPr>
            <p:cNvPr id="36" name="直接箭头连接符 35">
              <a:extLst>
                <a:ext uri="{FF2B5EF4-FFF2-40B4-BE49-F238E27FC236}">
                  <a16:creationId xmlns:a16="http://schemas.microsoft.com/office/drawing/2014/main" id="{330CA96E-CB9D-4822-A0DF-DDDB3593B407}"/>
                </a:ext>
              </a:extLst>
            </p:cNvPr>
            <p:cNvCxnSpPr>
              <a:stCxn id="31" idx="4"/>
              <a:endCxn id="33" idx="1"/>
            </p:cNvCxnSpPr>
            <p:nvPr/>
          </p:nvCxnSpPr>
          <p:spPr>
            <a:xfrm>
              <a:off x="3946" y="249178"/>
              <a:ext cx="901" cy="862"/>
            </a:xfrm>
            <a:prstGeom prst="straightConnector1">
              <a:avLst/>
            </a:prstGeom>
            <a:noFill/>
            <a:ln w="19050" cap="flat" cmpd="sng" algn="ctr">
              <a:solidFill>
                <a:sysClr val="windowText" lastClr="000000"/>
              </a:solidFill>
              <a:prstDash val="solid"/>
              <a:tailEnd type="arrow"/>
            </a:ln>
            <a:effectLst/>
          </p:spPr>
        </p:cxnSp>
        <p:cxnSp>
          <p:nvCxnSpPr>
            <p:cNvPr id="37" name="直接箭头连接符 36">
              <a:extLst>
                <a:ext uri="{FF2B5EF4-FFF2-40B4-BE49-F238E27FC236}">
                  <a16:creationId xmlns:a16="http://schemas.microsoft.com/office/drawing/2014/main" id="{7A510F1D-0F0E-4F14-A28D-56E187E381D9}"/>
                </a:ext>
              </a:extLst>
            </p:cNvPr>
            <p:cNvCxnSpPr>
              <a:stCxn id="32" idx="4"/>
              <a:endCxn id="33" idx="7"/>
            </p:cNvCxnSpPr>
            <p:nvPr/>
          </p:nvCxnSpPr>
          <p:spPr>
            <a:xfrm flipH="1">
              <a:off x="5505" y="249118"/>
              <a:ext cx="841" cy="922"/>
            </a:xfrm>
            <a:prstGeom prst="straightConnector1">
              <a:avLst/>
            </a:prstGeom>
            <a:noFill/>
            <a:ln w="19050" cap="flat" cmpd="sng" algn="ctr">
              <a:solidFill>
                <a:sysClr val="windowText" lastClr="000000"/>
              </a:solidFill>
              <a:prstDash val="solid"/>
              <a:tailEnd type="arrow"/>
            </a:ln>
            <a:effectLst/>
          </p:spPr>
        </p:cxnSp>
      </p:grpSp>
      <p:grpSp>
        <p:nvGrpSpPr>
          <p:cNvPr id="38" name="组合 37">
            <a:extLst>
              <a:ext uri="{FF2B5EF4-FFF2-40B4-BE49-F238E27FC236}">
                <a16:creationId xmlns:a16="http://schemas.microsoft.com/office/drawing/2014/main" id="{F76D3E60-E46D-4732-AC49-CBD92103DED1}"/>
              </a:ext>
            </a:extLst>
          </p:cNvPr>
          <p:cNvGrpSpPr>
            <a:grpSpLocks/>
          </p:cNvGrpSpPr>
          <p:nvPr/>
        </p:nvGrpSpPr>
        <p:grpSpPr>
          <a:xfrm>
            <a:off x="10839055" y="2139742"/>
            <a:ext cx="740296" cy="3202971"/>
            <a:chOff x="9061" y="246619"/>
            <a:chExt cx="930" cy="4199"/>
          </a:xfrm>
        </p:grpSpPr>
        <p:sp>
          <p:nvSpPr>
            <p:cNvPr id="39" name="椭圆 38">
              <a:extLst>
                <a:ext uri="{FF2B5EF4-FFF2-40B4-BE49-F238E27FC236}">
                  <a16:creationId xmlns:a16="http://schemas.microsoft.com/office/drawing/2014/main" id="{7F6287A1-7DE6-452E-A101-DC889A076F8C}"/>
                </a:ext>
              </a:extLst>
            </p:cNvPr>
            <p:cNvSpPr/>
            <p:nvPr/>
          </p:nvSpPr>
          <p:spPr>
            <a:xfrm>
              <a:off x="9061" y="249948"/>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X</a:t>
              </a:r>
              <a:endParaRPr lang="zh-CN" kern="100">
                <a:effectLst/>
                <a:latin typeface="Times New Roman" panose="02020603050405020304" pitchFamily="18" charset="0"/>
                <a:ea typeface="宋体" panose="02010600030101010101" pitchFamily="2" charset="-122"/>
              </a:endParaRPr>
            </a:p>
          </p:txBody>
        </p:sp>
        <p:sp>
          <p:nvSpPr>
            <p:cNvPr id="40" name="椭圆 39">
              <a:extLst>
                <a:ext uri="{FF2B5EF4-FFF2-40B4-BE49-F238E27FC236}">
                  <a16:creationId xmlns:a16="http://schemas.microsoft.com/office/drawing/2014/main" id="{B5044413-8024-4826-AC22-F08F16C8B7E5}"/>
                </a:ext>
              </a:extLst>
            </p:cNvPr>
            <p:cNvSpPr/>
            <p:nvPr/>
          </p:nvSpPr>
          <p:spPr>
            <a:xfrm>
              <a:off x="9061" y="248203"/>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R,S</a:t>
              </a:r>
              <a:endParaRPr lang="zh-CN" kern="100">
                <a:effectLst/>
                <a:latin typeface="Times New Roman" panose="02020603050405020304" pitchFamily="18" charset="0"/>
                <a:ea typeface="宋体" panose="02010600030101010101" pitchFamily="2" charset="-122"/>
              </a:endParaRPr>
            </a:p>
          </p:txBody>
        </p:sp>
        <p:sp>
          <p:nvSpPr>
            <p:cNvPr id="41" name="椭圆 40">
              <a:extLst>
                <a:ext uri="{FF2B5EF4-FFF2-40B4-BE49-F238E27FC236}">
                  <a16:creationId xmlns:a16="http://schemas.microsoft.com/office/drawing/2014/main" id="{6963E20F-1466-4464-A9D1-BB235FDEE1C1}"/>
                </a:ext>
              </a:extLst>
            </p:cNvPr>
            <p:cNvSpPr/>
            <p:nvPr/>
          </p:nvSpPr>
          <p:spPr>
            <a:xfrm>
              <a:off x="9061" y="246619"/>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C</a:t>
              </a:r>
              <a:endParaRPr lang="zh-CN" kern="100">
                <a:effectLst/>
                <a:latin typeface="Times New Roman" panose="02020603050405020304" pitchFamily="18" charset="0"/>
                <a:ea typeface="宋体" panose="02010600030101010101" pitchFamily="2" charset="-122"/>
              </a:endParaRPr>
            </a:p>
          </p:txBody>
        </p:sp>
        <p:cxnSp>
          <p:nvCxnSpPr>
            <p:cNvPr id="42" name="直接连接符 41">
              <a:extLst>
                <a:ext uri="{FF2B5EF4-FFF2-40B4-BE49-F238E27FC236}">
                  <a16:creationId xmlns:a16="http://schemas.microsoft.com/office/drawing/2014/main" id="{CF0EEC9B-4962-4923-BCB2-9237120F1078}"/>
                </a:ext>
              </a:extLst>
            </p:cNvPr>
            <p:cNvCxnSpPr>
              <a:stCxn id="41" idx="4"/>
              <a:endCxn id="40" idx="0"/>
            </p:cNvCxnSpPr>
            <p:nvPr/>
          </p:nvCxnSpPr>
          <p:spPr>
            <a:xfrm>
              <a:off x="9526" y="247489"/>
              <a:ext cx="0" cy="714"/>
            </a:xfrm>
            <a:prstGeom prst="line">
              <a:avLst/>
            </a:prstGeom>
            <a:noFill/>
            <a:ln w="19050" cap="flat" cmpd="sng" algn="ctr">
              <a:solidFill>
                <a:sysClr val="windowText" lastClr="000000">
                  <a:shade val="95000"/>
                  <a:satMod val="105000"/>
                </a:sysClr>
              </a:solidFill>
              <a:prstDash val="solid"/>
            </a:ln>
            <a:effectLst/>
          </p:spPr>
        </p:cxnSp>
        <p:cxnSp>
          <p:nvCxnSpPr>
            <p:cNvPr id="43" name="直接连接符 42">
              <a:extLst>
                <a:ext uri="{FF2B5EF4-FFF2-40B4-BE49-F238E27FC236}">
                  <a16:creationId xmlns:a16="http://schemas.microsoft.com/office/drawing/2014/main" id="{36CF011F-AC68-4802-B456-F2F122039761}"/>
                </a:ext>
              </a:extLst>
            </p:cNvPr>
            <p:cNvCxnSpPr>
              <a:stCxn id="40" idx="4"/>
              <a:endCxn id="39" idx="0"/>
            </p:cNvCxnSpPr>
            <p:nvPr/>
          </p:nvCxnSpPr>
          <p:spPr>
            <a:xfrm>
              <a:off x="9526" y="249073"/>
              <a:ext cx="0" cy="875"/>
            </a:xfrm>
            <a:prstGeom prst="line">
              <a:avLst/>
            </a:prstGeom>
            <a:noFill/>
            <a:ln w="19050" cap="flat" cmpd="sng" algn="ctr">
              <a:solidFill>
                <a:sysClr val="windowText" lastClr="000000"/>
              </a:solidFill>
              <a:prstDash val="solid"/>
            </a:ln>
            <a:effectLst/>
          </p:spPr>
        </p:cxnSp>
      </p:gr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24">
            <a:extLst>
              <a:ext uri="{FF2B5EF4-FFF2-40B4-BE49-F238E27FC236}">
                <a16:creationId xmlns:a16="http://schemas.microsoft.com/office/drawing/2014/main" id="{AF0A53FE-2618-4287-8F73-727E4968418D}"/>
              </a:ext>
            </a:extLst>
          </p:cNvPr>
          <p:cNvSpPr>
            <a:spLocks noChangeArrowheads="1"/>
          </p:cNvSpPr>
          <p:nvPr/>
        </p:nvSpPr>
        <p:spPr bwMode="auto">
          <a:xfrm>
            <a:off x="7598509" y="4958995"/>
            <a:ext cx="467788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7988"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07988"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p>
            <a:pPr marL="0" marR="0" lvl="0" indent="407988"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br>
            <a:r>
              <a:rPr kumimoji="0" lang="en-US" altLang="zh-CN" sz="20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 </a:t>
            </a:r>
            <a:r>
              <a:rPr kumimoji="0" lang="zh-CN" altLang="en-US" sz="20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一个多连接图   </a:t>
            </a:r>
            <a:r>
              <a:rPr kumimoji="0" lang="en-US" altLang="zh-CN" sz="20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b) </a:t>
            </a:r>
            <a:r>
              <a:rPr kumimoji="0" lang="zh-CN" altLang="en-US" sz="20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节点被聚类的结树</a:t>
            </a:r>
            <a:endParaRPr kumimoji="0" lang="zh-CN" altLang="en-US"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p>
            <a:pPr marL="0" marR="0" lvl="0" indent="407988"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AFB6BDB0-1FC9-46BA-B88B-B25FA4E4E2B3}"/>
              </a:ext>
            </a:extLst>
          </p:cNvPr>
          <p:cNvSpPr txBox="1"/>
          <p:nvPr/>
        </p:nvSpPr>
        <p:spPr>
          <a:xfrm>
            <a:off x="6591862" y="6146951"/>
            <a:ext cx="6155870" cy="400110"/>
          </a:xfrm>
          <a:prstGeom prst="rect">
            <a:avLst/>
          </a:prstGeom>
          <a:noFill/>
        </p:spPr>
        <p:txBody>
          <a:bodyPr wrap="square">
            <a:spAutoFit/>
          </a:bodyPr>
          <a:lstStyle/>
          <a:p>
            <a:pPr algn="ctr"/>
            <a:r>
              <a:rPr lang="zh-CN" altLang="zh-CN" sz="2000" b="1" kern="100" dirty="0">
                <a:effectLst/>
                <a:latin typeface="微软雅黑" panose="020B0503020204020204" pitchFamily="34" charset="-122"/>
                <a:ea typeface="微软雅黑" panose="020B0503020204020204" pitchFamily="34" charset="-122"/>
              </a:rPr>
              <a:t>图 </a:t>
            </a:r>
            <a:r>
              <a:rPr lang="en-US" altLang="zh-CN" sz="2000" b="1" kern="100" dirty="0">
                <a:effectLst/>
                <a:latin typeface="微软雅黑" panose="020B0503020204020204" pitchFamily="34" charset="-122"/>
                <a:ea typeface="微软雅黑" panose="020B0503020204020204" pitchFamily="34" charset="-122"/>
              </a:rPr>
              <a:t>3.5 </a:t>
            </a:r>
            <a:r>
              <a:rPr lang="zh-CN" altLang="zh-CN" sz="2000" b="1" kern="100" dirty="0">
                <a:effectLst/>
                <a:latin typeface="微软雅黑" panose="020B0503020204020204" pitchFamily="34" charset="-122"/>
                <a:ea typeface="微软雅黑" panose="020B0503020204020204" pitchFamily="34" charset="-122"/>
              </a:rPr>
              <a:t>结树中的信念传播</a:t>
            </a:r>
            <a:endParaRPr lang="zh-CN" altLang="zh-CN" sz="2000" kern="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7612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4" y="1531713"/>
            <a:ext cx="6796282"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确定性推理（精确推理）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pP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结树（</a:t>
            </a:r>
            <a:r>
              <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Junction tree</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endParaRPr>
          </a:p>
          <a:p>
            <a:pPr indent="0" algn="just">
              <a:lnSpc>
                <a:spcPct val="130000"/>
              </a:lnSpc>
              <a:buNone/>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如果可以将</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该图转换成多树</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，则我们仍然可以使用同样的算法。我们定义</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团节点（</a:t>
            </a:r>
            <a:r>
              <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clique node</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对应于原变量的一个子集，并且连接它们，使得它们形成一棵树（参见图</a:t>
            </a:r>
            <a:r>
              <a:rPr lang="en-US" altLang="zh-CN" sz="2400" b="1" kern="100" dirty="0" err="1">
                <a:latin typeface="Times New Roman" panose="02020603050405020304" pitchFamily="18" charset="0"/>
                <a:ea typeface="微软雅黑" panose="020B0503020204020204" pitchFamily="34" charset="-122"/>
                <a:cs typeface="Times New Roman" panose="02020603050405020304" pitchFamily="18" charset="0"/>
              </a:rPr>
              <a:t>3.5b</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）。利用这种改动，可以运用同样的信息传播算法，这就是结树算法（</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junction tree algorithm</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）的基本思想（</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Lauritzen </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sz="2400" b="1" kern="100" dirty="0" err="1">
                <a:latin typeface="Times New Roman" panose="02020603050405020304" pitchFamily="18" charset="0"/>
                <a:ea typeface="微软雅黑" panose="020B0503020204020204" pitchFamily="34" charset="-122"/>
                <a:cs typeface="Times New Roman" panose="02020603050405020304" pitchFamily="18" charset="0"/>
              </a:rPr>
              <a:t>Spiegelhalter</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 1988</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Jensen 1996</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Jorden 2009</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endParaRPr>
          </a:p>
          <a:p>
            <a:pPr marL="0" lvl="1" indent="0">
              <a:lnSpc>
                <a:spcPct val="130000"/>
              </a:lnSpc>
              <a:buNone/>
            </a:pP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9" name="组合 28">
            <a:extLst>
              <a:ext uri="{FF2B5EF4-FFF2-40B4-BE49-F238E27FC236}">
                <a16:creationId xmlns:a16="http://schemas.microsoft.com/office/drawing/2014/main" id="{0A378C55-0E74-4BB9-96B7-731D4D3E0531}"/>
              </a:ext>
            </a:extLst>
          </p:cNvPr>
          <p:cNvGrpSpPr>
            <a:grpSpLocks/>
          </p:cNvGrpSpPr>
          <p:nvPr/>
        </p:nvGrpSpPr>
        <p:grpSpPr>
          <a:xfrm>
            <a:off x="7693812" y="2463652"/>
            <a:ext cx="2407466" cy="2891799"/>
            <a:chOff x="3481" y="246688"/>
            <a:chExt cx="3330" cy="4095"/>
          </a:xfrm>
        </p:grpSpPr>
        <p:sp>
          <p:nvSpPr>
            <p:cNvPr id="30" name="椭圆 29">
              <a:extLst>
                <a:ext uri="{FF2B5EF4-FFF2-40B4-BE49-F238E27FC236}">
                  <a16:creationId xmlns:a16="http://schemas.microsoft.com/office/drawing/2014/main" id="{FEAFD401-CE6F-4C47-B399-54F23FBE4074}"/>
                </a:ext>
              </a:extLst>
            </p:cNvPr>
            <p:cNvSpPr/>
            <p:nvPr/>
          </p:nvSpPr>
          <p:spPr>
            <a:xfrm>
              <a:off x="4531" y="246688"/>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dirty="0">
                  <a:effectLst/>
                  <a:latin typeface="Times New Roman" panose="02020603050405020304" pitchFamily="18" charset="0"/>
                  <a:ea typeface="宋体" panose="02010600030101010101" pitchFamily="2" charset="-122"/>
                </a:rPr>
                <a:t>C</a:t>
              </a:r>
              <a:endParaRPr lang="zh-CN" kern="100" dirty="0">
                <a:effectLst/>
                <a:latin typeface="Times New Roman" panose="02020603050405020304" pitchFamily="18" charset="0"/>
                <a:ea typeface="宋体" panose="02010600030101010101" pitchFamily="2" charset="-122"/>
              </a:endParaRPr>
            </a:p>
          </p:txBody>
        </p:sp>
        <p:sp>
          <p:nvSpPr>
            <p:cNvPr id="31" name="椭圆 30">
              <a:extLst>
                <a:ext uri="{FF2B5EF4-FFF2-40B4-BE49-F238E27FC236}">
                  <a16:creationId xmlns:a16="http://schemas.microsoft.com/office/drawing/2014/main" id="{3B694326-3BD6-4A03-B7F7-159383D48D45}"/>
                </a:ext>
              </a:extLst>
            </p:cNvPr>
            <p:cNvSpPr/>
            <p:nvPr/>
          </p:nvSpPr>
          <p:spPr>
            <a:xfrm>
              <a:off x="3481" y="248308"/>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R</a:t>
              </a:r>
              <a:endParaRPr lang="zh-CN" kern="100">
                <a:effectLst/>
                <a:latin typeface="Times New Roman" panose="02020603050405020304" pitchFamily="18" charset="0"/>
                <a:ea typeface="宋体" panose="02010600030101010101" pitchFamily="2" charset="-122"/>
              </a:endParaRPr>
            </a:p>
          </p:txBody>
        </p:sp>
        <p:sp>
          <p:nvSpPr>
            <p:cNvPr id="32" name="椭圆 31">
              <a:extLst>
                <a:ext uri="{FF2B5EF4-FFF2-40B4-BE49-F238E27FC236}">
                  <a16:creationId xmlns:a16="http://schemas.microsoft.com/office/drawing/2014/main" id="{E8EB83F4-3215-4A93-9CB8-691FF1A56864}"/>
                </a:ext>
              </a:extLst>
            </p:cNvPr>
            <p:cNvSpPr/>
            <p:nvPr/>
          </p:nvSpPr>
          <p:spPr>
            <a:xfrm>
              <a:off x="5881" y="248248"/>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S</a:t>
              </a:r>
              <a:endParaRPr lang="zh-CN" kern="100">
                <a:effectLst/>
                <a:latin typeface="Times New Roman" panose="02020603050405020304" pitchFamily="18" charset="0"/>
                <a:ea typeface="宋体" panose="02010600030101010101" pitchFamily="2" charset="-122"/>
              </a:endParaRPr>
            </a:p>
          </p:txBody>
        </p:sp>
        <p:sp>
          <p:nvSpPr>
            <p:cNvPr id="33" name="椭圆 32">
              <a:extLst>
                <a:ext uri="{FF2B5EF4-FFF2-40B4-BE49-F238E27FC236}">
                  <a16:creationId xmlns:a16="http://schemas.microsoft.com/office/drawing/2014/main" id="{6D02BD4A-3CDF-4C9C-A32D-8A294B3DEEB0}"/>
                </a:ext>
              </a:extLst>
            </p:cNvPr>
            <p:cNvSpPr/>
            <p:nvPr/>
          </p:nvSpPr>
          <p:spPr>
            <a:xfrm>
              <a:off x="4711" y="249913"/>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X</a:t>
              </a:r>
              <a:endParaRPr lang="zh-CN" kern="100">
                <a:effectLst/>
                <a:latin typeface="Times New Roman" panose="02020603050405020304" pitchFamily="18" charset="0"/>
                <a:ea typeface="宋体" panose="02010600030101010101" pitchFamily="2" charset="-122"/>
              </a:endParaRPr>
            </a:p>
          </p:txBody>
        </p:sp>
        <p:cxnSp>
          <p:nvCxnSpPr>
            <p:cNvPr id="34" name="直接箭头连接符 33">
              <a:extLst>
                <a:ext uri="{FF2B5EF4-FFF2-40B4-BE49-F238E27FC236}">
                  <a16:creationId xmlns:a16="http://schemas.microsoft.com/office/drawing/2014/main" id="{901A68D3-C1A0-492E-BB20-ED41DA3FE602}"/>
                </a:ext>
              </a:extLst>
            </p:cNvPr>
            <p:cNvCxnSpPr>
              <a:stCxn id="30" idx="4"/>
              <a:endCxn id="31" idx="7"/>
            </p:cNvCxnSpPr>
            <p:nvPr/>
          </p:nvCxnSpPr>
          <p:spPr>
            <a:xfrm flipH="1">
              <a:off x="4275" y="247558"/>
              <a:ext cx="721" cy="877"/>
            </a:xfrm>
            <a:prstGeom prst="straightConnector1">
              <a:avLst/>
            </a:prstGeom>
            <a:noFill/>
            <a:ln w="19050" cap="flat" cmpd="sng" algn="ctr">
              <a:solidFill>
                <a:sysClr val="windowText" lastClr="000000"/>
              </a:solidFill>
              <a:prstDash val="solid"/>
              <a:tailEnd type="arrow"/>
            </a:ln>
            <a:effectLst/>
          </p:spPr>
        </p:cxnSp>
        <p:cxnSp>
          <p:nvCxnSpPr>
            <p:cNvPr id="35" name="直接箭头连接符 34">
              <a:extLst>
                <a:ext uri="{FF2B5EF4-FFF2-40B4-BE49-F238E27FC236}">
                  <a16:creationId xmlns:a16="http://schemas.microsoft.com/office/drawing/2014/main" id="{69F378AF-B2A6-434C-8817-55D0DC542A5A}"/>
                </a:ext>
              </a:extLst>
            </p:cNvPr>
            <p:cNvCxnSpPr>
              <a:endCxn id="32" idx="1"/>
            </p:cNvCxnSpPr>
            <p:nvPr/>
          </p:nvCxnSpPr>
          <p:spPr>
            <a:xfrm>
              <a:off x="4981" y="247570"/>
              <a:ext cx="1036" cy="805"/>
            </a:xfrm>
            <a:prstGeom prst="straightConnector1">
              <a:avLst/>
            </a:prstGeom>
            <a:noFill/>
            <a:ln w="19050" cap="flat" cmpd="sng" algn="ctr">
              <a:solidFill>
                <a:sysClr val="windowText" lastClr="000000"/>
              </a:solidFill>
              <a:prstDash val="solid"/>
              <a:tailEnd type="arrow"/>
            </a:ln>
            <a:effectLst/>
          </p:spPr>
        </p:cxnSp>
        <p:cxnSp>
          <p:nvCxnSpPr>
            <p:cNvPr id="36" name="直接箭头连接符 35">
              <a:extLst>
                <a:ext uri="{FF2B5EF4-FFF2-40B4-BE49-F238E27FC236}">
                  <a16:creationId xmlns:a16="http://schemas.microsoft.com/office/drawing/2014/main" id="{330CA96E-CB9D-4822-A0DF-DDDB3593B407}"/>
                </a:ext>
              </a:extLst>
            </p:cNvPr>
            <p:cNvCxnSpPr>
              <a:stCxn id="31" idx="4"/>
              <a:endCxn id="33" idx="1"/>
            </p:cNvCxnSpPr>
            <p:nvPr/>
          </p:nvCxnSpPr>
          <p:spPr>
            <a:xfrm>
              <a:off x="3946" y="249178"/>
              <a:ext cx="901" cy="862"/>
            </a:xfrm>
            <a:prstGeom prst="straightConnector1">
              <a:avLst/>
            </a:prstGeom>
            <a:noFill/>
            <a:ln w="19050" cap="flat" cmpd="sng" algn="ctr">
              <a:solidFill>
                <a:sysClr val="windowText" lastClr="000000"/>
              </a:solidFill>
              <a:prstDash val="solid"/>
              <a:tailEnd type="arrow"/>
            </a:ln>
            <a:effectLst/>
          </p:spPr>
        </p:cxnSp>
        <p:cxnSp>
          <p:nvCxnSpPr>
            <p:cNvPr id="37" name="直接箭头连接符 36">
              <a:extLst>
                <a:ext uri="{FF2B5EF4-FFF2-40B4-BE49-F238E27FC236}">
                  <a16:creationId xmlns:a16="http://schemas.microsoft.com/office/drawing/2014/main" id="{7A510F1D-0F0E-4F14-A28D-56E187E381D9}"/>
                </a:ext>
              </a:extLst>
            </p:cNvPr>
            <p:cNvCxnSpPr>
              <a:stCxn id="32" idx="4"/>
              <a:endCxn id="33" idx="7"/>
            </p:cNvCxnSpPr>
            <p:nvPr/>
          </p:nvCxnSpPr>
          <p:spPr>
            <a:xfrm flipH="1">
              <a:off x="5505" y="249118"/>
              <a:ext cx="841" cy="922"/>
            </a:xfrm>
            <a:prstGeom prst="straightConnector1">
              <a:avLst/>
            </a:prstGeom>
            <a:noFill/>
            <a:ln w="19050" cap="flat" cmpd="sng" algn="ctr">
              <a:solidFill>
                <a:sysClr val="windowText" lastClr="000000"/>
              </a:solidFill>
              <a:prstDash val="solid"/>
              <a:tailEnd type="arrow"/>
            </a:ln>
            <a:effectLst/>
          </p:spPr>
        </p:cxnSp>
      </p:grpSp>
      <p:grpSp>
        <p:nvGrpSpPr>
          <p:cNvPr id="38" name="组合 37">
            <a:extLst>
              <a:ext uri="{FF2B5EF4-FFF2-40B4-BE49-F238E27FC236}">
                <a16:creationId xmlns:a16="http://schemas.microsoft.com/office/drawing/2014/main" id="{F76D3E60-E46D-4732-AC49-CBD92103DED1}"/>
              </a:ext>
            </a:extLst>
          </p:cNvPr>
          <p:cNvGrpSpPr>
            <a:grpSpLocks/>
          </p:cNvGrpSpPr>
          <p:nvPr/>
        </p:nvGrpSpPr>
        <p:grpSpPr>
          <a:xfrm>
            <a:off x="10839055" y="2139742"/>
            <a:ext cx="740296" cy="3202971"/>
            <a:chOff x="9061" y="246619"/>
            <a:chExt cx="930" cy="4199"/>
          </a:xfrm>
        </p:grpSpPr>
        <p:sp>
          <p:nvSpPr>
            <p:cNvPr id="39" name="椭圆 38">
              <a:extLst>
                <a:ext uri="{FF2B5EF4-FFF2-40B4-BE49-F238E27FC236}">
                  <a16:creationId xmlns:a16="http://schemas.microsoft.com/office/drawing/2014/main" id="{7F6287A1-7DE6-452E-A101-DC889A076F8C}"/>
                </a:ext>
              </a:extLst>
            </p:cNvPr>
            <p:cNvSpPr/>
            <p:nvPr/>
          </p:nvSpPr>
          <p:spPr>
            <a:xfrm>
              <a:off x="9061" y="249948"/>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X</a:t>
              </a:r>
              <a:endParaRPr lang="zh-CN" kern="100">
                <a:effectLst/>
                <a:latin typeface="Times New Roman" panose="02020603050405020304" pitchFamily="18" charset="0"/>
                <a:ea typeface="宋体" panose="02010600030101010101" pitchFamily="2" charset="-122"/>
              </a:endParaRPr>
            </a:p>
          </p:txBody>
        </p:sp>
        <p:sp>
          <p:nvSpPr>
            <p:cNvPr id="40" name="椭圆 39">
              <a:extLst>
                <a:ext uri="{FF2B5EF4-FFF2-40B4-BE49-F238E27FC236}">
                  <a16:creationId xmlns:a16="http://schemas.microsoft.com/office/drawing/2014/main" id="{B5044413-8024-4826-AC22-F08F16C8B7E5}"/>
                </a:ext>
              </a:extLst>
            </p:cNvPr>
            <p:cNvSpPr/>
            <p:nvPr/>
          </p:nvSpPr>
          <p:spPr>
            <a:xfrm>
              <a:off x="9061" y="248203"/>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R,S</a:t>
              </a:r>
              <a:endParaRPr lang="zh-CN" kern="100">
                <a:effectLst/>
                <a:latin typeface="Times New Roman" panose="02020603050405020304" pitchFamily="18" charset="0"/>
                <a:ea typeface="宋体" panose="02010600030101010101" pitchFamily="2" charset="-122"/>
              </a:endParaRPr>
            </a:p>
          </p:txBody>
        </p:sp>
        <p:sp>
          <p:nvSpPr>
            <p:cNvPr id="41" name="椭圆 40">
              <a:extLst>
                <a:ext uri="{FF2B5EF4-FFF2-40B4-BE49-F238E27FC236}">
                  <a16:creationId xmlns:a16="http://schemas.microsoft.com/office/drawing/2014/main" id="{6963E20F-1466-4464-A9D1-BB235FDEE1C1}"/>
                </a:ext>
              </a:extLst>
            </p:cNvPr>
            <p:cNvSpPr/>
            <p:nvPr/>
          </p:nvSpPr>
          <p:spPr>
            <a:xfrm>
              <a:off x="9061" y="246619"/>
              <a:ext cx="930" cy="870"/>
            </a:xfrm>
            <a:prstGeom prst="ellipse">
              <a:avLst/>
            </a:prstGeom>
            <a:solidFill>
              <a:sysClr val="window" lastClr="FFFFFF"/>
            </a:solidFill>
            <a:ln w="254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noAutofit/>
            </a:bodyPr>
            <a:lstStyle/>
            <a:p>
              <a:pPr algn="ctr"/>
              <a:r>
                <a:rPr lang="en-US" kern="100">
                  <a:effectLst/>
                  <a:latin typeface="Times New Roman" panose="02020603050405020304" pitchFamily="18" charset="0"/>
                  <a:ea typeface="宋体" panose="02010600030101010101" pitchFamily="2" charset="-122"/>
                </a:rPr>
                <a:t>C</a:t>
              </a:r>
              <a:endParaRPr lang="zh-CN" kern="100">
                <a:effectLst/>
                <a:latin typeface="Times New Roman" panose="02020603050405020304" pitchFamily="18" charset="0"/>
                <a:ea typeface="宋体" panose="02010600030101010101" pitchFamily="2" charset="-122"/>
              </a:endParaRPr>
            </a:p>
          </p:txBody>
        </p:sp>
        <p:cxnSp>
          <p:nvCxnSpPr>
            <p:cNvPr id="42" name="直接连接符 41">
              <a:extLst>
                <a:ext uri="{FF2B5EF4-FFF2-40B4-BE49-F238E27FC236}">
                  <a16:creationId xmlns:a16="http://schemas.microsoft.com/office/drawing/2014/main" id="{CF0EEC9B-4962-4923-BCB2-9237120F1078}"/>
                </a:ext>
              </a:extLst>
            </p:cNvPr>
            <p:cNvCxnSpPr>
              <a:stCxn id="41" idx="4"/>
              <a:endCxn id="40" idx="0"/>
            </p:cNvCxnSpPr>
            <p:nvPr/>
          </p:nvCxnSpPr>
          <p:spPr>
            <a:xfrm>
              <a:off x="9526" y="247489"/>
              <a:ext cx="0" cy="714"/>
            </a:xfrm>
            <a:prstGeom prst="line">
              <a:avLst/>
            </a:prstGeom>
            <a:noFill/>
            <a:ln w="19050" cap="flat" cmpd="sng" algn="ctr">
              <a:solidFill>
                <a:sysClr val="windowText" lastClr="000000">
                  <a:shade val="95000"/>
                  <a:satMod val="105000"/>
                </a:sysClr>
              </a:solidFill>
              <a:prstDash val="solid"/>
            </a:ln>
            <a:effectLst/>
          </p:spPr>
        </p:cxnSp>
        <p:cxnSp>
          <p:nvCxnSpPr>
            <p:cNvPr id="43" name="直接连接符 42">
              <a:extLst>
                <a:ext uri="{FF2B5EF4-FFF2-40B4-BE49-F238E27FC236}">
                  <a16:creationId xmlns:a16="http://schemas.microsoft.com/office/drawing/2014/main" id="{36CF011F-AC68-4802-B456-F2F122039761}"/>
                </a:ext>
              </a:extLst>
            </p:cNvPr>
            <p:cNvCxnSpPr>
              <a:stCxn id="40" idx="4"/>
              <a:endCxn id="39" idx="0"/>
            </p:cNvCxnSpPr>
            <p:nvPr/>
          </p:nvCxnSpPr>
          <p:spPr>
            <a:xfrm>
              <a:off x="9526" y="249073"/>
              <a:ext cx="0" cy="875"/>
            </a:xfrm>
            <a:prstGeom prst="line">
              <a:avLst/>
            </a:prstGeom>
            <a:noFill/>
            <a:ln w="19050" cap="flat" cmpd="sng" algn="ctr">
              <a:solidFill>
                <a:sysClr val="windowText" lastClr="000000"/>
              </a:solidFill>
              <a:prstDash val="solid"/>
            </a:ln>
            <a:effectLst/>
          </p:spPr>
        </p:cxnSp>
      </p:gr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6" name="Rectangle 24">
            <a:extLst>
              <a:ext uri="{FF2B5EF4-FFF2-40B4-BE49-F238E27FC236}">
                <a16:creationId xmlns:a16="http://schemas.microsoft.com/office/drawing/2014/main" id="{AF0A53FE-2618-4287-8F73-727E4968418D}"/>
              </a:ext>
            </a:extLst>
          </p:cNvPr>
          <p:cNvSpPr>
            <a:spLocks noChangeArrowheads="1"/>
          </p:cNvSpPr>
          <p:nvPr/>
        </p:nvSpPr>
        <p:spPr bwMode="auto">
          <a:xfrm>
            <a:off x="7598509" y="4958995"/>
            <a:ext cx="467788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07988"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07988" algn="l" defTabSz="914400" rtl="0" eaLnBrk="0" fontAlgn="base" latinLnBrk="0" hangingPunct="0">
              <a:lnSpc>
                <a:spcPct val="100000"/>
              </a:lnSpc>
              <a:spcBef>
                <a:spcPct val="0"/>
              </a:spcBef>
              <a:spcAft>
                <a:spcPct val="0"/>
              </a:spcAft>
              <a:buClrTx/>
              <a:buSzTx/>
              <a:buFontTx/>
              <a:buNone/>
              <a:tabLst/>
            </a:pPr>
            <a:endParaRPr kumimoji="0" lang="zh-CN"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p>
            <a:pPr marL="0" marR="0" lvl="0" indent="407988"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br>
            <a:r>
              <a:rPr kumimoji="0" lang="en-US" altLang="zh-CN" sz="20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 </a:t>
            </a:r>
            <a:r>
              <a:rPr kumimoji="0" lang="zh-CN" altLang="en-US" sz="20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一个多连接图   </a:t>
            </a:r>
            <a:r>
              <a:rPr kumimoji="0" lang="en-US" altLang="zh-CN" sz="20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b) </a:t>
            </a:r>
            <a:r>
              <a:rPr kumimoji="0" lang="zh-CN" altLang="en-US" sz="20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节点被聚类的结树</a:t>
            </a:r>
            <a:endParaRPr kumimoji="0" lang="zh-CN" altLang="en-US" sz="2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p>
            <a:pPr marL="0" marR="0" lvl="0" indent="407988"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AFB6BDB0-1FC9-46BA-B88B-B25FA4E4E2B3}"/>
              </a:ext>
            </a:extLst>
          </p:cNvPr>
          <p:cNvSpPr txBox="1"/>
          <p:nvPr/>
        </p:nvSpPr>
        <p:spPr>
          <a:xfrm>
            <a:off x="6591862" y="6146951"/>
            <a:ext cx="6155870" cy="400110"/>
          </a:xfrm>
          <a:prstGeom prst="rect">
            <a:avLst/>
          </a:prstGeom>
          <a:noFill/>
        </p:spPr>
        <p:txBody>
          <a:bodyPr wrap="square">
            <a:spAutoFit/>
          </a:bodyPr>
          <a:lstStyle/>
          <a:p>
            <a:pPr algn="ctr"/>
            <a:r>
              <a:rPr lang="zh-CN" altLang="zh-CN" sz="2000" b="1" kern="100" dirty="0">
                <a:effectLst/>
                <a:latin typeface="微软雅黑" panose="020B0503020204020204" pitchFamily="34" charset="-122"/>
                <a:ea typeface="微软雅黑" panose="020B0503020204020204" pitchFamily="34" charset="-122"/>
              </a:rPr>
              <a:t>图 </a:t>
            </a:r>
            <a:r>
              <a:rPr lang="en-US" altLang="zh-CN" sz="2000" b="1" kern="100" dirty="0">
                <a:effectLst/>
                <a:latin typeface="微软雅黑" panose="020B0503020204020204" pitchFamily="34" charset="-122"/>
                <a:ea typeface="微软雅黑" panose="020B0503020204020204" pitchFamily="34" charset="-122"/>
              </a:rPr>
              <a:t>3.5 </a:t>
            </a:r>
            <a:r>
              <a:rPr lang="zh-CN" altLang="zh-CN" sz="2000" b="1" kern="100" dirty="0">
                <a:effectLst/>
                <a:latin typeface="微软雅黑" panose="020B0503020204020204" pitchFamily="34" charset="-122"/>
                <a:ea typeface="微软雅黑" panose="020B0503020204020204" pitchFamily="34" charset="-122"/>
              </a:rPr>
              <a:t>结树中的信念传播</a:t>
            </a:r>
            <a:endParaRPr lang="zh-CN" altLang="zh-CN" sz="2000" kern="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4056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861765"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3.3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不确定性近似推理</a:t>
            </a:r>
            <a:endPar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30000"/>
              </a:lnSpc>
              <a:buFont typeface="Wingdings" panose="05000000000000000000" pitchFamily="2" charset="2"/>
              <a:buChar char="Ø"/>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最理想推理方法的是：直接根据贝叶斯网定义的</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联合概率分布来精确计算</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后验概率，如上所述的信念传播算法。</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30000"/>
              </a:lnSpc>
              <a:buFont typeface="Wingdings" panose="05000000000000000000" pitchFamily="2" charset="2"/>
              <a:buChar char="Ø"/>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但这样的“精确推理”已被证明是</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NP</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难的。求边际分布的计算量是随着边际变量的个数增多而成</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指数级</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增长。</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30000"/>
              </a:lnSpc>
              <a:buFont typeface="Wingdings" panose="05000000000000000000" pitchFamily="2" charset="2"/>
              <a:buChar char="Ø"/>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当网络结点较多、连接稠密时，难以进行精确推断，此时需借助</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“近似推理”</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，通过降低精度要求，在</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有限时间内</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求得近似解。</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30000"/>
              </a:lnSpc>
              <a:buFont typeface="Wingdings" panose="05000000000000000000" pitchFamily="2" charset="2"/>
              <a:buChar char="Ø"/>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贝叶斯网的近似推断的常用方法包括</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吉布斯采样</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变分推理</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240931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861765"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3.3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不确定性近似推理：</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吉布斯采样</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buFont typeface="Wingdings" panose="05000000000000000000" pitchFamily="2" charset="2"/>
                  <a:buChar char="Ø"/>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吉布斯采样</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(Gibbs sampling)</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 是一种随机采样方法。</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indent="304800" algn="just">
                  <a:lnSpc>
                    <a:spcPct val="130000"/>
                  </a:lnSpc>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令</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𝑸</m:t>
                    </m:r>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𝑸</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𝟏</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𝑸</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𝟐</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𝑸</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𝒏</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表示</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待查询变量</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𝑬</m:t>
                    </m:r>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𝑬</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𝟏</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𝑬</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𝟐</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𝑬</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𝒌</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为</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证据变量</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，已知其取值为</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𝒆</m:t>
                    </m:r>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𝒆</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𝟏</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𝒆</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𝟐</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𝒆</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𝒌</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目标是计算后验概率</a:t>
                </a:r>
                <a14:m>
                  <m:oMath xmlns:m="http://schemas.openxmlformats.org/officeDocument/2006/math">
                    <m:r>
                      <a:rPr lang="en-US" altLang="zh-CN" sz="2400" b="1" i="1" kern="100">
                        <a:solidFill>
                          <a:srgbClr val="0000FF"/>
                        </a:solidFill>
                        <a:effectLst/>
                        <a:latin typeface="Cambria Math" panose="02040503050406030204" pitchFamily="18" charset="0"/>
                        <a:ea typeface="宋体" panose="02010600030101010101" pitchFamily="2" charset="-122"/>
                      </a:rPr>
                      <m:t>𝑷</m:t>
                    </m:r>
                    <m:r>
                      <a:rPr lang="en-US" altLang="zh-CN" sz="2400" b="1" i="1" kern="100">
                        <a:solidFill>
                          <a:srgbClr val="0000FF"/>
                        </a:solidFill>
                        <a:effectLst/>
                        <a:latin typeface="Cambria Math" panose="02040503050406030204" pitchFamily="18" charset="0"/>
                        <a:ea typeface="宋体" panose="02010600030101010101" pitchFamily="2" charset="-122"/>
                      </a:rPr>
                      <m:t>(</m:t>
                    </m:r>
                    <m:r>
                      <a:rPr lang="en-US" altLang="zh-CN" sz="2400" b="1" i="1" kern="100">
                        <a:solidFill>
                          <a:srgbClr val="0000FF"/>
                        </a:solidFill>
                        <a:effectLst/>
                        <a:latin typeface="Cambria Math" panose="02040503050406030204" pitchFamily="18" charset="0"/>
                        <a:ea typeface="宋体" panose="02010600030101010101" pitchFamily="2" charset="-122"/>
                      </a:rPr>
                      <m:t>𝑸</m:t>
                    </m:r>
                    <m:r>
                      <a:rPr lang="en-US" altLang="zh-CN" sz="2400" b="1" i="1" kern="100">
                        <a:solidFill>
                          <a:srgbClr val="0000FF"/>
                        </a:solidFill>
                        <a:effectLst/>
                        <a:latin typeface="Cambria Math" panose="02040503050406030204" pitchFamily="18" charset="0"/>
                        <a:ea typeface="宋体" panose="02010600030101010101" pitchFamily="2" charset="-122"/>
                      </a:rPr>
                      <m:t>=</m:t>
                    </m:r>
                    <m:r>
                      <a:rPr lang="en-US" altLang="zh-CN" sz="2400" b="1" i="1" kern="100">
                        <a:solidFill>
                          <a:srgbClr val="0000FF"/>
                        </a:solidFill>
                        <a:effectLst/>
                        <a:latin typeface="Cambria Math" panose="02040503050406030204" pitchFamily="18" charset="0"/>
                        <a:ea typeface="宋体" panose="02010600030101010101" pitchFamily="2" charset="-122"/>
                      </a:rPr>
                      <m:t>𝒒</m:t>
                    </m:r>
                    <m:r>
                      <a:rPr lang="en-US" altLang="zh-CN" sz="2400" b="1" i="1" kern="100">
                        <a:solidFill>
                          <a:srgbClr val="0000FF"/>
                        </a:solidFill>
                        <a:effectLst/>
                        <a:latin typeface="Cambria Math" panose="02040503050406030204" pitchFamily="18" charset="0"/>
                        <a:ea typeface="宋体" panose="02010600030101010101" pitchFamily="2" charset="-122"/>
                      </a:rPr>
                      <m:t>|</m:t>
                    </m:r>
                    <m:r>
                      <a:rPr lang="en-US" altLang="zh-CN" sz="2400" b="1" i="1" kern="100">
                        <a:solidFill>
                          <a:srgbClr val="0000FF"/>
                        </a:solidFill>
                        <a:effectLst/>
                        <a:latin typeface="Cambria Math" panose="02040503050406030204" pitchFamily="18" charset="0"/>
                        <a:ea typeface="宋体" panose="02010600030101010101" pitchFamily="2" charset="-122"/>
                      </a:rPr>
                      <m:t>𝑬</m:t>
                    </m:r>
                    <m:r>
                      <a:rPr lang="en-US" altLang="zh-CN" sz="2400" b="1" i="1" kern="100">
                        <a:solidFill>
                          <a:srgbClr val="0000FF"/>
                        </a:solidFill>
                        <a:effectLst/>
                        <a:latin typeface="Cambria Math" panose="02040503050406030204" pitchFamily="18" charset="0"/>
                        <a:ea typeface="宋体" panose="02010600030101010101" pitchFamily="2" charset="-122"/>
                      </a:rPr>
                      <m:t>=</m:t>
                    </m:r>
                    <m:r>
                      <a:rPr lang="en-US" altLang="zh-CN" sz="2400" b="1" i="1" kern="100">
                        <a:solidFill>
                          <a:srgbClr val="0000FF"/>
                        </a:solidFill>
                        <a:effectLst/>
                        <a:latin typeface="Cambria Math" panose="02040503050406030204" pitchFamily="18" charset="0"/>
                        <a:ea typeface="宋体" panose="02010600030101010101" pitchFamily="2" charset="-122"/>
                      </a:rPr>
                      <m:t>𝒆</m:t>
                    </m:r>
                    <m:r>
                      <a:rPr lang="en-US" altLang="zh-CN" sz="2400" b="1" i="1" kern="100">
                        <a:solidFill>
                          <a:srgbClr val="0000FF"/>
                        </a:solidFill>
                        <a:effectLst/>
                        <a:latin typeface="Cambria Math" panose="02040503050406030204" pitchFamily="18" charset="0"/>
                        <a:ea typeface="宋体" panose="02010600030101010101" pitchFamily="2" charset="-122"/>
                      </a:rPr>
                      <m:t>)</m:t>
                    </m:r>
                  </m:oMath>
                </a14:m>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𝒒</m:t>
                    </m:r>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𝒒</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𝟏</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𝒒</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𝟐</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𝒒</m:t>
                        </m:r>
                      </m:e>
                      <m:sub>
                        <m:r>
                          <a:rPr lang="en-US" altLang="zh-CN" sz="2400" b="1" i="1" kern="100" baseline="-25000">
                            <a:solidFill>
                              <a:srgbClr val="000000"/>
                            </a:solidFill>
                            <a:effectLst/>
                            <a:latin typeface="Cambria Math" panose="02040503050406030204" pitchFamily="18" charset="0"/>
                            <a:ea typeface="宋体" panose="02010600030101010101" pitchFamily="2" charset="-122"/>
                          </a:rPr>
                          <m:t>𝒏</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是待查询变量的一组取值。</a:t>
                </a:r>
                <a:endPar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304800" algn="just">
                  <a:lnSpc>
                    <a:spcPct val="130000"/>
                  </a:lnSpc>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吉布斯采样算法先</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随机产生</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一个与证据</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𝒆</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一致的样本</a:t>
                </a:r>
                <a14:m>
                  <m:oMath xmlns:m="http://schemas.openxmlformats.org/officeDocument/2006/math">
                    <m:sSup>
                      <m:sSupPr>
                        <m:ctrlPr>
                          <a:rPr lang="zh-CN" altLang="zh-CN" sz="2400" b="1" i="1">
                            <a:solidFill>
                              <a:srgbClr val="000000"/>
                            </a:solidFill>
                            <a:effectLst/>
                            <a:latin typeface="Cambria Math" panose="02040503050406030204" pitchFamily="18" charset="0"/>
                            <a:ea typeface="Cambria Math" panose="02040503050406030204" pitchFamily="18" charset="0"/>
                          </a:rPr>
                        </m:ctrlPr>
                      </m:sSupPr>
                      <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p>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𝟎</m:t>
                        </m:r>
                      </m:sup>
                    </m:sSup>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（即对所有变量的一个赋值）作为</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初始点</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，然后每步从当前样本出发产生下一个样本。</a:t>
                </a:r>
                <a:endPar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304800" algn="just">
                  <a:lnSpc>
                    <a:spcPct val="130000"/>
                  </a:lnSpc>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在第</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次采样中，算法先假设</a:t>
                </a:r>
                <a14:m>
                  <m:oMath xmlns:m="http://schemas.openxmlformats.org/officeDocument/2006/math">
                    <m:sSup>
                      <m:sSupPr>
                        <m:ctrlPr>
                          <a:rPr lang="zh-CN" altLang="zh-CN" sz="2400" b="1" i="1" smtClean="0">
                            <a:solidFill>
                              <a:srgbClr val="000000"/>
                            </a:solidFill>
                            <a:effectLst/>
                            <a:latin typeface="Cambria Math" panose="02040503050406030204" pitchFamily="18" charset="0"/>
                            <a:ea typeface="Cambria Math" panose="02040503050406030204" pitchFamily="18" charset="0"/>
                          </a:rPr>
                        </m:ctrlPr>
                      </m:sSupPr>
                      <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p>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𝒕</m:t>
                        </m:r>
                      </m:sup>
                    </m:sSup>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b="1" i="1">
                            <a:solidFill>
                              <a:srgbClr val="000000"/>
                            </a:solidFill>
                            <a:effectLst/>
                            <a:latin typeface="Cambria Math" panose="02040503050406030204" pitchFamily="18" charset="0"/>
                            <a:ea typeface="Cambria Math" panose="02040503050406030204" pitchFamily="18" charset="0"/>
                          </a:rPr>
                        </m:ctrlPr>
                      </m:sSupPr>
                      <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e>
                      <m:sup>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𝒕</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p>
                    </m:sSup>
                  </m:oMath>
                </a14:m>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然后对非证据变量</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逐个进行采样改变其取值</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，采样概率根据贝叶斯网</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和其他变量的当前取值（即</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𝒛</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）计算获得。</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buFont typeface="Wingdings" panose="05000000000000000000" pitchFamily="2" charset="2"/>
                  <a:buChar char="Ø"/>
                </a:pP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0861765" cy="5117283"/>
              </a:xfrm>
              <a:prstGeom prst="rect">
                <a:avLst/>
              </a:prstGeom>
              <a:blipFill>
                <a:blip r:embed="rId3"/>
                <a:stretch>
                  <a:fillRect l="-898" r="-3762"/>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44382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a:xfrm>
                <a:off x="838200" y="1564564"/>
                <a:ext cx="10515600" cy="4351338"/>
              </a:xfrm>
            </p:spPr>
            <p:txBody>
              <a:bodyPr>
                <a:normAutofit/>
              </a:bodyPr>
              <a:lstStyle/>
              <a:p>
                <a:pPr marL="0" indent="0">
                  <a:lnSpc>
                    <a:spcPct val="150000"/>
                  </a:lnSpc>
                  <a:buNone/>
                </a:pPr>
                <a:r>
                  <a:rPr lang="zh-CN" altLang="en-US"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定义</a:t>
                </a:r>
                <a:r>
                  <a:rPr lang="en-US" altLang="zh-CN"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贝叶斯网</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：贝叶斯网</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是一个三元组</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其中</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是节点集合</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p>
              <a:p>
                <a:pPr lvl="1">
                  <a:lnSpc>
                    <a:spcPct val="150000"/>
                  </a:lnSpc>
                  <a:buFont typeface="Wingdings" panose="05000000000000000000" pitchFamily="2" charset="2"/>
                  <a:buChar char="l"/>
                </a:pPr>
                <a:r>
                  <a:rPr lang="zh-CN" altLang="en-US" b="1" i="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是有向弧集合，与</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组成</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有向非循环图</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 A</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p>
              <a:p>
                <a:pPr lvl="1">
                  <a:lnSpc>
                    <a:spcPct val="150000"/>
                  </a:lnSpc>
                  <a:buFont typeface="Wingdings" panose="05000000000000000000" pitchFamily="2" charset="2"/>
                  <a:buChar char="l"/>
                </a:pPr>
                <a14:m>
                  <m:oMath xmlns:m="http://schemas.openxmlformats.org/officeDocument/2006/math">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𝑷</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𝒗</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rPr>
                        </m:ctrlPr>
                      </m:sSubPr>
                      <m:e>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𝝅</m:t>
                        </m:r>
                      </m:e>
                      <m:sub>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𝒗</m:t>
                        </m:r>
                      </m:sub>
                    </m:sSub>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𝑽</m:t>
                    </m:r>
                    <m:r>
                      <a:rPr lang="zh-CN" altLang="zh-CN" b="1" i="1" kern="100" smtClean="0">
                        <a:solidFill>
                          <a:srgbClr val="000000"/>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𝑵</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sSub>
                      <m:sSubPr>
                        <m:ctrlPr>
                          <a:rPr lang="zh-CN" altLang="zh-CN" b="1" i="1" smtClean="0">
                            <a:solidFill>
                              <a:srgbClr val="000000"/>
                            </a:solidFill>
                            <a:effectLst/>
                            <a:latin typeface="Cambria Math" panose="02040503050406030204" pitchFamily="18" charset="0"/>
                            <a:ea typeface="Cambria Math" panose="02040503050406030204" pitchFamily="18" charset="0"/>
                          </a:rPr>
                        </m:ctrlPr>
                      </m:sSubPr>
                      <m:e>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𝝅</m:t>
                        </m:r>
                      </m:e>
                      <m:sub>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𝒗</m:t>
                        </m:r>
                      </m:sub>
                    </m:sSub>
                  </m:oMath>
                </a14:m>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代表节点</a:t>
                </a:r>
                <a14:m>
                  <m:oMath xmlns:m="http://schemas.openxmlformats.org/officeDocument/2006/math">
                    <m:r>
                      <a:rPr lang="en-US" altLang="zh-CN" b="1" i="1" smtClean="0">
                        <a:latin typeface="Cambria Math" panose="02040503050406030204" pitchFamily="18" charset="0"/>
                        <a:ea typeface="微软雅黑" panose="020B0503020204020204" pitchFamily="34" charset="-122"/>
                        <a:cs typeface="Times New Roman" panose="02020603050405020304" pitchFamily="18" charset="0"/>
                      </a:rPr>
                      <m:t>𝒗</m:t>
                    </m:r>
                  </m:oMath>
                </a14:m>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的父亲节点集合。</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buNone/>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buNone/>
                </a:pP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3C082EB1-8E01-48D6-B7D3-2D25C46A03F9}"/>
                  </a:ext>
                </a:extLst>
              </p:cNvPr>
              <p:cNvSpPr>
                <a:spLocks noGrp="1" noRot="1" noChangeAspect="1" noMove="1" noResize="1" noEditPoints="1" noAdjustHandles="1" noChangeArrowheads="1" noChangeShapeType="1" noTextEdit="1"/>
              </p:cNvSpPr>
              <p:nvPr>
                <p:ph idx="1"/>
              </p:nvPr>
            </p:nvSpPr>
            <p:spPr>
              <a:xfrm>
                <a:off x="838200" y="1564564"/>
                <a:ext cx="10515600" cy="4351338"/>
              </a:xfrm>
              <a:blipFill>
                <a:blip r:embed="rId3"/>
                <a:stretch>
                  <a:fillRect l="-1217"/>
                </a:stretch>
              </a:blipFill>
            </p:spPr>
            <p:txBody>
              <a:bodyPr/>
              <a:lstStyle/>
              <a:p>
                <a:r>
                  <a:rPr lang="zh-CN" altLang="en-US">
                    <a:noFill/>
                  </a:rPr>
                  <a:t> </a:t>
                </a:r>
              </a:p>
            </p:txBody>
          </p:sp>
        </mc:Fallback>
      </mc:AlternateContent>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文本框 150">
            <a:extLst>
              <a:ext uri="{FF2B5EF4-FFF2-40B4-BE49-F238E27FC236}">
                <a16:creationId xmlns:a16="http://schemas.microsoft.com/office/drawing/2014/main" id="{81245D49-4AE4-4D96-AD50-48BF96900568}"/>
              </a:ext>
            </a:extLst>
          </p:cNvPr>
          <p:cNvSpPr txBox="1">
            <a:spLocks noChangeArrowheads="1"/>
          </p:cNvSpPr>
          <p:nvPr/>
        </p:nvSpPr>
        <p:spPr bwMode="auto">
          <a:xfrm>
            <a:off x="4732463" y="6303886"/>
            <a:ext cx="3288727" cy="33566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宋体" panose="02010600030101010101" pitchFamily="2" charset="-122"/>
              </a:rPr>
              <a:t> </a:t>
            </a:r>
            <a:r>
              <a:rPr lang="zh-CN" sz="2000" kern="100" dirty="0">
                <a:effectLst/>
                <a:latin typeface="Times New Roman" panose="02020603050405020304" pitchFamily="18" charset="0"/>
                <a:ea typeface="宋体" panose="02010600030101010101" pitchFamily="2" charset="-122"/>
              </a:rPr>
              <a:t>贝叶斯网</a:t>
            </a:r>
          </a:p>
        </p:txBody>
      </p:sp>
      <p:grpSp>
        <p:nvGrpSpPr>
          <p:cNvPr id="51" name="组合 50">
            <a:extLst>
              <a:ext uri="{FF2B5EF4-FFF2-40B4-BE49-F238E27FC236}">
                <a16:creationId xmlns:a16="http://schemas.microsoft.com/office/drawing/2014/main" id="{4450407C-C4E4-4462-87CD-5F547B9672D3}"/>
              </a:ext>
            </a:extLst>
          </p:cNvPr>
          <p:cNvGrpSpPr/>
          <p:nvPr/>
        </p:nvGrpSpPr>
        <p:grpSpPr>
          <a:xfrm>
            <a:off x="4462480" y="4442335"/>
            <a:ext cx="2147360" cy="1768525"/>
            <a:chOff x="4488606" y="3660261"/>
            <a:chExt cx="2147360" cy="1768525"/>
          </a:xfrm>
        </p:grpSpPr>
        <p:sp>
          <p:nvSpPr>
            <p:cNvPr id="37" name="椭圆 36">
              <a:extLst>
                <a:ext uri="{FF2B5EF4-FFF2-40B4-BE49-F238E27FC236}">
                  <a16:creationId xmlns:a16="http://schemas.microsoft.com/office/drawing/2014/main" id="{DFCC4DA2-1452-49A6-971D-5B7693B9DB4F}"/>
                </a:ext>
              </a:extLst>
            </p:cNvPr>
            <p:cNvSpPr>
              <a:spLocks noChangeArrowheads="1"/>
            </p:cNvSpPr>
            <p:nvPr/>
          </p:nvSpPr>
          <p:spPr bwMode="auto">
            <a:xfrm>
              <a:off x="4488606" y="3660261"/>
              <a:ext cx="539966" cy="540078"/>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r>
                <a:rPr lang="en-US" altLang="zh-CN" sz="2800" b="1" i="1" dirty="0">
                  <a:latin typeface="Times New Roman" panose="02020603050405020304" pitchFamily="18" charset="0"/>
                  <a:cs typeface="Times New Roman" panose="02020603050405020304" pitchFamily="18" charset="0"/>
                </a:rPr>
                <a:t>a</a:t>
              </a:r>
              <a:endParaRPr lang="zh-CN" altLang="en-US" sz="2800" b="1" i="1" dirty="0">
                <a:latin typeface="Times New Roman" panose="02020603050405020304" pitchFamily="18" charset="0"/>
                <a:cs typeface="Times New Roman" panose="02020603050405020304" pitchFamily="18" charset="0"/>
              </a:endParaRPr>
            </a:p>
          </p:txBody>
        </p:sp>
        <p:sp>
          <p:nvSpPr>
            <p:cNvPr id="34" name="椭圆 33">
              <a:extLst>
                <a:ext uri="{FF2B5EF4-FFF2-40B4-BE49-F238E27FC236}">
                  <a16:creationId xmlns:a16="http://schemas.microsoft.com/office/drawing/2014/main" id="{C6AE1FBE-5F26-405E-92D7-98F617725EB0}"/>
                </a:ext>
              </a:extLst>
            </p:cNvPr>
            <p:cNvSpPr>
              <a:spLocks noChangeArrowheads="1"/>
            </p:cNvSpPr>
            <p:nvPr/>
          </p:nvSpPr>
          <p:spPr bwMode="auto">
            <a:xfrm>
              <a:off x="6096000" y="3826932"/>
              <a:ext cx="539966" cy="540078"/>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r>
                <a:rPr lang="en-US" altLang="zh-CN" sz="2800" b="1" i="1" dirty="0">
                  <a:latin typeface="Times New Roman" panose="02020603050405020304" pitchFamily="18" charset="0"/>
                  <a:cs typeface="Times New Roman" panose="02020603050405020304" pitchFamily="18" charset="0"/>
                </a:rPr>
                <a:t>b</a:t>
              </a:r>
              <a:endParaRPr lang="zh-CN" altLang="en-US" sz="2800" b="1" i="1" dirty="0">
                <a:latin typeface="Times New Roman" panose="02020603050405020304" pitchFamily="18" charset="0"/>
                <a:cs typeface="Times New Roman" panose="02020603050405020304" pitchFamily="18" charset="0"/>
              </a:endParaRPr>
            </a:p>
          </p:txBody>
        </p:sp>
        <p:sp>
          <p:nvSpPr>
            <p:cNvPr id="32" name="椭圆 31">
              <a:extLst>
                <a:ext uri="{FF2B5EF4-FFF2-40B4-BE49-F238E27FC236}">
                  <a16:creationId xmlns:a16="http://schemas.microsoft.com/office/drawing/2014/main" id="{7E6258D7-8EE7-45BD-BD29-AE5C8B397A2F}"/>
                </a:ext>
              </a:extLst>
            </p:cNvPr>
            <p:cNvSpPr>
              <a:spLocks noChangeArrowheads="1"/>
            </p:cNvSpPr>
            <p:nvPr/>
          </p:nvSpPr>
          <p:spPr bwMode="auto">
            <a:xfrm>
              <a:off x="5106691" y="4888708"/>
              <a:ext cx="539966" cy="540078"/>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r>
                <a:rPr lang="en-US" altLang="zh-CN" sz="2800" b="1" i="1" dirty="0">
                  <a:latin typeface="Times New Roman" panose="02020603050405020304" pitchFamily="18" charset="0"/>
                  <a:cs typeface="Times New Roman" panose="02020603050405020304" pitchFamily="18" charset="0"/>
                </a:rPr>
                <a:t>c</a:t>
              </a:r>
              <a:endParaRPr lang="zh-CN" altLang="en-US" sz="2800" b="1" i="1" dirty="0">
                <a:latin typeface="Times New Roman" panose="02020603050405020304" pitchFamily="18" charset="0"/>
                <a:cs typeface="Times New Roman" panose="02020603050405020304" pitchFamily="18" charset="0"/>
              </a:endParaRPr>
            </a:p>
          </p:txBody>
        </p:sp>
        <p:cxnSp>
          <p:nvCxnSpPr>
            <p:cNvPr id="24" name="直线 146">
              <a:extLst>
                <a:ext uri="{FF2B5EF4-FFF2-40B4-BE49-F238E27FC236}">
                  <a16:creationId xmlns:a16="http://schemas.microsoft.com/office/drawing/2014/main" id="{A1B0ED9E-84EF-4432-B24E-3D26F8C0FA9C}"/>
                </a:ext>
              </a:extLst>
            </p:cNvPr>
            <p:cNvCxnSpPr>
              <a:cxnSpLocks noChangeShapeType="1"/>
              <a:endCxn id="32" idx="1"/>
            </p:cNvCxnSpPr>
            <p:nvPr/>
          </p:nvCxnSpPr>
          <p:spPr bwMode="auto">
            <a:xfrm>
              <a:off x="4838153" y="4185330"/>
              <a:ext cx="347614" cy="782471"/>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直线 147">
              <a:extLst>
                <a:ext uri="{FF2B5EF4-FFF2-40B4-BE49-F238E27FC236}">
                  <a16:creationId xmlns:a16="http://schemas.microsoft.com/office/drawing/2014/main" id="{38A85433-0E50-4F89-9385-DA047B587B64}"/>
                </a:ext>
              </a:extLst>
            </p:cNvPr>
            <p:cNvCxnSpPr>
              <a:cxnSpLocks noChangeShapeType="1"/>
            </p:cNvCxnSpPr>
            <p:nvPr/>
          </p:nvCxnSpPr>
          <p:spPr bwMode="auto">
            <a:xfrm flipH="1">
              <a:off x="5598656" y="4320709"/>
              <a:ext cx="633078" cy="696361"/>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8" name="直线 146">
              <a:extLst>
                <a:ext uri="{FF2B5EF4-FFF2-40B4-BE49-F238E27FC236}">
                  <a16:creationId xmlns:a16="http://schemas.microsoft.com/office/drawing/2014/main" id="{20A67121-D71C-4B91-99CD-5346FE9F6E09}"/>
                </a:ext>
              </a:extLst>
            </p:cNvPr>
            <p:cNvCxnSpPr>
              <a:cxnSpLocks noChangeShapeType="1"/>
              <a:stCxn id="37" idx="6"/>
              <a:endCxn id="34" idx="2"/>
            </p:cNvCxnSpPr>
            <p:nvPr/>
          </p:nvCxnSpPr>
          <p:spPr bwMode="auto">
            <a:xfrm>
              <a:off x="5028572" y="3930300"/>
              <a:ext cx="1067428" cy="166671"/>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2" name="标题 1">
            <a:extLst>
              <a:ext uri="{FF2B5EF4-FFF2-40B4-BE49-F238E27FC236}">
                <a16:creationId xmlns:a16="http://schemas.microsoft.com/office/drawing/2014/main" id="{71B3854E-9EEA-43D8-B280-FB09A9000B91}"/>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1.</a:t>
            </a:r>
            <a:r>
              <a:rPr lang="zh-CN" altLang="en-US" b="1" dirty="0">
                <a:solidFill>
                  <a:srgbClr val="0000FF"/>
                </a:solidFill>
                <a:latin typeface="黑体" panose="02010609060101010101" pitchFamily="49" charset="-122"/>
                <a:ea typeface="黑体" panose="02010609060101010101" pitchFamily="49" charset="-122"/>
              </a:rPr>
              <a:t>贝叶斯网的定义</a:t>
            </a:r>
            <a:endParaRPr lang="zh-CN" altLang="en-US" dirty="0"/>
          </a:p>
        </p:txBody>
      </p:sp>
    </p:spTree>
    <p:extLst>
      <p:ext uri="{BB962C8B-B14F-4D97-AF65-F5344CB8AC3E}">
        <p14:creationId xmlns:p14="http://schemas.microsoft.com/office/powerpoint/2010/main" val="33313318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861765"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不确定性近似推理：</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吉布斯采样</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1" indent="-342900">
                  <a:lnSpc>
                    <a:spcPct val="130000"/>
                  </a:lnSpc>
                  <a:buFont typeface="Wingdings" panose="05000000000000000000" pitchFamily="2" charset="2"/>
                  <a:buChar char="Ø"/>
                </a:pP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假定经过</a:t>
                </a:r>
                <a:r>
                  <a:rPr lang="en-US" altLang="zh-CN" b="1" i="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次采样得到的与</a:t>
                </a:r>
                <a:r>
                  <a:rPr lang="en-US" altLang="zh-CN" b="1" i="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q</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一致的样本共有</a:t>
                </a:r>
                <a14:m>
                  <m:oMath xmlns:m="http://schemas.openxmlformats.org/officeDocument/2006/math">
                    <m:sSub>
                      <m:sSubPr>
                        <m:ctrlPr>
                          <a:rPr lang="zh-CN" altLang="zh-CN" b="1" i="1">
                            <a:solidFill>
                              <a:srgbClr val="000000"/>
                            </a:solidFill>
                            <a:effectLst/>
                            <a:latin typeface="Cambria Math" panose="02040503050406030204" pitchFamily="18" charset="0"/>
                            <a:ea typeface="Cambria Math" panose="02040503050406030204" pitchFamily="18" charset="0"/>
                          </a:rPr>
                        </m:ctrlPr>
                      </m:sSubPr>
                      <m:e>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𝒏</m:t>
                        </m:r>
                      </m:e>
                      <m:sub>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sub>
                    </m:sSub>
                  </m:oMath>
                </a14:m>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个，则可近似估算出后验概率</a:t>
                </a: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gn="ctr">
                  <a:lnSpc>
                    <a:spcPct val="130000"/>
                  </a:lnSpc>
                  <a:buNone/>
                </a:pPr>
                <a14:m>
                  <m:oMath xmlns:m="http://schemas.openxmlformats.org/officeDocument/2006/math">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𝑷</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𝑸</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𝑬</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𝒆</m:t>
                    </m:r>
                    <m:r>
                      <a:rPr lang="en-US" altLang="zh-CN"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b="1" i="1">
                            <a:solidFill>
                              <a:srgbClr val="000000"/>
                            </a:solidFill>
                            <a:effectLst/>
                            <a:latin typeface="Cambria Math" panose="02040503050406030204" pitchFamily="18" charset="0"/>
                            <a:ea typeface="Cambria Math" panose="02040503050406030204" pitchFamily="18" charset="0"/>
                          </a:rPr>
                        </m:ctrlPr>
                      </m:fPr>
                      <m:num>
                        <m:sSub>
                          <m:sSubPr>
                            <m:ctrlPr>
                              <a:rPr lang="zh-CN" altLang="zh-CN" b="1" i="1">
                                <a:solidFill>
                                  <a:srgbClr val="000000"/>
                                </a:solidFill>
                                <a:latin typeface="Cambria Math" panose="02040503050406030204" pitchFamily="18" charset="0"/>
                                <a:ea typeface="Cambria Math" panose="02040503050406030204" pitchFamily="18" charset="0"/>
                              </a:rPr>
                            </m:ctrlPr>
                          </m:sSubPr>
                          <m:e>
                            <m:r>
                              <a:rPr lang="en-US" altLang="zh-CN"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𝒏</m:t>
                            </m:r>
                          </m:e>
                          <m:sub>
                            <m:r>
                              <a:rPr lang="en-US" altLang="zh-CN"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sub>
                        </m:sSub>
                      </m:num>
                      <m:den>
                        <m:r>
                          <a:rPr lang="en-US" altLang="zh-CN"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𝑻</m:t>
                        </m:r>
                      </m:den>
                    </m:f>
                  </m:oMath>
                </a14:m>
                <a:r>
                  <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rPr>
                  <a:t>     (3)</a:t>
                </a:r>
              </a:p>
              <a:p>
                <a:pPr marL="285750" lvl="1" indent="-285750">
                  <a:lnSpc>
                    <a:spcPct val="130000"/>
                  </a:lnSpc>
                  <a:buFont typeface="Wingdings" panose="05000000000000000000" pitchFamily="2" charset="2"/>
                  <a:buChar char="Ø"/>
                </a:pP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实质上，吉布斯采样实在贝叶斯网所有变量的联合状态空间中与证据</a:t>
                </a:r>
                <a14:m>
                  <m:oMath xmlns:m="http://schemas.openxmlformats.org/officeDocument/2006/math">
                    <m:r>
                      <a:rPr lang="en-US" altLang="zh-CN" b="1" i="1" kern="100">
                        <a:solidFill>
                          <a:srgbClr val="000000"/>
                        </a:solidFill>
                        <a:effectLst/>
                        <a:latin typeface="Cambria Math" panose="02040503050406030204" pitchFamily="18" charset="0"/>
                        <a:ea typeface="宋体" panose="02010600030101010101" pitchFamily="2" charset="-122"/>
                      </a:rPr>
                      <m:t>𝑬</m:t>
                    </m:r>
                    <m:r>
                      <a:rPr lang="en-US" altLang="zh-CN" b="1" i="1" kern="100">
                        <a:solidFill>
                          <a:srgbClr val="000000"/>
                        </a:solidFill>
                        <a:effectLst/>
                        <a:latin typeface="Cambria Math" panose="02040503050406030204" pitchFamily="18" charset="0"/>
                        <a:ea typeface="宋体" panose="02010600030101010101" pitchFamily="2" charset="-122"/>
                      </a:rPr>
                      <m:t>=</m:t>
                    </m:r>
                    <m:r>
                      <a:rPr lang="en-US" altLang="zh-CN" b="1" i="1" kern="100">
                        <a:solidFill>
                          <a:srgbClr val="000000"/>
                        </a:solidFill>
                        <a:effectLst/>
                        <a:latin typeface="Cambria Math" panose="02040503050406030204" pitchFamily="18" charset="0"/>
                        <a:ea typeface="宋体" panose="02010600030101010101" pitchFamily="2" charset="-122"/>
                      </a:rPr>
                      <m:t>𝒆</m:t>
                    </m:r>
                  </m:oMath>
                </a14:m>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一致的子空间中进行</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随机游走</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random walk</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lvl="1" indent="-285750">
                  <a:lnSpc>
                    <a:spcPct val="130000"/>
                  </a:lnSpc>
                  <a:buFont typeface="Wingdings" panose="05000000000000000000" pitchFamily="2" charset="2"/>
                  <a:buChar char="Ø"/>
                </a:pP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每一步仅依赖于前一步的状态，这是一个</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马尔可夫链</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Markov chain</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这里马尔科夫链的每一个状态是所有变量取值的一种组合。</a:t>
                </a:r>
                <a:endParaRPr lang="en-US"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0861765" cy="5117283"/>
              </a:xfrm>
              <a:prstGeom prst="rect">
                <a:avLst/>
              </a:prstGeom>
              <a:blipFill>
                <a:blip r:embed="rId3"/>
                <a:stretch>
                  <a:fillRect l="-898" r="-730"/>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9772163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861765"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不确定性近似推理：</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吉布斯采样</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lvl="1" indent="-285750">
                  <a:lnSpc>
                    <a:spcPct val="130000"/>
                  </a:lnSpc>
                  <a:buFont typeface="Wingdings" panose="05000000000000000000" pitchFamily="2" charset="2"/>
                  <a:buChar char="Ø"/>
                </a:pP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在一定条件下，无论从什么初始状态开始，经过无限步，马尔可夫链状态分布会</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收敛于一个平稳分布</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stationary distribution</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p>
              <a:p>
                <a:pPr marL="285750" lvl="1" indent="-285750">
                  <a:lnSpc>
                    <a:spcPct val="130000"/>
                  </a:lnSpc>
                  <a:buFont typeface="Wingdings" panose="05000000000000000000" pitchFamily="2" charset="2"/>
                  <a:buChar char="Ø"/>
                </a:pP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对于吉布斯采样来说，这个分布恰好是</a:t>
                </a:r>
                <a14:m>
                  <m:oMath xmlns:m="http://schemas.openxmlformats.org/officeDocument/2006/math">
                    <m:r>
                      <a:rPr lang="en-US" altLang="zh-CN" b="1" i="1" kern="100">
                        <a:solidFill>
                          <a:srgbClr val="000000"/>
                        </a:solidFill>
                        <a:effectLst/>
                        <a:latin typeface="Cambria Math" panose="02040503050406030204" pitchFamily="18" charset="0"/>
                        <a:ea typeface="宋体" panose="02010600030101010101" pitchFamily="2" charset="-122"/>
                      </a:rPr>
                      <m:t>𝑷</m:t>
                    </m:r>
                    <m:r>
                      <a:rPr lang="en-US" altLang="zh-CN" b="1" i="1" kern="100">
                        <a:solidFill>
                          <a:srgbClr val="000000"/>
                        </a:solidFill>
                        <a:effectLst/>
                        <a:latin typeface="Cambria Math" panose="02040503050406030204" pitchFamily="18" charset="0"/>
                        <a:ea typeface="宋体" panose="02010600030101010101" pitchFamily="2" charset="-122"/>
                      </a:rPr>
                      <m:t>{</m:t>
                    </m:r>
                    <m:r>
                      <a:rPr lang="en-US" altLang="zh-CN" b="1" i="1" kern="100">
                        <a:solidFill>
                          <a:srgbClr val="000000"/>
                        </a:solidFill>
                        <a:effectLst/>
                        <a:latin typeface="Cambria Math" panose="02040503050406030204" pitchFamily="18" charset="0"/>
                        <a:ea typeface="宋体" panose="02010600030101010101" pitchFamily="2" charset="-122"/>
                      </a:rPr>
                      <m:t>𝑸</m:t>
                    </m:r>
                    <m:r>
                      <a:rPr lang="en-US" altLang="zh-CN" b="1" i="1" kern="100">
                        <a:solidFill>
                          <a:srgbClr val="000000"/>
                        </a:solidFill>
                        <a:effectLst/>
                        <a:latin typeface="Cambria Math" panose="02040503050406030204" pitchFamily="18" charset="0"/>
                        <a:ea typeface="宋体" panose="02010600030101010101" pitchFamily="2" charset="-122"/>
                      </a:rPr>
                      <m:t>|</m:t>
                    </m:r>
                    <m:r>
                      <a:rPr lang="en-US" altLang="zh-CN" b="1" i="1" kern="100">
                        <a:solidFill>
                          <a:srgbClr val="000000"/>
                        </a:solidFill>
                        <a:effectLst/>
                        <a:latin typeface="Cambria Math" panose="02040503050406030204" pitchFamily="18" charset="0"/>
                        <a:ea typeface="宋体" panose="02010600030101010101" pitchFamily="2" charset="-122"/>
                      </a:rPr>
                      <m:t>𝑬</m:t>
                    </m:r>
                    <m:r>
                      <a:rPr lang="en-US" altLang="zh-CN" b="1" i="1" kern="100">
                        <a:solidFill>
                          <a:srgbClr val="000000"/>
                        </a:solidFill>
                        <a:effectLst/>
                        <a:latin typeface="Cambria Math" panose="02040503050406030204" pitchFamily="18" charset="0"/>
                        <a:ea typeface="宋体" panose="02010600030101010101" pitchFamily="2" charset="-122"/>
                      </a:rPr>
                      <m:t>=</m:t>
                    </m:r>
                    <m:r>
                      <a:rPr lang="en-US" altLang="zh-CN" b="1" i="1" kern="100">
                        <a:solidFill>
                          <a:srgbClr val="000000"/>
                        </a:solidFill>
                        <a:effectLst/>
                        <a:latin typeface="Cambria Math" panose="02040503050406030204" pitchFamily="18" charset="0"/>
                        <a:ea typeface="宋体" panose="02010600030101010101" pitchFamily="2" charset="-122"/>
                      </a:rPr>
                      <m:t>𝒆</m:t>
                    </m:r>
                    <m:r>
                      <a:rPr lang="en-US" altLang="zh-CN" b="1" i="1" kern="100">
                        <a:solidFill>
                          <a:srgbClr val="000000"/>
                        </a:solidFill>
                        <a:effectLst/>
                        <a:latin typeface="Cambria Math" panose="02040503050406030204" pitchFamily="18" charset="0"/>
                        <a:ea typeface="宋体" panose="02010600030101010101" pitchFamily="2" charset="-122"/>
                      </a:rPr>
                      <m:t>}</m:t>
                    </m:r>
                  </m:oMath>
                </a14:m>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。因为在</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很大时，吉布斯采样相当于</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根据</a:t>
                </a:r>
                <a14:m>
                  <m:oMath xmlns:m="http://schemas.openxmlformats.org/officeDocument/2006/math">
                    <m:r>
                      <a:rPr lang="en-US" altLang="zh-CN" b="1" i="1" kern="100">
                        <a:solidFill>
                          <a:srgbClr val="C00000"/>
                        </a:solidFill>
                        <a:effectLst/>
                        <a:latin typeface="Cambria Math" panose="02040503050406030204" pitchFamily="18" charset="0"/>
                        <a:ea typeface="宋体" panose="02010600030101010101" pitchFamily="2" charset="-122"/>
                      </a:rPr>
                      <m:t>𝑷</m:t>
                    </m:r>
                    <m:r>
                      <a:rPr lang="en-US" altLang="zh-CN" b="1" i="1" kern="100">
                        <a:solidFill>
                          <a:srgbClr val="C00000"/>
                        </a:solidFill>
                        <a:effectLst/>
                        <a:latin typeface="Cambria Math" panose="02040503050406030204" pitchFamily="18" charset="0"/>
                        <a:ea typeface="宋体" panose="02010600030101010101" pitchFamily="2" charset="-122"/>
                      </a:rPr>
                      <m:t>{</m:t>
                    </m:r>
                    <m:r>
                      <a:rPr lang="en-US" altLang="zh-CN" b="1" i="1" kern="100">
                        <a:solidFill>
                          <a:srgbClr val="C00000"/>
                        </a:solidFill>
                        <a:effectLst/>
                        <a:latin typeface="Cambria Math" panose="02040503050406030204" pitchFamily="18" charset="0"/>
                        <a:ea typeface="宋体" panose="02010600030101010101" pitchFamily="2" charset="-122"/>
                      </a:rPr>
                      <m:t>𝑸</m:t>
                    </m:r>
                    <m:r>
                      <a:rPr lang="en-US" altLang="zh-CN" b="1" i="1" kern="100">
                        <a:solidFill>
                          <a:srgbClr val="C00000"/>
                        </a:solidFill>
                        <a:effectLst/>
                        <a:latin typeface="Cambria Math" panose="02040503050406030204" pitchFamily="18" charset="0"/>
                        <a:ea typeface="宋体" panose="02010600030101010101" pitchFamily="2" charset="-122"/>
                      </a:rPr>
                      <m:t>|</m:t>
                    </m:r>
                    <m:r>
                      <a:rPr lang="en-US" altLang="zh-CN" b="1" i="1" kern="100">
                        <a:solidFill>
                          <a:srgbClr val="C00000"/>
                        </a:solidFill>
                        <a:effectLst/>
                        <a:latin typeface="Cambria Math" panose="02040503050406030204" pitchFamily="18" charset="0"/>
                        <a:ea typeface="宋体" panose="02010600030101010101" pitchFamily="2" charset="-122"/>
                      </a:rPr>
                      <m:t>𝑬</m:t>
                    </m:r>
                    <m:r>
                      <a:rPr lang="en-US" altLang="zh-CN" b="1" i="1" kern="100">
                        <a:solidFill>
                          <a:srgbClr val="C00000"/>
                        </a:solidFill>
                        <a:effectLst/>
                        <a:latin typeface="Cambria Math" panose="02040503050406030204" pitchFamily="18" charset="0"/>
                        <a:ea typeface="宋体" panose="02010600030101010101" pitchFamily="2" charset="-122"/>
                      </a:rPr>
                      <m:t>=</m:t>
                    </m:r>
                    <m:r>
                      <a:rPr lang="en-US" altLang="zh-CN" b="1" i="1" kern="100">
                        <a:solidFill>
                          <a:srgbClr val="C00000"/>
                        </a:solidFill>
                        <a:effectLst/>
                        <a:latin typeface="Cambria Math" panose="02040503050406030204" pitchFamily="18" charset="0"/>
                        <a:ea typeface="宋体" panose="02010600030101010101" pitchFamily="2" charset="-122"/>
                      </a:rPr>
                      <m:t>𝒆</m:t>
                    </m:r>
                    <m:r>
                      <a:rPr lang="en-US" altLang="zh-CN" b="1" i="1" kern="100">
                        <a:solidFill>
                          <a:srgbClr val="C00000"/>
                        </a:solidFill>
                        <a:effectLst/>
                        <a:latin typeface="Cambria Math" panose="02040503050406030204" pitchFamily="18" charset="0"/>
                        <a:ea typeface="宋体" panose="02010600030101010101" pitchFamily="2" charset="-122"/>
                      </a:rPr>
                      <m:t>}</m:t>
                    </m:r>
                  </m:oMath>
                </a14:m>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采样</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，从而保证了式（</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）收敛于</a:t>
                </a:r>
                <a14:m>
                  <m:oMath xmlns:m="http://schemas.openxmlformats.org/officeDocument/2006/math">
                    <m:r>
                      <a:rPr lang="en-US" altLang="zh-CN" b="1" i="1" kern="100">
                        <a:solidFill>
                          <a:srgbClr val="000000"/>
                        </a:solidFill>
                        <a:effectLst/>
                        <a:latin typeface="Cambria Math" panose="02040503050406030204" pitchFamily="18" charset="0"/>
                        <a:ea typeface="宋体" panose="02010600030101010101" pitchFamily="2" charset="-122"/>
                      </a:rPr>
                      <m:t>𝑷</m:t>
                    </m:r>
                    <m:r>
                      <a:rPr lang="en-US" altLang="zh-CN" b="1" i="1" kern="100">
                        <a:solidFill>
                          <a:srgbClr val="000000"/>
                        </a:solidFill>
                        <a:effectLst/>
                        <a:latin typeface="Cambria Math" panose="02040503050406030204" pitchFamily="18" charset="0"/>
                        <a:ea typeface="宋体" panose="02010600030101010101" pitchFamily="2" charset="-122"/>
                      </a:rPr>
                      <m:t>{</m:t>
                    </m:r>
                    <m:r>
                      <a:rPr lang="en-US" altLang="zh-CN" b="1" i="1" kern="100">
                        <a:solidFill>
                          <a:srgbClr val="000000"/>
                        </a:solidFill>
                        <a:effectLst/>
                        <a:latin typeface="Cambria Math" panose="02040503050406030204" pitchFamily="18" charset="0"/>
                        <a:ea typeface="宋体" panose="02010600030101010101" pitchFamily="2" charset="-122"/>
                      </a:rPr>
                      <m:t>𝑸</m:t>
                    </m:r>
                    <m:r>
                      <a:rPr lang="en-US" altLang="zh-CN" b="1" i="1" kern="100">
                        <a:solidFill>
                          <a:srgbClr val="000000"/>
                        </a:solidFill>
                        <a:effectLst/>
                        <a:latin typeface="Cambria Math" panose="02040503050406030204" pitchFamily="18" charset="0"/>
                        <a:ea typeface="宋体" panose="02010600030101010101" pitchFamily="2" charset="-122"/>
                      </a:rPr>
                      <m:t>=</m:t>
                    </m:r>
                    <m:r>
                      <a:rPr lang="en-US" altLang="zh-CN" b="1" i="1" kern="100">
                        <a:solidFill>
                          <a:srgbClr val="000000"/>
                        </a:solidFill>
                        <a:effectLst/>
                        <a:latin typeface="Cambria Math" panose="02040503050406030204" pitchFamily="18" charset="0"/>
                        <a:ea typeface="宋体" panose="02010600030101010101" pitchFamily="2" charset="-122"/>
                      </a:rPr>
                      <m:t>𝒒</m:t>
                    </m:r>
                    <m:r>
                      <a:rPr lang="en-US" altLang="zh-CN" b="1" i="1" kern="100">
                        <a:solidFill>
                          <a:srgbClr val="000000"/>
                        </a:solidFill>
                        <a:effectLst/>
                        <a:latin typeface="Cambria Math" panose="02040503050406030204" pitchFamily="18" charset="0"/>
                        <a:ea typeface="宋体" panose="02010600030101010101" pitchFamily="2" charset="-122"/>
                      </a:rPr>
                      <m:t>|</m:t>
                    </m:r>
                    <m:r>
                      <a:rPr lang="en-US" altLang="zh-CN" b="1" i="1" kern="100">
                        <a:solidFill>
                          <a:srgbClr val="000000"/>
                        </a:solidFill>
                        <a:effectLst/>
                        <a:latin typeface="Cambria Math" panose="02040503050406030204" pitchFamily="18" charset="0"/>
                        <a:ea typeface="宋体" panose="02010600030101010101" pitchFamily="2" charset="-122"/>
                      </a:rPr>
                      <m:t>𝑬</m:t>
                    </m:r>
                    <m:r>
                      <a:rPr lang="en-US" altLang="zh-CN" b="1" i="1" kern="100">
                        <a:solidFill>
                          <a:srgbClr val="000000"/>
                        </a:solidFill>
                        <a:effectLst/>
                        <a:latin typeface="Cambria Math" panose="02040503050406030204" pitchFamily="18" charset="0"/>
                        <a:ea typeface="宋体" panose="02010600030101010101" pitchFamily="2" charset="-122"/>
                      </a:rPr>
                      <m:t>=</m:t>
                    </m:r>
                    <m:r>
                      <a:rPr lang="en-US" altLang="zh-CN" b="1" i="1" kern="100">
                        <a:solidFill>
                          <a:srgbClr val="000000"/>
                        </a:solidFill>
                        <a:effectLst/>
                        <a:latin typeface="Cambria Math" panose="02040503050406030204" pitchFamily="18" charset="0"/>
                        <a:ea typeface="宋体" panose="02010600030101010101" pitchFamily="2" charset="-122"/>
                      </a:rPr>
                      <m:t>𝒆</m:t>
                    </m:r>
                    <m:r>
                      <a:rPr lang="en-US" altLang="zh-CN" b="1" i="1" kern="100">
                        <a:solidFill>
                          <a:srgbClr val="000000"/>
                        </a:solidFill>
                        <a:effectLst/>
                        <a:latin typeface="Cambria Math" panose="02040503050406030204" pitchFamily="18" charset="0"/>
                        <a:ea typeface="宋体" panose="02010600030101010101" pitchFamily="2" charset="-122"/>
                      </a:rPr>
                      <m:t>}</m:t>
                    </m:r>
                  </m:oMath>
                </a14:m>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lvl="1" indent="-285750">
                  <a:lnSpc>
                    <a:spcPct val="130000"/>
                  </a:lnSpc>
                  <a:buFont typeface="Wingdings" panose="05000000000000000000" pitchFamily="2" charset="2"/>
                  <a:buChar char="Ø"/>
                </a:pP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通过做实验的方法，</a:t>
                </a:r>
                <a:r>
                  <a:rPr lang="zh-CN" altLang="zh-CN"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用频率近似概率</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是蒙特卡洛方法的基本思想。</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Gibbs</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采样是一种</a:t>
                </a:r>
                <a:r>
                  <a:rPr lang="en-US"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MCMC</a:t>
                </a:r>
                <a:r>
                  <a:rPr lang="zh-CN" altLang="zh-CN"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（马尔科夫蒙特卡洛）方法。</a:t>
                </a:r>
                <a:endPar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0861765" cy="5117283"/>
              </a:xfrm>
              <a:prstGeom prst="rect">
                <a:avLst/>
              </a:prstGeom>
              <a:blipFill>
                <a:blip r:embed="rId3"/>
                <a:stretch>
                  <a:fillRect l="-898" r="-3706"/>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59302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861765"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不确定性近似推理：</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吉布斯采样</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C476F159-DE26-4648-B144-E04572D5380E}"/>
              </a:ext>
            </a:extLst>
          </p:cNvPr>
          <p:cNvPicPr>
            <a:picLocks noChangeAspect="1"/>
          </p:cNvPicPr>
          <p:nvPr/>
        </p:nvPicPr>
        <p:blipFill>
          <a:blip r:embed="rId3"/>
          <a:stretch>
            <a:fillRect/>
          </a:stretch>
        </p:blipFill>
        <p:spPr>
          <a:xfrm>
            <a:off x="705395" y="2060600"/>
            <a:ext cx="5390605" cy="2326918"/>
          </a:xfrm>
          <a:prstGeom prst="rect">
            <a:avLst/>
          </a:prstGeom>
        </p:spPr>
      </p:pic>
      <p:pic>
        <p:nvPicPr>
          <p:cNvPr id="7" name="图片 6">
            <a:extLst>
              <a:ext uri="{FF2B5EF4-FFF2-40B4-BE49-F238E27FC236}">
                <a16:creationId xmlns:a16="http://schemas.microsoft.com/office/drawing/2014/main" id="{1B886FDB-1C01-4979-8980-765AA65AD2BE}"/>
              </a:ext>
            </a:extLst>
          </p:cNvPr>
          <p:cNvPicPr>
            <a:picLocks noChangeAspect="1"/>
          </p:cNvPicPr>
          <p:nvPr/>
        </p:nvPicPr>
        <p:blipFill rotWithShape="1">
          <a:blip r:embed="rId4"/>
          <a:srcRect t="10567"/>
          <a:stretch/>
        </p:blipFill>
        <p:spPr>
          <a:xfrm>
            <a:off x="421023" y="4337820"/>
            <a:ext cx="4751868" cy="2140833"/>
          </a:xfrm>
          <a:prstGeom prst="rect">
            <a:avLst/>
          </a:prstGeom>
        </p:spPr>
      </p:pic>
      <p:pic>
        <p:nvPicPr>
          <p:cNvPr id="10" name="图片 9">
            <a:extLst>
              <a:ext uri="{FF2B5EF4-FFF2-40B4-BE49-F238E27FC236}">
                <a16:creationId xmlns:a16="http://schemas.microsoft.com/office/drawing/2014/main" id="{D6E093E8-31B2-4525-93E3-2E57E895C890}"/>
              </a:ext>
            </a:extLst>
          </p:cNvPr>
          <p:cNvPicPr>
            <a:picLocks noChangeAspect="1"/>
          </p:cNvPicPr>
          <p:nvPr/>
        </p:nvPicPr>
        <p:blipFill rotWithShape="1">
          <a:blip r:embed="rId5"/>
          <a:srcRect r="1646"/>
          <a:stretch/>
        </p:blipFill>
        <p:spPr>
          <a:xfrm>
            <a:off x="6102532" y="2175258"/>
            <a:ext cx="4759234" cy="2620874"/>
          </a:xfrm>
          <a:prstGeom prst="rect">
            <a:avLst/>
          </a:prstGeom>
        </p:spPr>
      </p:pic>
      <p:cxnSp>
        <p:nvCxnSpPr>
          <p:cNvPr id="12" name="直接连接符 11">
            <a:extLst>
              <a:ext uri="{FF2B5EF4-FFF2-40B4-BE49-F238E27FC236}">
                <a16:creationId xmlns:a16="http://schemas.microsoft.com/office/drawing/2014/main" id="{6D0C248F-4421-4CAB-9F32-76DC84580647}"/>
              </a:ext>
            </a:extLst>
          </p:cNvPr>
          <p:cNvCxnSpPr/>
          <p:nvPr/>
        </p:nvCxnSpPr>
        <p:spPr>
          <a:xfrm>
            <a:off x="5992585" y="2160132"/>
            <a:ext cx="0" cy="418687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33BECC6-B0DF-4C94-8564-93527059C517}"/>
              </a:ext>
            </a:extLst>
          </p:cNvPr>
          <p:cNvSpPr txBox="1"/>
          <p:nvPr/>
        </p:nvSpPr>
        <p:spPr>
          <a:xfrm>
            <a:off x="7140197" y="4796132"/>
            <a:ext cx="4709157" cy="1323439"/>
          </a:xfrm>
          <a:prstGeom prst="rect">
            <a:avLst/>
          </a:prstGeom>
          <a:noFill/>
        </p:spPr>
        <p:txBody>
          <a:bodyPr wrap="square">
            <a:spAutoFit/>
          </a:bodyPr>
          <a:lstStyle/>
          <a:p>
            <a:r>
              <a:rPr lang="en-US" altLang="zh-CN" sz="2000" b="1" kern="100" dirty="0">
                <a:effectLst/>
                <a:latin typeface="微软雅黑" panose="020B0503020204020204" pitchFamily="34" charset="-122"/>
                <a:ea typeface="微软雅黑" panose="020B0503020204020204" pitchFamily="34" charset="-122"/>
              </a:rPr>
              <a:t>// </a:t>
            </a:r>
            <a:r>
              <a:rPr lang="zh-CN" altLang="zh-CN" sz="2000" b="1" kern="100" dirty="0">
                <a:effectLst/>
                <a:latin typeface="微软雅黑" panose="020B0503020204020204" pitchFamily="34" charset="-122"/>
                <a:ea typeface="微软雅黑" panose="020B0503020204020204" pitchFamily="34" charset="-122"/>
              </a:rPr>
              <a:t>根据条件概率公式展开，再计算边际概率（根据网络结构表示出全概率，再对边际变量进行求和或积分</a:t>
            </a:r>
            <a:r>
              <a:rPr lang="en-US" altLang="zh-CN" sz="2000" b="1" kern="100" dirty="0">
                <a:effectLst/>
                <a:latin typeface="微软雅黑" panose="020B0503020204020204" pitchFamily="34" charset="-122"/>
                <a:ea typeface="微软雅黑" panose="020B0503020204020204" pitchFamily="34" charset="-122"/>
              </a:rPr>
              <a:t>.</a:t>
            </a:r>
            <a:r>
              <a:rPr lang="zh-CN" altLang="zh-CN" sz="2000" b="1" kern="100" dirty="0">
                <a:effectLst/>
                <a:latin typeface="微软雅黑" panose="020B0503020204020204" pitchFamily="34" charset="-122"/>
                <a:ea typeface="微软雅黑" panose="020B0503020204020204" pitchFamily="34" charset="-122"/>
              </a:rPr>
              <a:t>对于分子的边际分布而言，只需计算</a:t>
            </a:r>
            <a:r>
              <a:rPr lang="en-US" altLang="zh-CN" sz="2000" b="1" kern="100" dirty="0">
                <a:effectLst/>
                <a:latin typeface="微软雅黑" panose="020B0503020204020204" pitchFamily="34" charset="-122"/>
                <a:ea typeface="微软雅黑" panose="020B0503020204020204" pitchFamily="34" charset="-122"/>
              </a:rPr>
              <a:t>1</a:t>
            </a:r>
            <a:r>
              <a:rPr lang="zh-CN" altLang="zh-CN" sz="2000" b="1" kern="100" dirty="0">
                <a:effectLst/>
                <a:latin typeface="微软雅黑" panose="020B0503020204020204" pitchFamily="34" charset="-122"/>
                <a:ea typeface="微软雅黑" panose="020B0503020204020204" pitchFamily="34" charset="-122"/>
              </a:rPr>
              <a:t>次积分或求和）</a:t>
            </a:r>
            <a:endParaRPr lang="zh-CN" altLang="zh-CN" sz="1200" kern="100"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9607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861765"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不确定性近似推理：</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吉布斯采样</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a:extLst>
              <a:ext uri="{FF2B5EF4-FFF2-40B4-BE49-F238E27FC236}">
                <a16:creationId xmlns:a16="http://schemas.microsoft.com/office/drawing/2014/main" id="{543CACBE-64EF-40D1-B6A6-435E9255CF18}"/>
              </a:ext>
            </a:extLst>
          </p:cNvPr>
          <p:cNvPicPr>
            <a:picLocks noChangeAspect="1"/>
          </p:cNvPicPr>
          <p:nvPr/>
        </p:nvPicPr>
        <p:blipFill>
          <a:blip r:embed="rId3"/>
          <a:stretch>
            <a:fillRect/>
          </a:stretch>
        </p:blipFill>
        <p:spPr>
          <a:xfrm>
            <a:off x="607496" y="2297361"/>
            <a:ext cx="5440063" cy="3297147"/>
          </a:xfrm>
          <a:prstGeom prst="rect">
            <a:avLst/>
          </a:prstGeom>
        </p:spPr>
      </p:pic>
      <p:cxnSp>
        <p:nvCxnSpPr>
          <p:cNvPr id="12" name="直接连接符 11">
            <a:extLst>
              <a:ext uri="{FF2B5EF4-FFF2-40B4-BE49-F238E27FC236}">
                <a16:creationId xmlns:a16="http://schemas.microsoft.com/office/drawing/2014/main" id="{6D0C248F-4421-4CAB-9F32-76DC84580647}"/>
              </a:ext>
            </a:extLst>
          </p:cNvPr>
          <p:cNvCxnSpPr/>
          <p:nvPr/>
        </p:nvCxnSpPr>
        <p:spPr>
          <a:xfrm>
            <a:off x="5992585" y="2160132"/>
            <a:ext cx="0" cy="418687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E1A3A01-DEA0-4288-952F-6E45A7938832}"/>
                  </a:ext>
                </a:extLst>
              </p:cNvPr>
              <p:cNvSpPr txBox="1"/>
              <p:nvPr/>
            </p:nvSpPr>
            <p:spPr>
              <a:xfrm>
                <a:off x="216626" y="5731737"/>
                <a:ext cx="6097088" cy="562718"/>
              </a:xfrm>
              <a:prstGeom prst="rect">
                <a:avLst/>
              </a:prstGeom>
              <a:noFill/>
            </p:spPr>
            <p:txBody>
              <a:bodyPr wrap="square">
                <a:spAutoFit/>
              </a:bodyPr>
              <a:lstStyle/>
              <a:p>
                <a:pPr indent="355600" algn="just"/>
                <a:r>
                  <a:rPr lang="zh-CN" altLang="zh-CN" sz="2200" b="1" kern="100" dirty="0">
                    <a:effectLst/>
                    <a:latin typeface="Times New Roman" panose="02020603050405020304" pitchFamily="18" charset="0"/>
                    <a:ea typeface="宋体" panose="02010600030101010101" pitchFamily="2" charset="-122"/>
                  </a:rPr>
                  <a:t>输出： </a:t>
                </a:r>
                <a14:m>
                  <m:oMath xmlns:m="http://schemas.openxmlformats.org/officeDocument/2006/math">
                    <m:r>
                      <a:rPr lang="en-US" altLang="zh-CN" sz="2200" b="1" i="1" kern="100">
                        <a:effectLst/>
                        <a:latin typeface="Cambria Math" panose="02040503050406030204" pitchFamily="18" charset="0"/>
                        <a:ea typeface="宋体" panose="02010600030101010101" pitchFamily="2" charset="-122"/>
                      </a:rPr>
                      <m:t>𝑷</m:t>
                    </m:r>
                    <m:r>
                      <a:rPr lang="en-US" altLang="zh-CN" sz="2200" b="1" i="1" kern="100">
                        <a:effectLst/>
                        <a:latin typeface="Cambria Math" panose="02040503050406030204" pitchFamily="18" charset="0"/>
                        <a:ea typeface="宋体" panose="02010600030101010101" pitchFamily="2" charset="-122"/>
                      </a:rPr>
                      <m:t>(</m:t>
                    </m:r>
                    <m:r>
                      <a:rPr lang="en-US" altLang="zh-CN" sz="2200" b="1" i="1" kern="100">
                        <a:effectLst/>
                        <a:latin typeface="Cambria Math" panose="02040503050406030204" pitchFamily="18" charset="0"/>
                        <a:ea typeface="宋体" panose="02010600030101010101" pitchFamily="2" charset="-122"/>
                      </a:rPr>
                      <m:t>𝑸</m:t>
                    </m:r>
                    <m:r>
                      <a:rPr lang="en-US" altLang="zh-CN" sz="2200" b="1" i="1" kern="100">
                        <a:effectLst/>
                        <a:latin typeface="Cambria Math" panose="02040503050406030204" pitchFamily="18" charset="0"/>
                        <a:ea typeface="宋体" panose="02010600030101010101" pitchFamily="2" charset="-122"/>
                      </a:rPr>
                      <m:t>=</m:t>
                    </m:r>
                    <m:r>
                      <a:rPr lang="en-US" altLang="zh-CN" sz="2200" b="1" i="1" kern="100">
                        <a:effectLst/>
                        <a:latin typeface="Cambria Math" panose="02040503050406030204" pitchFamily="18" charset="0"/>
                        <a:ea typeface="宋体" panose="02010600030101010101" pitchFamily="2" charset="-122"/>
                      </a:rPr>
                      <m:t>𝒒</m:t>
                    </m:r>
                    <m:r>
                      <a:rPr lang="en-US" altLang="zh-CN" sz="2200" b="1" i="1" kern="100">
                        <a:effectLst/>
                        <a:latin typeface="Cambria Math" panose="02040503050406030204" pitchFamily="18" charset="0"/>
                        <a:ea typeface="宋体" panose="02010600030101010101" pitchFamily="2" charset="-122"/>
                      </a:rPr>
                      <m:t>|</m:t>
                    </m:r>
                    <m:r>
                      <a:rPr lang="en-US" altLang="zh-CN" sz="2200" b="1" i="1" kern="100">
                        <a:effectLst/>
                        <a:latin typeface="Cambria Math" panose="02040503050406030204" pitchFamily="18" charset="0"/>
                        <a:ea typeface="宋体" panose="02010600030101010101" pitchFamily="2" charset="-122"/>
                      </a:rPr>
                      <m:t>𝑬</m:t>
                    </m:r>
                    <m:r>
                      <a:rPr lang="en-US" altLang="zh-CN" sz="2200" b="1" i="1" kern="100">
                        <a:effectLst/>
                        <a:latin typeface="Cambria Math" panose="02040503050406030204" pitchFamily="18" charset="0"/>
                        <a:ea typeface="宋体" panose="02010600030101010101" pitchFamily="2" charset="-122"/>
                      </a:rPr>
                      <m:t>=</m:t>
                    </m:r>
                    <m:r>
                      <a:rPr lang="en-US" altLang="zh-CN" sz="2200" b="1" i="1" kern="100">
                        <a:effectLst/>
                        <a:latin typeface="Cambria Math" panose="02040503050406030204" pitchFamily="18" charset="0"/>
                        <a:ea typeface="宋体" panose="02010600030101010101" pitchFamily="2" charset="-122"/>
                      </a:rPr>
                      <m:t>𝒆</m:t>
                    </m:r>
                    <m:r>
                      <a:rPr lang="en-US" altLang="zh-CN" sz="2200" b="1" i="1" kern="100">
                        <a:effectLst/>
                        <a:latin typeface="Cambria Math" panose="02040503050406030204" pitchFamily="18" charset="0"/>
                        <a:ea typeface="宋体" panose="02010600030101010101" pitchFamily="2" charset="-122"/>
                      </a:rPr>
                      <m:t>)≃</m:t>
                    </m:r>
                    <m:f>
                      <m:fPr>
                        <m:ctrlPr>
                          <a:rPr lang="zh-CN" altLang="zh-CN" sz="2200" b="1" i="1" kern="100">
                            <a:effectLst/>
                            <a:latin typeface="Cambria Math" panose="02040503050406030204" pitchFamily="18" charset="0"/>
                            <a:ea typeface="Cambria Math" panose="02040503050406030204" pitchFamily="18" charset="0"/>
                          </a:rPr>
                        </m:ctrlPr>
                      </m:fPr>
                      <m:num>
                        <m:sSub>
                          <m:sSubPr>
                            <m:ctrlPr>
                              <a:rPr lang="zh-CN" altLang="zh-CN" sz="2200" b="1" i="1">
                                <a:solidFill>
                                  <a:srgbClr val="000000"/>
                                </a:solidFill>
                                <a:latin typeface="Cambria Math" panose="02040503050406030204" pitchFamily="18" charset="0"/>
                                <a:ea typeface="Cambria Math" panose="02040503050406030204" pitchFamily="18" charset="0"/>
                              </a:rPr>
                            </m:ctrlPr>
                          </m:sSubPr>
                          <m:e>
                            <m:r>
                              <a:rPr lang="en-US" altLang="zh-CN" sz="22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𝒏</m:t>
                            </m:r>
                          </m:e>
                          <m:sub>
                            <m:r>
                              <a:rPr lang="en-US" altLang="zh-CN" sz="22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𝒒</m:t>
                            </m:r>
                          </m:sub>
                        </m:sSub>
                      </m:num>
                      <m:den>
                        <m:r>
                          <a:rPr lang="en-US" altLang="zh-CN" sz="2200" b="1" i="1" kern="100">
                            <a:effectLst/>
                            <a:latin typeface="Cambria Math" panose="02040503050406030204" pitchFamily="18" charset="0"/>
                            <a:ea typeface="宋体" panose="02010600030101010101" pitchFamily="2" charset="-122"/>
                          </a:rPr>
                          <m:t>𝑻</m:t>
                        </m:r>
                      </m:den>
                    </m:f>
                  </m:oMath>
                </a14:m>
                <a:endParaRPr lang="zh-CN" altLang="zh-CN" sz="2200" kern="100" dirty="0">
                  <a:effectLst/>
                  <a:latin typeface="Times New Roman" panose="02020603050405020304" pitchFamily="18" charset="0"/>
                  <a:ea typeface="宋体" panose="02010600030101010101" pitchFamily="2" charset="-122"/>
                </a:endParaRPr>
              </a:p>
            </p:txBody>
          </p:sp>
        </mc:Choice>
        <mc:Fallback xmlns="">
          <p:sp>
            <p:nvSpPr>
              <p:cNvPr id="16" name="文本框 15">
                <a:extLst>
                  <a:ext uri="{FF2B5EF4-FFF2-40B4-BE49-F238E27FC236}">
                    <a16:creationId xmlns:a16="http://schemas.microsoft.com/office/drawing/2014/main" id="{5E1A3A01-DEA0-4288-952F-6E45A7938832}"/>
                  </a:ext>
                </a:extLst>
              </p:cNvPr>
              <p:cNvSpPr txBox="1">
                <a:spLocks noRot="1" noChangeAspect="1" noMove="1" noResize="1" noEditPoints="1" noAdjustHandles="1" noChangeArrowheads="1" noChangeShapeType="1" noTextEdit="1"/>
              </p:cNvSpPr>
              <p:nvPr/>
            </p:nvSpPr>
            <p:spPr>
              <a:xfrm>
                <a:off x="216626" y="5731737"/>
                <a:ext cx="6097088" cy="562718"/>
              </a:xfrm>
              <a:prstGeom prst="rect">
                <a:avLst/>
              </a:prstGeom>
              <a:blipFill>
                <a:blip r:embed="rId4"/>
                <a:stretch>
                  <a:fillRect t="-2151" b="-3226"/>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5C8FA353-8978-4D9E-9BF3-17EDE0088022}"/>
              </a:ext>
            </a:extLst>
          </p:cNvPr>
          <p:cNvSpPr txBox="1"/>
          <p:nvPr/>
        </p:nvSpPr>
        <p:spPr>
          <a:xfrm>
            <a:off x="6257382" y="2493304"/>
            <a:ext cx="5625734" cy="3904852"/>
          </a:xfrm>
          <a:prstGeom prst="rect">
            <a:avLst/>
          </a:prstGeom>
          <a:noFill/>
        </p:spPr>
        <p:txBody>
          <a:bodyPr wrap="square">
            <a:spAutoFit/>
          </a:bodyPr>
          <a:lstStyle/>
          <a:p>
            <a:pPr indent="355600" algn="just">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需注意的是，由于马尔可夫链通常需很长时间才能趋于平稳分布，因此</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吉布斯采样算法的收敛速度较慢</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。此外，若贝叶斯网的条件概率表中</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存在极端概率</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，则不能保证马尔可夫链存在平稳分布</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，此时吉布斯采样会给出错误的估计结果。</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21561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861765"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3.3</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不确定性近似推理：</a:t>
            </a:r>
            <a:r>
              <a:rPr lang="zh-CN" altLang="en-US"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吉布斯采样</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思考：</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 </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如果求查询变量最有可能的一组取值，该如何修改上述算法？</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 </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如果证据和查询变量的只是很少一部分节点，求边际概率分布的计算量则非常大（嵌套多次求和），该如何处理？</a:t>
            </a: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50000"/>
              </a:lnSpc>
              <a:buNone/>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一种策略是，先将所有非证据变量作为查询变量进行采样，结束后只关注真正的查询变量即可。这个策略会节省每一步采样的计算量，因为不会嵌套很多层求和，但会大大增加整个采样过程的迭代步数。</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0830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861765"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25000"/>
                  </a:lnSpc>
                  <a:buFont typeface="Wingdings" panose="05000000000000000000" pitchFamily="2" charset="2"/>
                  <a:buChar char="Ø"/>
                </a:pPr>
                <a:r>
                  <a:rPr lang="zh-CN" altLang="zh-CN" sz="2400" b="1" dirty="0">
                    <a:latin typeface="微软雅黑" panose="020B0503020204020204" pitchFamily="34" charset="-122"/>
                    <a:ea typeface="微软雅黑" panose="020B0503020204020204" pitchFamily="34" charset="-122"/>
                  </a:rPr>
                  <a:t>与吉布斯采样不同，变分推理是</a:t>
                </a:r>
                <a:r>
                  <a:rPr lang="zh-CN" altLang="zh-CN" sz="2400" b="1" dirty="0">
                    <a:solidFill>
                      <a:srgbClr val="C00000"/>
                    </a:solidFill>
                    <a:latin typeface="微软雅黑" panose="020B0503020204020204" pitchFamily="34" charset="-122"/>
                    <a:ea typeface="微软雅黑" panose="020B0503020204020204" pitchFamily="34" charset="-122"/>
                  </a:rPr>
                  <a:t>确定性近似方法</a:t>
                </a:r>
                <a:r>
                  <a:rPr lang="zh-CN" altLang="zh-CN" sz="2400" b="1" dirty="0">
                    <a:latin typeface="微软雅黑" panose="020B0503020204020204" pitchFamily="34" charset="-122"/>
                    <a:ea typeface="微软雅黑" panose="020B0503020204020204" pitchFamily="34" charset="-122"/>
                  </a:rPr>
                  <a:t>，因为它可以推理出具有确定解的近似后验分布。</a:t>
                </a:r>
                <a:endParaRPr lang="en-US" altLang="zh-CN" sz="2400" dirty="0">
                  <a:latin typeface="微软雅黑" panose="020B0503020204020204" pitchFamily="34" charset="-122"/>
                  <a:ea typeface="微软雅黑" panose="020B0503020204020204" pitchFamily="34" charset="-122"/>
                </a:endParaRPr>
              </a:p>
              <a:p>
                <a:pPr marL="571500" indent="-342900" algn="just">
                  <a:lnSpc>
                    <a:spcPct val="125000"/>
                  </a:lnSpc>
                  <a:spcBef>
                    <a:spcPts val="600"/>
                  </a:spcBef>
                  <a:buFont typeface="Wingdings" panose="05000000000000000000" pitchFamily="2" charset="2"/>
                  <a:buChar char="Ø"/>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设</a:t>
                </a:r>
                <a14:m>
                  <m:oMath xmlns:m="http://schemas.openxmlformats.org/officeDocument/2006/math">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是</a:t>
                </a:r>
                <a14:m>
                  <m:oMath xmlns:m="http://schemas.openxmlformats.org/officeDocument/2006/math">
                    <m:r>
                      <a:rPr lang="en-US" altLang="zh-CN" sz="2400" b="1" i="1">
                        <a:latin typeface="Cambria Math" panose="02040503050406030204" pitchFamily="18" charset="0"/>
                      </a:rPr>
                      <m:t>𝒑</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e>
                        <m:r>
                          <a:rPr lang="en-US" altLang="zh-CN" sz="2400" b="1" i="1">
                            <a:latin typeface="Cambria Math" panose="02040503050406030204" pitchFamily="18" charset="0"/>
                          </a:rPr>
                          <m:t>𝑿</m:t>
                        </m:r>
                      </m:e>
                    </m:d>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的近似分布。</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KL</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距离定义如下。</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r>
                        <a:rPr lang="en-US" altLang="zh-CN" sz="2400" b="1" i="1">
                          <a:latin typeface="Cambria Math" panose="02040503050406030204" pitchFamily="18" charset="0"/>
                        </a:rPr>
                        <m:t>𝑲𝑳</m:t>
                      </m:r>
                      <m:d>
                        <m:dPr>
                          <m:begChr m:val="["/>
                          <m:endChr m:val="]"/>
                          <m:ctrlPr>
                            <a:rPr lang="zh-CN" altLang="zh-CN" sz="2400" b="1" i="1">
                              <a:latin typeface="Cambria Math" panose="02040503050406030204" pitchFamily="18" charset="0"/>
                            </a:rPr>
                          </m:ctrlPr>
                        </m:dPr>
                        <m:e>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r>
                            <a:rPr lang="en-US" altLang="zh-CN" sz="2400" b="1" i="1">
                              <a:latin typeface="Cambria Math" panose="02040503050406030204" pitchFamily="18" charset="0"/>
                            </a:rPr>
                            <m:t>,</m:t>
                          </m:r>
                          <m:r>
                            <a:rPr lang="en-US" altLang="zh-CN" sz="2400" b="1" i="1">
                              <a:latin typeface="Cambria Math" panose="02040503050406030204" pitchFamily="18" charset="0"/>
                            </a:rPr>
                            <m:t>𝒑</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e>
                              <m:r>
                                <a:rPr lang="en-US" altLang="zh-CN" sz="2400" b="1" i="1">
                                  <a:latin typeface="Cambria Math" panose="02040503050406030204" pitchFamily="18" charset="0"/>
                                </a:rPr>
                                <m:t>𝑿</m:t>
                              </m:r>
                            </m:e>
                          </m:d>
                        </m:e>
                      </m:d>
                    </m:oMath>
                  </m:oMathPara>
                </a14:m>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r>
                        <a:rPr lang="en-US" altLang="zh-CN" sz="2400" b="1" i="1">
                          <a:latin typeface="Cambria Math" panose="02040503050406030204" pitchFamily="18" charset="0"/>
                        </a:rPr>
                        <m:t>=</m:t>
                      </m:r>
                      <m:nary>
                        <m:naryPr>
                          <m:chr m:val="∑"/>
                          <m:limLoc m:val="subSup"/>
                          <m:supHide m:val="on"/>
                          <m:ctrlPr>
                            <a:rPr lang="zh-CN" altLang="zh-CN" sz="2400" b="1" i="1">
                              <a:latin typeface="Cambria Math" panose="02040503050406030204" pitchFamily="18" charset="0"/>
                            </a:rPr>
                          </m:ctrlPr>
                        </m:naryPr>
                        <m:sub>
                          <m:r>
                            <a:rPr lang="en-US" altLang="zh-CN" sz="2400" b="1" i="1">
                              <a:latin typeface="Cambria Math" panose="02040503050406030204" pitchFamily="18" charset="0"/>
                            </a:rPr>
                            <m:t>𝒛</m:t>
                          </m:r>
                        </m:sub>
                        <m:sup/>
                        <m:e>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e>
                      </m:nary>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𝐥𝐨𝐠</m:t>
                          </m:r>
                        </m:fName>
                        <m:e>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num>
                            <m:den>
                              <m:r>
                                <a:rPr lang="en-US" altLang="zh-CN" sz="2400" b="1" i="1">
                                  <a:latin typeface="Cambria Math" panose="02040503050406030204" pitchFamily="18" charset="0"/>
                                </a:rPr>
                                <m:t>𝒑</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e>
                                  <m:r>
                                    <a:rPr lang="en-US" altLang="zh-CN" sz="2400" b="1" i="1">
                                      <a:latin typeface="Cambria Math" panose="02040503050406030204" pitchFamily="18" charset="0"/>
                                    </a:rPr>
                                    <m:t>𝑿</m:t>
                                  </m:r>
                                </m:e>
                              </m:d>
                            </m:den>
                          </m:f>
                        </m:e>
                      </m:func>
                    </m:oMath>
                  </m:oMathPara>
                </a14:m>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r>
                        <a:rPr lang="en-US" altLang="zh-CN" sz="2400" b="1" i="1">
                          <a:latin typeface="Cambria Math" panose="02040503050406030204" pitchFamily="18" charset="0"/>
                        </a:rPr>
                        <m:t>=</m:t>
                      </m:r>
                      <m:nary>
                        <m:naryPr>
                          <m:chr m:val="∑"/>
                          <m:limLoc m:val="subSup"/>
                          <m:supHide m:val="on"/>
                          <m:ctrlPr>
                            <a:rPr lang="zh-CN" altLang="zh-CN" sz="2400" b="1" i="1">
                              <a:latin typeface="Cambria Math" panose="02040503050406030204" pitchFamily="18" charset="0"/>
                            </a:rPr>
                          </m:ctrlPr>
                        </m:naryPr>
                        <m:sub>
                          <m:r>
                            <a:rPr lang="en-US" altLang="zh-CN" sz="2400" b="1" i="1">
                              <a:latin typeface="Cambria Math" panose="02040503050406030204" pitchFamily="18" charset="0"/>
                            </a:rPr>
                            <m:t>𝒛</m:t>
                          </m:r>
                        </m:sub>
                        <m:sup/>
                        <m:e>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e>
                      </m:nary>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𝐥𝐨𝐠</m:t>
                          </m:r>
                        </m:fName>
                        <m:e>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num>
                            <m:den>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b="1" i="1">
                                  <a:latin typeface="Cambria Math" panose="02040503050406030204" pitchFamily="18" charset="0"/>
                                </a:rPr>
                                <m:t>𝒁</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den>
                          </m:f>
                        </m:e>
                      </m:func>
                    </m:oMath>
                  </m:oMathPara>
                </a14:m>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r>
                        <a:rPr lang="en-US" altLang="zh-CN" sz="2400" b="1" i="1">
                          <a:latin typeface="Cambria Math" panose="02040503050406030204" pitchFamily="18" charset="0"/>
                        </a:rPr>
                        <m:t>=</m:t>
                      </m:r>
                      <m:nary>
                        <m:naryPr>
                          <m:chr m:val="∑"/>
                          <m:limLoc m:val="subSup"/>
                          <m:supHide m:val="on"/>
                          <m:ctrlPr>
                            <a:rPr lang="zh-CN" altLang="zh-CN" sz="2400" b="1" i="1">
                              <a:latin typeface="Cambria Math" panose="02040503050406030204" pitchFamily="18" charset="0"/>
                            </a:rPr>
                          </m:ctrlPr>
                        </m:naryPr>
                        <m:sub>
                          <m:r>
                            <a:rPr lang="en-US" altLang="zh-CN" sz="2400" b="1" i="1">
                              <a:latin typeface="Cambria Math" panose="02040503050406030204" pitchFamily="18" charset="0"/>
                            </a:rPr>
                            <m:t>𝒛</m:t>
                          </m:r>
                        </m:sub>
                        <m:sup/>
                        <m:e>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𝐥𝐨𝐠</m:t>
                              </m:r>
                            </m:fName>
                            <m:e>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e>
                          </m:func>
                        </m:e>
                      </m:nary>
                      <m:r>
                        <a:rPr lang="en-US" altLang="zh-CN" sz="2400" b="1" i="1">
                          <a:latin typeface="Cambria Math" panose="02040503050406030204" pitchFamily="18" charset="0"/>
                        </a:rPr>
                        <m:t>−</m:t>
                      </m:r>
                      <m:nary>
                        <m:naryPr>
                          <m:chr m:val="∑"/>
                          <m:limLoc m:val="subSup"/>
                          <m:supHide m:val="on"/>
                          <m:ctrlPr>
                            <a:rPr lang="zh-CN" altLang="zh-CN" sz="2400" b="1" i="1">
                              <a:latin typeface="Cambria Math" panose="02040503050406030204" pitchFamily="18" charset="0"/>
                            </a:rPr>
                          </m:ctrlPr>
                        </m:naryPr>
                        <m:sub>
                          <m:r>
                            <a:rPr lang="en-US" altLang="zh-CN" sz="2400" b="1" i="1">
                              <a:latin typeface="Cambria Math" panose="02040503050406030204" pitchFamily="18" charset="0"/>
                            </a:rPr>
                            <m:t>𝒛</m:t>
                          </m:r>
                        </m:sub>
                        <m:sup/>
                        <m:e>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𝐥𝐨𝐠</m:t>
                              </m:r>
                            </m:fName>
                            <m:e>
                              <m:r>
                                <a:rPr lang="en-US" altLang="zh-CN" sz="2400" b="1" i="1">
                                  <a:latin typeface="Cambria Math" panose="02040503050406030204" pitchFamily="18" charset="0"/>
                                </a:rPr>
                                <m:t>𝒑</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r>
                                    <a:rPr lang="en-US" altLang="zh-CN" sz="2400" b="1" i="1">
                                      <a:latin typeface="Cambria Math" panose="02040503050406030204" pitchFamily="18" charset="0"/>
                                    </a:rPr>
                                    <m:t>,</m:t>
                                  </m:r>
                                  <m:r>
                                    <a:rPr lang="en-US" altLang="zh-CN" sz="2400" b="1" i="1">
                                      <a:latin typeface="Cambria Math" panose="02040503050406030204" pitchFamily="18" charset="0"/>
                                    </a:rPr>
                                    <m:t>𝑿</m:t>
                                  </m:r>
                                </m:e>
                              </m:d>
                            </m:e>
                          </m:func>
                        </m:e>
                      </m:nary>
                      <m:r>
                        <a:rPr lang="en-US" altLang="zh-CN" sz="2400" b="1" i="1">
                          <a:latin typeface="Cambria Math" panose="02040503050406030204" pitchFamily="18" charset="0"/>
                        </a:rPr>
                        <m:t>+</m:t>
                      </m:r>
                      <m:nary>
                        <m:naryPr>
                          <m:chr m:val="∑"/>
                          <m:limLoc m:val="subSup"/>
                          <m:supHide m:val="on"/>
                          <m:ctrlPr>
                            <a:rPr lang="zh-CN" altLang="zh-CN" sz="2400" b="1" i="1">
                              <a:latin typeface="Cambria Math" panose="02040503050406030204" pitchFamily="18" charset="0"/>
                            </a:rPr>
                          </m:ctrlPr>
                        </m:naryPr>
                        <m:sub>
                          <m:r>
                            <a:rPr lang="en-US" altLang="zh-CN" sz="2400" b="1" i="1">
                              <a:latin typeface="Cambria Math" panose="02040503050406030204" pitchFamily="18" charset="0"/>
                            </a:rPr>
                            <m:t>𝒛</m:t>
                          </m:r>
                        </m:sub>
                        <m:sup/>
                        <m:e>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𝐥𝐨𝐠</m:t>
                              </m:r>
                            </m:fName>
                            <m:e>
                              <m:r>
                                <a:rPr lang="en-US" altLang="zh-CN" sz="2400" b="1" i="1">
                                  <a:latin typeface="Cambria Math" panose="02040503050406030204" pitchFamily="18" charset="0"/>
                                </a:rPr>
                                <m:t>𝒑</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𝑿</m:t>
                                  </m:r>
                                </m:e>
                              </m:d>
                            </m:e>
                          </m:func>
                        </m:e>
                      </m:nary>
                      <m:r>
                        <a:rPr lang="en-US" altLang="zh-CN" sz="2400" b="1" i="1">
                          <a:latin typeface="Cambria Math" panose="02040503050406030204" pitchFamily="18" charset="0"/>
                        </a:rPr>
                        <m:t> </m:t>
                      </m:r>
                    </m:oMath>
                  </m:oMathPara>
                </a14:m>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sub>
                          </m:sSub>
                          <m:r>
                            <a:rPr lang="en-US" altLang="zh-CN" sz="2400" b="1" i="1">
                              <a:latin typeface="Cambria Math" panose="02040503050406030204" pitchFamily="18" charset="0"/>
                            </a:rPr>
                            <m:t>[</m:t>
                          </m:r>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𝐥𝐨𝐠</m:t>
                              </m:r>
                            </m:fName>
                            <m:e>
                              <m:r>
                                <a:rPr lang="en-US" altLang="zh-CN" sz="2400" b="1" i="1">
                                  <a:latin typeface="Cambria Math" panose="02040503050406030204" pitchFamily="18" charset="0"/>
                                </a:rPr>
                                <m:t>𝒒</m:t>
                              </m:r>
                              <m:r>
                                <a:rPr lang="en-US" altLang="zh-CN" sz="2400" b="1" i="1">
                                  <a:latin typeface="Cambria Math" panose="02040503050406030204" pitchFamily="18" charset="0"/>
                                </a:rPr>
                                <m:t>(</m:t>
                              </m:r>
                              <m:r>
                                <a:rPr lang="en-US" altLang="zh-CN" sz="2400" b="1" i="1">
                                  <a:latin typeface="Cambria Math" panose="02040503050406030204" pitchFamily="18" charset="0"/>
                                </a:rPr>
                                <m:t>𝒁</m:t>
                              </m:r>
                              <m:r>
                                <a:rPr lang="en-US" altLang="zh-CN" sz="2400" b="1" i="1">
                                  <a:latin typeface="Cambria Math" panose="02040503050406030204" pitchFamily="18" charset="0"/>
                                </a:rPr>
                                <m:t>)]</m:t>
                              </m:r>
                            </m:e>
                          </m:func>
                          <m:r>
                            <a:rPr lang="en-US" altLang="zh-CN" sz="2400" b="1" i="1">
                              <a:latin typeface="Cambria Math" panose="02040503050406030204" pitchFamily="18" charset="0"/>
                            </a:rPr>
                            <m:t>−</m:t>
                          </m:r>
                          <m:r>
                            <a:rPr lang="en-US" altLang="zh-CN" sz="2400" b="1" i="1">
                              <a:latin typeface="Cambria Math" panose="02040503050406030204" pitchFamily="18" charset="0"/>
                            </a:rPr>
                            <m:t>𝑬</m:t>
                          </m:r>
                        </m:e>
                        <m:sub>
                          <m:r>
                            <a:rPr lang="en-US" altLang="zh-CN" sz="2400" b="1" i="1">
                              <a:latin typeface="Cambria Math" panose="02040503050406030204" pitchFamily="18" charset="0"/>
                            </a:rPr>
                            <m:t>𝒒</m:t>
                          </m:r>
                          <m:r>
                            <a:rPr lang="en-US" altLang="zh-CN" sz="2400" b="1" i="1">
                              <a:latin typeface="Cambria Math" panose="02040503050406030204" pitchFamily="18" charset="0"/>
                            </a:rPr>
                            <m:t>(</m:t>
                          </m:r>
                          <m:r>
                            <a:rPr lang="en-US" altLang="zh-CN" sz="2400" b="1" i="1">
                              <a:latin typeface="Cambria Math" panose="02040503050406030204" pitchFamily="18" charset="0"/>
                            </a:rPr>
                            <m:t>𝒁</m:t>
                          </m:r>
                          <m:r>
                            <a:rPr lang="en-US" altLang="zh-CN" sz="2400" b="1" i="1">
                              <a:latin typeface="Cambria Math" panose="02040503050406030204" pitchFamily="18" charset="0"/>
                            </a:rPr>
                            <m:t>)</m:t>
                          </m:r>
                        </m:sub>
                      </m:sSub>
                      <m:r>
                        <a:rPr lang="en-US" altLang="zh-CN" sz="2400" b="1" i="1">
                          <a:latin typeface="Cambria Math" panose="02040503050406030204" pitchFamily="18" charset="0"/>
                        </a:rPr>
                        <m:t>[</m:t>
                      </m:r>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𝐥𝐨𝐠</m:t>
                          </m:r>
                        </m:fName>
                        <m:e>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b="1" i="1">
                              <a:latin typeface="Cambria Math" panose="02040503050406030204" pitchFamily="18" charset="0"/>
                            </a:rPr>
                            <m:t>𝒁</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e>
                      </m:func>
                      <m:r>
                        <a:rPr lang="en-US" altLang="zh-CN" sz="2400" b="1" i="1">
                          <a:latin typeface="Cambria Math" panose="02040503050406030204" pitchFamily="18" charset="0"/>
                        </a:rPr>
                        <m:t>+</m:t>
                      </m:r>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𝐥𝐨𝐠</m:t>
                          </m:r>
                        </m:fName>
                        <m:e>
                          <m:r>
                            <a:rPr lang="en-US" altLang="zh-CN" sz="2400" b="1" i="1">
                              <a:latin typeface="Cambria Math" panose="02040503050406030204" pitchFamily="18" charset="0"/>
                            </a:rPr>
                            <m:t>𝒑</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𝑿</m:t>
                              </m:r>
                            </m:e>
                          </m:d>
                        </m:e>
                      </m:func>
                    </m:oMath>
                  </m:oMathPara>
                </a14:m>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0861765" cy="5117283"/>
              </a:xfrm>
              <a:prstGeom prst="rect">
                <a:avLst/>
              </a:prstGeom>
              <a:blipFill>
                <a:blip r:embed="rId3"/>
                <a:stretch>
                  <a:fillRect l="-898" r="-898" b="-1310"/>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23452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861765"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14:m>
                  <m:oMathPara xmlns:m="http://schemas.openxmlformats.org/officeDocument/2006/math">
                    <m:oMathParaPr>
                      <m:jc m:val="left"/>
                    </m:oMathParaPr>
                    <m:oMath xmlns:m="http://schemas.openxmlformats.org/officeDocument/2006/math">
                      <m:func>
                        <m:funcPr>
                          <m:ctrlPr>
                            <a:rPr lang="zh-CN" altLang="zh-CN" sz="2400" b="1" i="1" kern="100" smtClean="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e>
                      </m:func>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e>
                          </m:func>
                        </m:e>
                      </m:func>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𝑲𝑳</m:t>
                      </m:r>
                      <m:d>
                        <m:dPr>
                          <m:begChr m:val="["/>
                          <m:endChr m:val="]"/>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e>
                      </m:d>
                    </m:oMath>
                  </m:oMathPara>
                </a14:m>
                <a:endParaRPr lang="zh-CN" altLang="zh-CN" sz="2400" kern="100" dirty="0">
                  <a:effectLst/>
                  <a:latin typeface="Times New Roman" panose="02020603050405020304" pitchFamily="18" charset="0"/>
                  <a:ea typeface="宋体" panose="02010600030101010101" pitchFamily="2" charset="-122"/>
                </a:endParaRPr>
              </a:p>
              <a:p>
                <a:pPr marL="0" indent="0" algn="l">
                  <a:lnSpc>
                    <a:spcPct val="120000"/>
                  </a:lnSpc>
                  <a:buNone/>
                </a:pPr>
                <a14:m>
                  <m:oMathPara xmlns:m="http://schemas.openxmlformats.org/officeDocument/2006/math">
                    <m:oMathParaPr>
                      <m:jc m:val="left"/>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𝑬𝑳𝑩𝑶</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𝑲𝑳</m:t>
                      </m:r>
                      <m:d>
                        <m:dPr>
                          <m:begChr m:val="["/>
                          <m:endChr m:val="]"/>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e>
                      </m:d>
                    </m:oMath>
                  </m:oMathPara>
                </a14:m>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0861765" cy="5117283"/>
              </a:xfrm>
              <a:prstGeom prst="rect">
                <a:avLst/>
              </a:prstGeom>
              <a:blipFill>
                <a:blip r:embed="rId3"/>
                <a:stretch>
                  <a:fillRect l="-898"/>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A6297A2B-1FF7-4F4B-8D36-CC9A49D0DDC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043645" y="3167154"/>
            <a:ext cx="5114109" cy="2704600"/>
          </a:xfrm>
          <a:prstGeom prst="rect">
            <a:avLst/>
          </a:prstGeom>
        </p:spPr>
      </p:pic>
      <p:sp>
        <p:nvSpPr>
          <p:cNvPr id="9" name="文本框 8">
            <a:extLst>
              <a:ext uri="{FF2B5EF4-FFF2-40B4-BE49-F238E27FC236}">
                <a16:creationId xmlns:a16="http://schemas.microsoft.com/office/drawing/2014/main" id="{F399A6CD-D096-4CAE-9B58-D82627077C8F}"/>
              </a:ext>
            </a:extLst>
          </p:cNvPr>
          <p:cNvSpPr txBox="1"/>
          <p:nvPr/>
        </p:nvSpPr>
        <p:spPr>
          <a:xfrm>
            <a:off x="2552155" y="6075709"/>
            <a:ext cx="6761662" cy="461665"/>
          </a:xfrm>
          <a:prstGeom prst="rect">
            <a:avLst/>
          </a:prstGeom>
          <a:noFill/>
        </p:spPr>
        <p:txBody>
          <a:bodyPr wrap="square">
            <a:spAutoFit/>
          </a:bodyPr>
          <a:lstStyle/>
          <a:p>
            <a:pPr algn="ct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3.6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数据似然，</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KL</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距离，证据低边界的关系</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40873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410406"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KL</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距离大于等于</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，因此</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是似然的下界，称为证据低边界。进一步分析</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l">
                  <a:lnSpc>
                    <a:spcPct val="125000"/>
                  </a:lnSpc>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𝑬𝑳𝑩𝑶</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e>
                          </m:d>
                        </m:e>
                      </m:d>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e>
                          </m:func>
                        </m:e>
                      </m:func>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l">
                  <a:lnSpc>
                    <a:spcPct val="125000"/>
                  </a:lnSpc>
                  <a:buNone/>
                </a:pPr>
                <a14:m>
                  <m:oMathPara xmlns:m="http://schemas.openxmlformats.org/officeDocument/2006/math">
                    <m:oMathParaPr>
                      <m:jc m:val="centerGroup"/>
                    </m:oMathParaPr>
                    <m:oMath xmlns:m="http://schemas.openxmlformats.org/officeDocument/2006/math">
                      <m:r>
                        <a:rPr lang="en-US" altLang="zh-CN" sz="2400" b="1" i="1" kern="100" smtClean="0">
                          <a:effectLst/>
                          <a:latin typeface="Cambria Math" panose="02040503050406030204" pitchFamily="18" charset="0"/>
                          <a:ea typeface="Cambria Math" panose="02040503050406030204" pitchFamily="18" charset="0"/>
                          <a:cs typeface="宋体" panose="02010600030101010101" pitchFamily="2" charset="-122"/>
                        </a:rPr>
                        <m:t>                               </m:t>
                      </m:r>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e>
                          </m:func>
                          <m:r>
                            <a:rPr lang="zh-CN" altLang="en-US" sz="2400" b="1" i="1" kern="100">
                              <a:effectLst/>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e>
                          </m:func>
                        </m:e>
                      </m:func>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l">
                  <a:lnSpc>
                    <a:spcPct val="125000"/>
                  </a:lnSpc>
                  <a:buNone/>
                </a:pPr>
                <a14:m>
                  <m:oMathPara xmlns:m="http://schemas.openxmlformats.org/officeDocument/2006/math">
                    <m:oMathParaPr>
                      <m:jc m:val="centerGroup"/>
                    </m:oMathParaPr>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nary>
                            <m:naryPr>
                              <m:chr m:val="∑"/>
                              <m:limLoc m:val="subSup"/>
                              <m:supHide m:val="on"/>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𝒛</m:t>
                              </m:r>
                            </m:sub>
                            <m:sup/>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e>
                          </m:nary>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f>
                                <m:f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num>
                                <m:den>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den>
                              </m:f>
                            </m:e>
                          </m:func>
                        </m:e>
                      </m:func>
                    </m:oMath>
                  </m:oMathPara>
                </a14:m>
                <a:endParaRPr lang="en-US" altLang="zh-CN" sz="2400" b="1" i="1" kern="100" dirty="0">
                  <a:effectLst/>
                  <a:latin typeface="Cambria Math" panose="02040503050406030204" pitchFamily="18" charset="0"/>
                  <a:ea typeface="宋体" panose="02010600030101010101" pitchFamily="2" charset="-122"/>
                  <a:cs typeface="宋体" panose="02010600030101010101" pitchFamily="2" charset="-122"/>
                </a:endParaRPr>
              </a:p>
              <a:p>
                <a:pPr marL="0" indent="0" algn="l">
                  <a:lnSpc>
                    <a:spcPct val="125000"/>
                  </a:lnSpc>
                  <a:buNone/>
                </a:pPr>
                <a14:m>
                  <m:oMathPara xmlns:m="http://schemas.openxmlformats.org/officeDocument/2006/math">
                    <m:oMathParaPr>
                      <m:jc m:val="left"/>
                    </m:oMathParaPr>
                    <m:oMath xmlns:m="http://schemas.openxmlformats.org/officeDocument/2006/math">
                      <m:r>
                        <a:rPr lang="en-US" altLang="zh-CN" sz="2400" b="1" i="1" kern="100" smtClean="0">
                          <a:effectLst/>
                          <a:latin typeface="Cambria Math" panose="02040503050406030204" pitchFamily="18" charset="0"/>
                          <a:ea typeface="Cambria Math" panose="02040503050406030204" pitchFamily="18" charset="0"/>
                          <a:cs typeface="宋体" panose="02010600030101010101" pitchFamily="2" charset="-122"/>
                        </a:rPr>
                        <m:t>                                            </m:t>
                      </m:r>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𝑲𝑳</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e>
                      </m:func>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410406" cy="5117283"/>
              </a:xfrm>
              <a:prstGeom prst="rect">
                <a:avLst/>
              </a:prstGeom>
              <a:blipFill>
                <a:blip r:embed="rId3"/>
                <a:stretch>
                  <a:fillRect l="-855" r="-2619"/>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1365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410406"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gn="l">
                  <a:lnSpc>
                    <a:spcPct val="150000"/>
                  </a:lnSpc>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从</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Jensen</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不等式角度看</a:t>
                </a:r>
                <a:r>
                  <a:rPr lang="en-US" altLang="zh-CN" sz="24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i="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266700" indent="0">
                  <a:lnSpc>
                    <a:spcPct val="100000"/>
                  </a:lnSpc>
                  <a:buNone/>
                </a:pPr>
                <a14:m>
                  <m:oMathPara xmlns:m="http://schemas.openxmlformats.org/officeDocument/2006/math">
                    <m:oMathParaPr>
                      <m:jc m:val="centerGroup"/>
                    </m:oMathParaPr>
                    <m:oMath xmlns:m="http://schemas.openxmlformats.org/officeDocument/2006/math">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 )</m:t>
                          </m:r>
                        </m:e>
                      </m:func>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unc>
                        <m:func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uncPr>
                        <m:fNa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𝐥𝐨𝐠</m:t>
                          </m:r>
                        </m:fName>
                        <m:e>
                          <m:nary>
                            <m:naryPr>
                              <m:chr m:val="∑"/>
                              <m:limLoc m:val="undOvr"/>
                              <m:supHide m:val="on"/>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𝒛</m:t>
                              </m:r>
                            </m:sub>
                            <m:sup/>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a:effectLst/>
                                      <a:latin typeface="Cambria Math" panose="02040503050406030204" pitchFamily="18" charset="0"/>
                                      <a:ea typeface="宋体" panose="02010600030101010101" pitchFamily="2" charset="-122"/>
                                      <a:cs typeface="Cambria Math" panose="02040503050406030204" pitchFamily="18" charset="0"/>
                                    </a:rPr>
                                    <m:t>𝐩</m:t>
                                  </m:r>
                                  <m:r>
                                    <a:rPr lang="en-US" altLang="zh-CN" sz="2400" b="1" kern="100">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b="1" i="1" kern="100">
                                      <a:effectLst/>
                                      <a:latin typeface="Cambria Math" panose="02040503050406030204" pitchFamily="18" charset="0"/>
                                      <a:ea typeface="宋体" panose="02010600030101010101" pitchFamily="2" charset="-122"/>
                                      <a:cs typeface="Cambria Math" panose="02040503050406030204" pitchFamily="18" charset="0"/>
                                    </a:rPr>
                                    <m:t>𝐗</m:t>
                                  </m:r>
                                  <m:r>
                                    <a:rPr lang="en-US" altLang="zh-CN" sz="2400" b="1" kern="100">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b="1" i="1" kern="100">
                                      <a:effectLst/>
                                      <a:latin typeface="Cambria Math" panose="02040503050406030204" pitchFamily="18" charset="0"/>
                                      <a:ea typeface="宋体" panose="02010600030101010101" pitchFamily="2" charset="-122"/>
                                      <a:cs typeface="Cambria Math" panose="02040503050406030204" pitchFamily="18" charset="0"/>
                                    </a:rPr>
                                    <m:t>𝐙</m:t>
                                  </m:r>
                                  <m:r>
                                    <a:rPr lang="en-US" altLang="zh-CN" sz="2400" b="1" kern="100">
                                      <a:effectLst/>
                                      <a:latin typeface="Cambria Math" panose="02040503050406030204" pitchFamily="18" charset="0"/>
                                      <a:ea typeface="宋体" panose="02010600030101010101" pitchFamily="2" charset="-122"/>
                                      <a:cs typeface="Cambria Math" panose="02040503050406030204" pitchFamily="18" charset="0"/>
                                    </a:rPr>
                                    <m:t> )</m:t>
                                  </m:r>
                                </m:num>
                                <m:den>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den>
                              </m:f>
                            </m:e>
                          </m:nary>
                        </m:e>
                      </m:func>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800100" indent="0">
                  <a:lnSpc>
                    <a:spcPct val="100000"/>
                  </a:lnSpc>
                  <a:buNone/>
                </a:pPr>
                <a14:m>
                  <m:oMathPara xmlns:m="http://schemas.openxmlformats.org/officeDocument/2006/math">
                    <m:oMathParaPr>
                      <m:jc m:val="centerGroup"/>
                    </m:oMathParaPr>
                    <m:oMath xmlns:m="http://schemas.openxmlformats.org/officeDocument/2006/math">
                      <m:r>
                        <a:rPr lang="en-US" altLang="zh-CN" sz="2400" b="1" kern="10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0"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kern="100">
                          <a:effectLst/>
                          <a:latin typeface="Cambria Math" panose="02040503050406030204" pitchFamily="18" charset="0"/>
                          <a:ea typeface="宋体" panose="02010600030101010101" pitchFamily="2" charset="-122"/>
                          <a:cs typeface="宋体" panose="02010600030101010101" pitchFamily="2" charset="-122"/>
                        </a:rPr>
                        <m:t> ≥</m:t>
                      </m:r>
                      <m:nary>
                        <m:naryPr>
                          <m:chr m:val="∑"/>
                          <m:limLoc m:val="undOvr"/>
                          <m:supHide m:val="on"/>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naryPr>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𝒛</m:t>
                          </m:r>
                        </m:sub>
                        <m:sup/>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𝒍𝒐𝒈</m:t>
                          </m:r>
                          <m:f>
                            <m:f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sz="2400" b="1" i="1" kern="100">
                                  <a:effectLst/>
                                  <a:latin typeface="Cambria Math" panose="02040503050406030204" pitchFamily="18" charset="0"/>
                                  <a:ea typeface="宋体" panose="02010600030101010101" pitchFamily="2" charset="-122"/>
                                  <a:cs typeface="Cambria Math" panose="02040503050406030204" pitchFamily="18" charset="0"/>
                                </a:rPr>
                                <m:t>𝐩</m:t>
                              </m:r>
                              <m:r>
                                <a:rPr lang="en-US" altLang="zh-CN" sz="2400" b="1" kern="100">
                                  <a:effectLst/>
                                  <a:latin typeface="Cambria Math" panose="02040503050406030204" pitchFamily="18" charset="0"/>
                                  <a:ea typeface="宋体" panose="02010600030101010101" pitchFamily="2" charset="-122"/>
                                  <a:cs typeface="Cambria Math" panose="02040503050406030204" pitchFamily="18" charset="0"/>
                                </a:rPr>
                                <m:t>(</m:t>
                              </m:r>
                              <m:r>
                                <a:rPr lang="en-US" altLang="zh-CN" sz="2400" b="1" i="1" kern="100">
                                  <a:effectLst/>
                                  <a:latin typeface="Cambria Math" panose="02040503050406030204" pitchFamily="18" charset="0"/>
                                  <a:ea typeface="宋体" panose="02010600030101010101" pitchFamily="2" charset="-122"/>
                                  <a:cs typeface="Cambria Math" panose="02040503050406030204" pitchFamily="18" charset="0"/>
                                </a:rPr>
                                <m:t>𝐗</m:t>
                              </m:r>
                              <m:r>
                                <a:rPr lang="en-US" altLang="zh-CN" sz="2400" b="1" kern="100">
                                  <a:effectLst/>
                                  <a:latin typeface="Cambria Math" panose="02040503050406030204" pitchFamily="18" charset="0"/>
                                  <a:ea typeface="宋体" panose="02010600030101010101" pitchFamily="2" charset="-122"/>
                                  <a:cs typeface="Cambria Math" panose="02040503050406030204" pitchFamily="18" charset="0"/>
                                </a:rPr>
                                <m:t>, </m:t>
                              </m:r>
                              <m:r>
                                <a:rPr lang="en-US" altLang="zh-CN" sz="2400" b="1" i="1" kern="100">
                                  <a:effectLst/>
                                  <a:latin typeface="Cambria Math" panose="02040503050406030204" pitchFamily="18" charset="0"/>
                                  <a:ea typeface="宋体" panose="02010600030101010101" pitchFamily="2" charset="-122"/>
                                  <a:cs typeface="Cambria Math" panose="02040503050406030204" pitchFamily="18" charset="0"/>
                                </a:rPr>
                                <m:t>𝐙</m:t>
                              </m:r>
                              <m:r>
                                <a:rPr lang="en-US" altLang="zh-CN" sz="2400" b="1" kern="100">
                                  <a:effectLst/>
                                  <a:latin typeface="Cambria Math" panose="02040503050406030204" pitchFamily="18" charset="0"/>
                                  <a:ea typeface="宋体" panose="02010600030101010101" pitchFamily="2" charset="-122"/>
                                  <a:cs typeface="Cambria Math" panose="02040503050406030204" pitchFamily="18" charset="0"/>
                                </a:rPr>
                                <m:t> )</m:t>
                              </m:r>
                            </m:num>
                            <m:den>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den>
                          </m:f>
                        </m:e>
                      </m:nary>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800100" indent="0">
                  <a:lnSpc>
                    <a:spcPct val="100000"/>
                  </a:lnSpc>
                  <a:buNone/>
                </a:pPr>
                <a14:m>
                  <m:oMathPara xmlns:m="http://schemas.openxmlformats.org/officeDocument/2006/math">
                    <m:oMathParaPr>
                      <m:jc m:val="centerGroup"/>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                           </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𝑬𝑳𝑩𝑶</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𝒑</m:t>
                          </m:r>
                          <m:d>
                            <m:dPr>
                              <m:ctrlP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e>
                      </m:d>
                    </m:oMath>
                  </m:oMathPara>
                </a14:m>
                <a:endParaRPr lang="en-US" altLang="zh-CN" sz="2400" b="1" kern="100" dirty="0">
                  <a:effectLst/>
                  <a:latin typeface="Times New Roman" panose="02020603050405020304" pitchFamily="18" charset="0"/>
                  <a:ea typeface="宋体" panose="02010600030101010101" pitchFamily="2" charset="-122"/>
                  <a:cs typeface="宋体" panose="02010600030101010101" pitchFamily="2" charset="-122"/>
                </a:endParaRPr>
              </a:p>
              <a:p>
                <a:pPr marL="0" indent="0">
                  <a:lnSpc>
                    <a:spcPct val="100000"/>
                  </a:lnSpc>
                  <a:spcBef>
                    <a:spcPts val="1800"/>
                  </a:spcBef>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以上我们假设</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是离散的，当</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是连续变量时，只需把求和换成积分即可。</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800100" indent="0">
                  <a:lnSpc>
                    <a:spcPct val="10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410406" cy="5117283"/>
              </a:xfrm>
              <a:prstGeom prst="rect">
                <a:avLst/>
              </a:prstGeom>
              <a:blipFill>
                <a:blip r:embed="rId3"/>
                <a:stretch>
                  <a:fillRect l="-855"/>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09899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410406"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问题定义：</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考虑一个概率模型，其中所有观测变量联合起来记作</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，所有查询变量记作</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。联合概率分布</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𝐩</m:t>
                    </m:r>
                    <m:r>
                      <a:rPr lang="en-US" altLang="zh-CN" sz="2400" b="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𝐗</m:t>
                    </m:r>
                    <m:r>
                      <a:rPr lang="en-US" altLang="zh-CN" sz="2400" b="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𝐙</m:t>
                    </m:r>
                    <m:r>
                      <a:rPr lang="en-US" altLang="zh-CN" sz="2400" b="1" kern="100">
                        <a:effectLst/>
                        <a:latin typeface="Cambria Math" panose="02040503050406030204" pitchFamily="18" charset="0"/>
                        <a:ea typeface="宋体" panose="02010600030101010101" pitchFamily="2" charset="-122"/>
                      </a:rPr>
                      <m:t> | </m:t>
                    </m:r>
                    <m:r>
                      <a:rPr lang="en-US" altLang="zh-CN" sz="2400" b="1" i="1" kern="100">
                        <a:effectLst/>
                        <a:latin typeface="Cambria Math" panose="02040503050406030204" pitchFamily="18" charset="0"/>
                        <a:ea typeface="宋体" panose="02010600030101010101" pitchFamily="2" charset="-122"/>
                      </a:rPr>
                      <m:t>𝛉</m:t>
                    </m:r>
                    <m:r>
                      <a:rPr lang="en-US" altLang="zh-CN" sz="2400" b="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由一组参数</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𝛉</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控制，任务是计算后验分布</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，如下图所示。该任务图模型最常见的</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推断任务。当精确推断难实现时，可采用变分方法进行近似推断。</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410406" cy="5117283"/>
              </a:xfrm>
              <a:prstGeom prst="rect">
                <a:avLst/>
              </a:prstGeom>
              <a:blipFill>
                <a:blip r:embed="rId3"/>
                <a:stretch>
                  <a:fillRect l="-855" r="-534"/>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3843C161-3155-4675-B591-1750DB8070B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129769" y="3868486"/>
            <a:ext cx="3302998" cy="2915602"/>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8F37550-4903-44DE-A265-C882B0A01D5F}"/>
                  </a:ext>
                </a:extLst>
              </p:cNvPr>
              <p:cNvSpPr txBox="1"/>
              <p:nvPr/>
            </p:nvSpPr>
            <p:spPr>
              <a:xfrm>
                <a:off x="7080888" y="4673377"/>
                <a:ext cx="4064182" cy="1569660"/>
              </a:xfrm>
              <a:prstGeom prst="rect">
                <a:avLst/>
              </a:prstGeom>
              <a:noFill/>
            </p:spPr>
            <p:txBody>
              <a:bodyPr wrap="square">
                <a:spAutoFit/>
              </a:bodyPr>
              <a:lstStyle/>
              <a:p>
                <a:pPr algn="ctr"/>
                <a:r>
                  <a:rPr lang="zh-CN" altLang="zh-CN" sz="2400" b="1" kern="100" dirty="0">
                    <a:effectLst/>
                    <a:latin typeface="Times New Roman" panose="02020603050405020304" pitchFamily="18" charset="0"/>
                    <a:ea typeface="宋体" panose="02010600030101010101" pitchFamily="2" charset="-122"/>
                  </a:rPr>
                  <a:t>图</a:t>
                </a:r>
                <a:r>
                  <a:rPr lang="en-US" altLang="zh-CN" sz="2400" b="1" kern="100" dirty="0">
                    <a:effectLst/>
                    <a:latin typeface="Times New Roman" panose="02020603050405020304" pitchFamily="18" charset="0"/>
                    <a:ea typeface="宋体" panose="02010600030101010101" pitchFamily="2" charset="-122"/>
                  </a:rPr>
                  <a:t>3.7 </a:t>
                </a:r>
                <a:r>
                  <a:rPr lang="zh-CN" altLang="zh-CN" sz="2400" b="1" kern="100" dirty="0">
                    <a:effectLst/>
                    <a:latin typeface="Times New Roman" panose="02020603050405020304" pitchFamily="18" charset="0"/>
                    <a:ea typeface="宋体" panose="02010600030101010101" pitchFamily="2" charset="-122"/>
                  </a:rPr>
                  <a:t>概率图模型：</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𝒑</m:t>
                    </m:r>
                    <m:d>
                      <m:dPr>
                        <m:ctrlPr>
                          <a:rPr lang="zh-CN" altLang="zh-CN" sz="2400" b="1" i="1" kern="100">
                            <a:effectLst/>
                            <a:latin typeface="Cambria Math" panose="02040503050406030204" pitchFamily="18" charset="0"/>
                            <a:ea typeface="Cambria Math" panose="02040503050406030204" pitchFamily="18" charset="0"/>
                          </a:rPr>
                        </m:ctrlPr>
                      </m:dPr>
                      <m:e>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e>
                      <m:e>
                        <m:r>
                          <a:rPr lang="en-US" altLang="zh-CN" sz="2400" b="1" i="1" kern="100">
                            <a:effectLst/>
                            <a:latin typeface="Cambria Math" panose="02040503050406030204" pitchFamily="18" charset="0"/>
                            <a:ea typeface="宋体" panose="02010600030101010101" pitchFamily="2" charset="-122"/>
                          </a:rPr>
                          <m:t>𝛉</m:t>
                        </m:r>
                      </m:e>
                    </m:d>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𝒑</m:t>
                    </m:r>
                    <m:d>
                      <m:dPr>
                        <m:ctrlPr>
                          <a:rPr lang="zh-CN" altLang="zh-CN" sz="2400" b="1" i="1" kern="100">
                            <a:effectLst/>
                            <a:latin typeface="Cambria Math" panose="02040503050406030204" pitchFamily="18" charset="0"/>
                            <a:ea typeface="Cambria Math" panose="02040503050406030204" pitchFamily="18" charset="0"/>
                          </a:rPr>
                        </m:ctrlPr>
                      </m:dPr>
                      <m:e>
                        <m:r>
                          <a:rPr lang="en-US" altLang="zh-CN" sz="2400" b="1" i="1" kern="100">
                            <a:effectLst/>
                            <a:latin typeface="Cambria Math" panose="02040503050406030204" pitchFamily="18" charset="0"/>
                            <a:ea typeface="宋体" panose="02010600030101010101" pitchFamily="2" charset="-122"/>
                          </a:rPr>
                          <m:t>𝒁</m:t>
                        </m:r>
                      </m:e>
                      <m:e>
                        <m:r>
                          <a:rPr lang="en-US" altLang="zh-CN" sz="2400" b="1" i="1" kern="100">
                            <a:effectLst/>
                            <a:latin typeface="Cambria Math" panose="02040503050406030204" pitchFamily="18" charset="0"/>
                            <a:ea typeface="宋体" panose="02010600030101010101" pitchFamily="2" charset="-122"/>
                          </a:rPr>
                          <m:t>𝛉</m:t>
                        </m:r>
                      </m:e>
                    </m:d>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𝛉</m:t>
                    </m:r>
                    <m:r>
                      <a:rPr lang="en-US" altLang="zh-CN" sz="2400" b="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宋体" panose="02010600030101010101" pitchFamily="2" charset="-122"/>
                  </a:rPr>
                  <a:t>。</a:t>
                </a:r>
                <a:endParaRPr lang="zh-CN" altLang="zh-CN" sz="2400" kern="100" dirty="0">
                  <a:effectLst/>
                  <a:latin typeface="Times New Roman" panose="02020603050405020304" pitchFamily="18" charset="0"/>
                  <a:ea typeface="宋体" panose="02010600030101010101" pitchFamily="2" charset="-122"/>
                </a:endParaRPr>
              </a:p>
              <a:p>
                <a:pPr algn="ctr"/>
                <a:r>
                  <a:rPr lang="zh-CN" altLang="zh-CN" sz="2400" b="1" kern="100" dirty="0">
                    <a:effectLst/>
                    <a:latin typeface="Times New Roman" panose="02020603050405020304" pitchFamily="18" charset="0"/>
                    <a:ea typeface="宋体" panose="02010600030101010101" pitchFamily="2" charset="-122"/>
                  </a:rPr>
                  <a:t>已知观测</a:t>
                </a:r>
                <a:r>
                  <a:rPr lang="en-US" altLang="zh-CN" sz="2400" b="1" kern="100" dirty="0">
                    <a:effectLst/>
                    <a:latin typeface="Times New Roman" panose="02020603050405020304" pitchFamily="18" charset="0"/>
                    <a:ea typeface="宋体" panose="02010600030101010101" pitchFamily="2" charset="-122"/>
                  </a:rPr>
                  <a:t>X</a:t>
                </a:r>
                <a:r>
                  <a:rPr lang="zh-CN" altLang="zh-CN" sz="2400" b="1" kern="100" dirty="0">
                    <a:effectLst/>
                    <a:latin typeface="Times New Roman" panose="02020603050405020304" pitchFamily="18" charset="0"/>
                    <a:ea typeface="宋体" panose="02010600030101010101" pitchFamily="2" charset="-122"/>
                  </a:rPr>
                  <a:t>，模型参数</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𝛉</m:t>
                    </m:r>
                  </m:oMath>
                </a14:m>
                <a:r>
                  <a:rPr lang="zh-CN" altLang="zh-CN" sz="2400" b="1" kern="100" dirty="0">
                    <a:effectLst/>
                    <a:latin typeface="Times New Roman" panose="02020603050405020304" pitchFamily="18" charset="0"/>
                    <a:ea typeface="宋体" panose="02010600030101010101" pitchFamily="2" charset="-122"/>
                  </a:rPr>
                  <a:t>，求后验概率分布</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𝒑</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𝑿</m:t>
                    </m:r>
                    <m:r>
                      <a:rPr lang="en-US" altLang="zh-CN" sz="2400" b="1" kern="100">
                        <a:effectLst/>
                        <a:latin typeface="Cambria Math" panose="02040503050406030204" pitchFamily="18" charset="0"/>
                        <a:ea typeface="宋体" panose="02010600030101010101" pitchFamily="2" charset="-122"/>
                      </a:rPr>
                      <m:t>)</m:t>
                    </m:r>
                  </m:oMath>
                </a14:m>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9" name="文本框 8">
                <a:extLst>
                  <a:ext uri="{FF2B5EF4-FFF2-40B4-BE49-F238E27FC236}">
                    <a16:creationId xmlns:a16="http://schemas.microsoft.com/office/drawing/2014/main" id="{58F37550-4903-44DE-A265-C882B0A01D5F}"/>
                  </a:ext>
                </a:extLst>
              </p:cNvPr>
              <p:cNvSpPr txBox="1">
                <a:spLocks noRot="1" noChangeAspect="1" noMove="1" noResize="1" noEditPoints="1" noAdjustHandles="1" noChangeArrowheads="1" noChangeShapeType="1" noTextEdit="1"/>
              </p:cNvSpPr>
              <p:nvPr/>
            </p:nvSpPr>
            <p:spPr>
              <a:xfrm>
                <a:off x="7080888" y="4673377"/>
                <a:ext cx="4064182" cy="1569660"/>
              </a:xfrm>
              <a:prstGeom prst="rect">
                <a:avLst/>
              </a:prstGeom>
              <a:blipFill>
                <a:blip r:embed="rId5"/>
                <a:stretch>
                  <a:fillRect l="-5105" t="-4280" r="-6006" b="-70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372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a:xfrm>
            <a:off x="685800" y="1825625"/>
            <a:ext cx="11506200" cy="4351338"/>
          </a:xfrm>
        </p:spPr>
        <p:txBody>
          <a:bodyPr>
            <a:normAutofit/>
          </a:bodyPr>
          <a:lstStyle/>
          <a:p>
            <a:pPr marL="0" lvl="1" indent="0">
              <a:lnSpc>
                <a:spcPct val="150000"/>
              </a:lnSpc>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说明：贝叶斯网是一个</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有向非循环图（</a:t>
            </a:r>
            <a:r>
              <a:rPr lang="en-US" altLang="zh-CN"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Directed Acyclic Graph</a:t>
            </a:r>
            <a:r>
              <a:rPr lang="zh-CN" altLang="en-US"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i="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DAG</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）网中节点与知识领域的随机变量</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一一对应</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（下文中不区分节点与变量）；</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）网中的有向弧表示变量间的</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依赖关系</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，从节点</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到节点</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有向弧的直观含义是</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b="1" i="1"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有</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直接的</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影响；影响的强度或者说不确定性由条件概率表示；</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）每个节点</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有一个条件概率表</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，定量描述其所有父亲节点对于该节点的作用效果。</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50000"/>
              </a:lnSpc>
              <a:buNone/>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）由</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领域专家</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给定网络结构和条件概率表。</a:t>
            </a:r>
          </a:p>
          <a:p>
            <a:pPr marL="457200" lvl="1" indent="0">
              <a:buNone/>
            </a:pP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457200" lvl="1" indent="0">
              <a:buNone/>
            </a:pP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55DE4918-4EAD-4FAC-AE7E-71C8519BFE6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1.</a:t>
            </a:r>
            <a:r>
              <a:rPr lang="zh-CN" altLang="en-US" b="1" dirty="0">
                <a:solidFill>
                  <a:srgbClr val="0000FF"/>
                </a:solidFill>
                <a:latin typeface="黑体" panose="02010609060101010101" pitchFamily="49" charset="-122"/>
                <a:ea typeface="黑体" panose="02010609060101010101" pitchFamily="49" charset="-122"/>
              </a:rPr>
              <a:t>贝叶斯网的定义</a:t>
            </a:r>
            <a:endParaRPr lang="zh-CN" altLang="en-US" dirty="0"/>
          </a:p>
        </p:txBody>
      </p:sp>
      <p:sp>
        <p:nvSpPr>
          <p:cNvPr id="10" name="文本框 9">
            <a:extLst>
              <a:ext uri="{FF2B5EF4-FFF2-40B4-BE49-F238E27FC236}">
                <a16:creationId xmlns:a16="http://schemas.microsoft.com/office/drawing/2014/main" id="{05CE1F07-DC51-4335-9E0D-16A013506487}"/>
              </a:ext>
            </a:extLst>
          </p:cNvPr>
          <p:cNvSpPr txBox="1"/>
          <p:nvPr/>
        </p:nvSpPr>
        <p:spPr>
          <a:xfrm>
            <a:off x="182063" y="5588692"/>
            <a:ext cx="11827873" cy="1176541"/>
          </a:xfrm>
          <a:prstGeom prst="rect">
            <a:avLst/>
          </a:prstGeom>
          <a:noFill/>
        </p:spPr>
        <p:txBody>
          <a:bodyPr wrap="square">
            <a:spAutoFit/>
          </a:bodyPr>
          <a:lstStyle/>
          <a:p>
            <a:pPr indent="407670" algn="just">
              <a:lnSpc>
                <a:spcPct val="120000"/>
              </a:lnSpc>
            </a:pPr>
            <a:r>
              <a:rPr lang="zh-CN" altLang="en-US" sz="2000" b="1" dirty="0">
                <a:latin typeface="微软雅黑" panose="020B0503020204020204" pitchFamily="34" charset="-122"/>
                <a:ea typeface="微软雅黑" panose="020B0503020204020204" pitchFamily="34" charset="-122"/>
              </a:rPr>
              <a:t>对领域专家来说，决定在特定领域中存在哪些条件独立联系通常是较容易的（</a:t>
            </a:r>
            <a:r>
              <a:rPr lang="zh-CN" altLang="en-US" sz="2000" b="1" dirty="0">
                <a:solidFill>
                  <a:srgbClr val="C00000"/>
                </a:solidFill>
                <a:latin typeface="微软雅黑" panose="020B0503020204020204" pitchFamily="34" charset="-122"/>
                <a:ea typeface="微软雅黑" panose="020B0503020204020204" pitchFamily="34" charset="-122"/>
              </a:rPr>
              <a:t>给定网络结构相对容易</a:t>
            </a:r>
            <a:r>
              <a:rPr lang="zh-CN" altLang="en-US" sz="2000" b="1" dirty="0">
                <a:latin typeface="微软雅黑" panose="020B0503020204020204" pitchFamily="34" charset="-122"/>
                <a:ea typeface="微软雅黑" panose="020B0503020204020204" pitchFamily="34" charset="-122"/>
              </a:rPr>
              <a:t>）──事实上，要远比实际声明出这些概率本身容易得多（</a:t>
            </a:r>
            <a:r>
              <a:rPr lang="zh-CN" altLang="en-US" sz="2000" b="1" dirty="0">
                <a:solidFill>
                  <a:srgbClr val="C00000"/>
                </a:solidFill>
                <a:latin typeface="微软雅黑" panose="020B0503020204020204" pitchFamily="34" charset="-122"/>
                <a:ea typeface="微软雅黑" panose="020B0503020204020204" pitchFamily="34" charset="-122"/>
              </a:rPr>
              <a:t>给定准确的条件概率相对困难</a:t>
            </a:r>
            <a:r>
              <a:rPr lang="zh-CN" altLang="en-US" sz="2000" b="1" dirty="0">
                <a:latin typeface="微软雅黑" panose="020B0503020204020204" pitchFamily="34" charset="-122"/>
                <a:ea typeface="微软雅黑" panose="020B0503020204020204" pitchFamily="34" charset="-122"/>
              </a:rPr>
              <a:t>）。一旦贝叶斯网的拓扑结构给定，则只需对那些直接相互依赖的节点给出条件概率，并用它们来计算任何其它概率值。</a:t>
            </a:r>
          </a:p>
        </p:txBody>
      </p:sp>
    </p:spTree>
    <p:extLst>
      <p:ext uri="{BB962C8B-B14F-4D97-AF65-F5344CB8AC3E}">
        <p14:creationId xmlns:p14="http://schemas.microsoft.com/office/powerpoint/2010/main" val="1295792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1410406"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假设</a:t>
                </a:r>
                <a14:m>
                  <m:oMath xmlns:m="http://schemas.openxmlformats.org/officeDocument/2006/math">
                    <m:r>
                      <a:rPr lang="en-US" altLang="zh-CN" sz="2400" b="1" i="1">
                        <a:latin typeface="Cambria Math" panose="02040503050406030204" pitchFamily="18" charset="0"/>
                      </a:rPr>
                      <m:t>𝒒</m:t>
                    </m:r>
                    <m:r>
                      <a:rPr lang="en-US" altLang="zh-CN" sz="2400" b="1" i="1">
                        <a:latin typeface="Cambria Math" panose="02040503050406030204" pitchFamily="18" charset="0"/>
                      </a:rPr>
                      <m:t>(</m:t>
                    </m:r>
                    <m:r>
                      <a:rPr lang="en-US" altLang="zh-CN" sz="2400" b="1" i="1">
                        <a:latin typeface="Cambria Math" panose="02040503050406030204" pitchFamily="18" charset="0"/>
                      </a:rPr>
                      <m:t>𝒁</m:t>
                    </m:r>
                    <m:r>
                      <a:rPr lang="en-US" altLang="zh-CN" sz="2400" b="1">
                        <a:latin typeface="Cambria Math" panose="02040503050406030204" pitchFamily="18" charset="0"/>
                      </a:rPr>
                      <m:t>)</m:t>
                    </m:r>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是</a:t>
                </a:r>
                <a14:m>
                  <m:oMath xmlns:m="http://schemas.openxmlformats.org/officeDocument/2006/math">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b="1" i="1">
                        <a:latin typeface="Cambria Math" panose="02040503050406030204" pitchFamily="18" charset="0"/>
                      </a:rPr>
                      <m:t>𝒁</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a:latin typeface="Cambria Math" panose="02040503050406030204" pitchFamily="18" charset="0"/>
                      </a:rPr>
                      <m:t>)</m:t>
                    </m:r>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的近似分布形式，我们的目标是</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最小化</a:t>
                </a:r>
                <a14:m>
                  <m:oMath xmlns:m="http://schemas.openxmlformats.org/officeDocument/2006/math">
                    <m:r>
                      <a:rPr lang="en-US" altLang="zh-CN" sz="2400" b="1" i="1">
                        <a:solidFill>
                          <a:srgbClr val="C00000"/>
                        </a:solidFill>
                        <a:latin typeface="Cambria Math" panose="02040503050406030204" pitchFamily="18" charset="0"/>
                      </a:rPr>
                      <m:t>𝑲𝑳</m:t>
                    </m:r>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𝒒</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𝒁</m:t>
                        </m:r>
                      </m:e>
                    </m:d>
                    <m:r>
                      <a:rPr lang="en-US" altLang="zh-CN" sz="2400" b="1" i="1">
                        <a:solidFill>
                          <a:srgbClr val="C00000"/>
                        </a:solidFill>
                        <a:latin typeface="Cambria Math" panose="02040503050406030204" pitchFamily="18" charset="0"/>
                      </a:rPr>
                      <m:t>,</m:t>
                    </m:r>
                    <m:r>
                      <a:rPr lang="en-US" altLang="zh-CN" sz="2400" b="1" i="1">
                        <a:solidFill>
                          <a:srgbClr val="C00000"/>
                        </a:solidFill>
                        <a:latin typeface="Cambria Math" panose="02040503050406030204" pitchFamily="18" charset="0"/>
                      </a:rPr>
                      <m:t>𝒑</m:t>
                    </m:r>
                    <m:d>
                      <m:dPr>
                        <m:ctrlPr>
                          <a:rPr lang="zh-CN" altLang="zh-CN" sz="2400" b="1" i="1">
                            <a:solidFill>
                              <a:srgbClr val="C00000"/>
                            </a:solidFill>
                            <a:latin typeface="Cambria Math" panose="02040503050406030204" pitchFamily="18" charset="0"/>
                          </a:rPr>
                        </m:ctrlPr>
                      </m:dPr>
                      <m:e>
                        <m:r>
                          <a:rPr lang="en-US" altLang="zh-CN" sz="2400" b="1" i="1">
                            <a:solidFill>
                              <a:srgbClr val="C00000"/>
                            </a:solidFill>
                            <a:latin typeface="Cambria Math" panose="02040503050406030204" pitchFamily="18" charset="0"/>
                          </a:rPr>
                          <m:t>𝒁</m:t>
                        </m:r>
                      </m:e>
                      <m:e>
                        <m:r>
                          <a:rPr lang="en-US" altLang="zh-CN" sz="2400" b="1" i="1">
                            <a:solidFill>
                              <a:srgbClr val="C00000"/>
                            </a:solidFill>
                            <a:latin typeface="Cambria Math" panose="02040503050406030204" pitchFamily="18" charset="0"/>
                          </a:rPr>
                          <m:t>𝑿</m:t>
                        </m:r>
                      </m:e>
                    </m:d>
                    <m:r>
                      <a:rPr lang="en-US" altLang="zh-CN" sz="2400" b="1" i="1">
                        <a:solidFill>
                          <a:srgbClr val="C00000"/>
                        </a:solidFill>
                        <a:latin typeface="Cambria Math" panose="02040503050406030204" pitchFamily="18" charset="0"/>
                      </a:rPr>
                      <m:t>)</m:t>
                    </m:r>
                  </m:oMath>
                </a14:m>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KL</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实际是泛函（函数的函数），因此概率推断问题可转化为泛函优化问题。</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泛函优化也称变分优化</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，因此采用该思路的后验概率推断被称为</a:t>
                </a:r>
                <a:r>
                  <a:rPr lang="zh-CN"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注意变分推断的目标和后面讲的</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EM</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的目标不同。前者是</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推断查询变量</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（隐含变量）的后验分布，而后者是</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学习模型中的参数</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（隐含变量后验分布中的参数，以及联合概率分布中的参数）。</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1410406" cy="5117283"/>
              </a:xfrm>
              <a:prstGeom prst="rect">
                <a:avLst/>
              </a:prstGeom>
              <a:blipFill>
                <a:blip r:embed="rId3"/>
                <a:stretch>
                  <a:fillRect l="-855" r="-2245"/>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523024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515600"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由前面的分析可知，</a:t>
                </a:r>
                <a14:m>
                  <m:oMath xmlns:m="http://schemas.openxmlformats.org/officeDocument/2006/math">
                    <m:r>
                      <a:rPr lang="en-US" altLang="zh-CN" sz="2400" b="1" i="1">
                        <a:latin typeface="Cambria Math" panose="02040503050406030204" pitchFamily="18" charset="0"/>
                      </a:rPr>
                      <m:t>𝑲𝑳</m:t>
                    </m:r>
                    <m:r>
                      <a:rPr lang="en-US" altLang="zh-CN" sz="2400" b="1" i="1">
                        <a:latin typeface="Cambria Math" panose="02040503050406030204" pitchFamily="18" charset="0"/>
                      </a:rPr>
                      <m:t>=</m:t>
                    </m:r>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𝐥𝐨𝐠</m:t>
                        </m:r>
                      </m:fName>
                      <m:e>
                        <m:r>
                          <a:rPr lang="en-US" altLang="zh-CN" sz="2400" b="1" i="1">
                            <a:latin typeface="Cambria Math" panose="02040503050406030204" pitchFamily="18" charset="0"/>
                          </a:rPr>
                          <m:t>𝒑</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𝑿</m:t>
                            </m:r>
                          </m:e>
                        </m:d>
                      </m:e>
                    </m:func>
                    <m:r>
                      <a:rPr lang="en-US" altLang="zh-CN" sz="2400" b="1" i="1">
                        <a:latin typeface="Cambria Math" panose="02040503050406030204" pitchFamily="18" charset="0"/>
                      </a:rPr>
                      <m:t>−</m:t>
                    </m:r>
                    <m:r>
                      <a:rPr lang="en-US" altLang="zh-CN" sz="2400" b="1" i="1">
                        <a:latin typeface="Cambria Math" panose="02040503050406030204" pitchFamily="18" charset="0"/>
                      </a:rPr>
                      <m:t>𝑬𝑳𝑩𝑶</m:t>
                    </m:r>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，最小化</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KL</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就是最大化</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ELBO</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，因此变分推断的优化目标是：</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zh-CN" sz="2400" b="1" i="1">
                          <a:latin typeface="Cambria Math" panose="02040503050406030204" pitchFamily="18" charset="0"/>
                        </a:rPr>
                        <m:t>𝑱</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𝒒</m:t>
                          </m:r>
                        </m:e>
                      </m:d>
                      <m:r>
                        <a:rPr lang="en-US" altLang="zh-CN" sz="2400" b="1" i="1">
                          <a:latin typeface="Cambria Math" panose="02040503050406030204" pitchFamily="18" charset="0"/>
                        </a:rPr>
                        <m:t>=</m:t>
                      </m:r>
                      <m:func>
                        <m:funcPr>
                          <m:ctrlPr>
                            <a:rPr lang="zh-CN" altLang="zh-CN" sz="2400" b="1" i="1">
                              <a:latin typeface="Cambria Math" panose="02040503050406030204" pitchFamily="18" charset="0"/>
                            </a:rPr>
                          </m:ctrlPr>
                        </m:funcPr>
                        <m:fName>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𝐦𝐚𝐱</m:t>
                              </m:r>
                            </m:e>
                            <m:sub>
                              <m:r>
                                <a:rPr lang="en-US" altLang="zh-CN" sz="2400" b="1" i="1">
                                  <a:latin typeface="Cambria Math" panose="02040503050406030204" pitchFamily="18" charset="0"/>
                                </a:rPr>
                                <m:t>𝒒</m:t>
                              </m:r>
                              <m:r>
                                <a:rPr lang="en-US" altLang="zh-CN" sz="2400" b="1" i="1">
                                  <a:latin typeface="Cambria Math" panose="02040503050406030204" pitchFamily="18" charset="0"/>
                                </a:rPr>
                                <m:t>(</m:t>
                              </m:r>
                              <m:r>
                                <a:rPr lang="en-US" altLang="zh-CN" sz="2400" b="1" i="1">
                                  <a:latin typeface="Cambria Math" panose="02040503050406030204" pitchFamily="18" charset="0"/>
                                </a:rPr>
                                <m:t>𝒁</m:t>
                              </m:r>
                              <m:r>
                                <a:rPr lang="en-US" altLang="zh-CN" sz="2400" b="1" i="1">
                                  <a:latin typeface="Cambria Math" panose="02040503050406030204" pitchFamily="18" charset="0"/>
                                </a:rPr>
                                <m:t>)</m:t>
                              </m:r>
                            </m:sub>
                          </m:sSub>
                        </m:fName>
                        <m:e>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sub>
                          </m:sSub>
                          <m:r>
                            <a:rPr lang="en-US" altLang="zh-CN" sz="2400" b="1" i="1">
                              <a:latin typeface="Cambria Math" panose="02040503050406030204" pitchFamily="18" charset="0"/>
                            </a:rPr>
                            <m:t>[</m:t>
                          </m:r>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𝐥𝐨𝐠</m:t>
                              </m:r>
                            </m:fName>
                            <m:e>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b="1" i="1">
                                  <a:latin typeface="Cambria Math" panose="02040503050406030204" pitchFamily="18" charset="0"/>
                                </a:rPr>
                                <m:t>𝒁</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m:t>
                              </m:r>
                            </m:e>
                          </m:func>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𝒒</m:t>
                              </m:r>
                              <m:d>
                                <m:dPr>
                                  <m:ctrlPr>
                                    <a:rPr lang="zh-CN" altLang="zh-CN" sz="2400" b="1" i="1">
                                      <a:latin typeface="Cambria Math" panose="02040503050406030204" pitchFamily="18" charset="0"/>
                                    </a:rPr>
                                  </m:ctrlPr>
                                </m:dPr>
                                <m:e>
                                  <m:r>
                                    <a:rPr lang="en-US" altLang="zh-CN" sz="2400" b="1" i="1">
                                      <a:latin typeface="Cambria Math" panose="02040503050406030204" pitchFamily="18" charset="0"/>
                                    </a:rPr>
                                    <m:t>𝒁</m:t>
                                  </m:r>
                                </m:e>
                              </m:d>
                            </m:sub>
                          </m:sSub>
                          <m:r>
                            <a:rPr lang="en-US" altLang="zh-CN" sz="2400" b="1" i="1">
                              <a:latin typeface="Cambria Math" panose="02040503050406030204" pitchFamily="18" charset="0"/>
                            </a:rPr>
                            <m:t>[</m:t>
                          </m:r>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𝐥𝐨𝐠</m:t>
                              </m:r>
                            </m:fName>
                            <m:e>
                              <m:r>
                                <a:rPr lang="en-US" altLang="zh-CN" sz="2400" b="1" i="1">
                                  <a:latin typeface="Cambria Math" panose="02040503050406030204" pitchFamily="18" charset="0"/>
                                </a:rPr>
                                <m:t>𝒒</m:t>
                              </m:r>
                              <m:r>
                                <a:rPr lang="en-US" altLang="zh-CN" sz="2400" b="1" i="1">
                                  <a:latin typeface="Cambria Math" panose="02040503050406030204" pitchFamily="18" charset="0"/>
                                </a:rPr>
                                <m:t>(</m:t>
                              </m:r>
                              <m:r>
                                <a:rPr lang="en-US" altLang="zh-CN" sz="2400" b="1" i="1">
                                  <a:latin typeface="Cambria Math" panose="02040503050406030204" pitchFamily="18" charset="0"/>
                                </a:rPr>
                                <m:t>𝒁</m:t>
                              </m:r>
                              <m:r>
                                <a:rPr lang="en-US" altLang="zh-CN" sz="2400" b="1" i="1">
                                  <a:latin typeface="Cambria Math" panose="02040503050406030204" pitchFamily="18" charset="0"/>
                                </a:rPr>
                                <m:t>)]</m:t>
                              </m:r>
                            </m:e>
                          </m:func>
                          <m:r>
                            <a:rPr lang="en-US" altLang="zh-CN" sz="2400" b="1" i="1">
                              <a:latin typeface="Cambria Math" panose="02040503050406030204" pitchFamily="18" charset="0"/>
                            </a:rPr>
                            <m:t>}</m:t>
                          </m:r>
                        </m:e>
                      </m:func>
                    </m:oMath>
                  </m:oMathPara>
                </a14:m>
                <a:endParaRPr lang="en-US" altLang="zh-CN" sz="2400" b="1" dirty="0">
                  <a:latin typeface="Times New Roman" panose="02020603050405020304" pitchFamily="18" charset="0"/>
                </a:endParaRPr>
              </a:p>
              <a:p>
                <a:pPr>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根据物理上的场均理论，我们假设</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𝒒</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𝒁</m:t>
                    </m:r>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是可分解的，</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l">
                  <a:lnSpc>
                    <a:spcPct val="120000"/>
                  </a:lnSpc>
                  <a:buNone/>
                </a:pPr>
                <a14:m>
                  <m:oMathPara xmlns:m="http://schemas.openxmlformats.org/officeDocument/2006/math">
                    <m:oMathParaPr>
                      <m:jc m:val="centerGroup"/>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rPr>
                          </m:ctrlPr>
                        </m:dPr>
                        <m:e>
                          <m:r>
                            <a:rPr lang="en-US" altLang="zh-CN" sz="2400" b="1" i="1" kern="100">
                              <a:effectLst/>
                              <a:latin typeface="Cambria Math" panose="02040503050406030204" pitchFamily="18" charset="0"/>
                              <a:ea typeface="宋体" panose="02010600030101010101" pitchFamily="2" charset="-122"/>
                            </a:rPr>
                            <m:t>𝒁</m:t>
                          </m:r>
                        </m:e>
                      </m:d>
                      <m:r>
                        <a:rPr lang="en-US" altLang="zh-CN" sz="2400" b="1" i="1" kern="100">
                          <a:effectLst/>
                          <a:latin typeface="Cambria Math" panose="02040503050406030204" pitchFamily="18" charset="0"/>
                          <a:ea typeface="宋体" panose="02010600030101010101" pitchFamily="2" charset="-122"/>
                        </a:rPr>
                        <m:t>=</m:t>
                      </m:r>
                      <m:nary>
                        <m:naryPr>
                          <m:chr m:val="∏"/>
                          <m:limLoc m:val="undOvr"/>
                          <m:ctrlPr>
                            <a:rPr lang="zh-CN" altLang="zh-CN" sz="2400" b="1" i="1" kern="100">
                              <a:effectLst/>
                              <a:latin typeface="Cambria Math" panose="02040503050406030204" pitchFamily="18" charset="0"/>
                              <a:ea typeface="Cambria Math" panose="02040503050406030204" pitchFamily="18" charset="0"/>
                            </a:rPr>
                          </m:ctrlPr>
                        </m:naryPr>
                        <m:sub>
                          <m:r>
                            <a:rPr lang="en-US" altLang="zh-CN" sz="2400" b="1" i="1" kern="100">
                              <a:effectLst/>
                              <a:latin typeface="Cambria Math" panose="02040503050406030204" pitchFamily="18" charset="0"/>
                              <a:ea typeface="宋体" panose="02010600030101010101" pitchFamily="2" charset="-122"/>
                            </a:rPr>
                            <m:t>𝒊</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𝟏</m:t>
                          </m:r>
                        </m:sub>
                        <m:sup>
                          <m:r>
                            <a:rPr lang="en-US" altLang="zh-CN" sz="2400" b="1" i="1" kern="100">
                              <a:effectLst/>
                              <a:latin typeface="Cambria Math" panose="02040503050406030204" pitchFamily="18" charset="0"/>
                              <a:ea typeface="宋体" panose="02010600030101010101" pitchFamily="2" charset="-122"/>
                            </a:rPr>
                            <m:t>𝑴</m:t>
                          </m:r>
                        </m:sup>
                        <m:e>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rPr>
                                <m:t>𝒊</m:t>
                              </m:r>
                            </m:sub>
                          </m:sSub>
                          <m:r>
                            <a:rPr lang="en-US" altLang="zh-CN" sz="2400" b="1" i="1" kern="10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𝒛</m:t>
                              </m:r>
                            </m:e>
                            <m:sub>
                              <m:r>
                                <a:rPr lang="en-US" altLang="zh-CN" sz="2400" b="1" i="1" kern="100">
                                  <a:effectLst/>
                                  <a:latin typeface="Cambria Math" panose="02040503050406030204" pitchFamily="18" charset="0"/>
                                  <a:ea typeface="宋体" panose="02010600030101010101" pitchFamily="2" charset="-122"/>
                                </a:rPr>
                                <m:t>𝒊</m:t>
                              </m:r>
                            </m:sub>
                          </m:sSub>
                          <m:r>
                            <a:rPr lang="en-US" altLang="zh-CN" sz="2400" b="1" i="1" kern="100">
                              <a:effectLst/>
                              <a:latin typeface="Cambria Math" panose="02040503050406030204" pitchFamily="18" charset="0"/>
                              <a:ea typeface="宋体" panose="02010600030101010101" pitchFamily="2" charset="-122"/>
                            </a:rPr>
                            <m:t>)</m:t>
                          </m:r>
                        </m:e>
                      </m:nary>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0515600" cy="5117283"/>
              </a:xfrm>
              <a:prstGeom prst="rect">
                <a:avLst/>
              </a:prstGeom>
              <a:blipFill>
                <a:blip r:embed="rId3"/>
                <a:stretch>
                  <a:fillRect l="-928" r="-3710"/>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514018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515600"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AA4CBB84-0EB8-4BE1-B4AC-2034C6A3C33A}"/>
              </a:ext>
            </a:extLst>
          </p:cNvPr>
          <p:cNvPicPr>
            <a:picLocks noChangeAspect="1"/>
          </p:cNvPicPr>
          <p:nvPr/>
        </p:nvPicPr>
        <p:blipFill>
          <a:blip r:embed="rId3"/>
          <a:stretch>
            <a:fillRect/>
          </a:stretch>
        </p:blipFill>
        <p:spPr>
          <a:xfrm>
            <a:off x="833845" y="2305856"/>
            <a:ext cx="8995860" cy="3363423"/>
          </a:xfrm>
          <a:prstGeom prst="rect">
            <a:avLst/>
          </a:prstGeom>
        </p:spPr>
      </p:pic>
    </p:spTree>
    <p:extLst>
      <p:ext uri="{BB962C8B-B14F-4D97-AF65-F5344CB8AC3E}">
        <p14:creationId xmlns:p14="http://schemas.microsoft.com/office/powerpoint/2010/main" val="2659679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515600"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具体而言，把</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d>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的分解形式带入到</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𝑱</m:t>
                    </m:r>
                    <m:d>
                      <m:d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e>
                    </m:d>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，特别分离出</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𝒊</m:t>
                        </m:r>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𝒁</m:t>
                        </m:r>
                      </m:e>
                      <m: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𝒊</m:t>
                        </m:r>
                      </m:sub>
                    </m:sSub>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，为了记号的简洁，我们简单的将</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rPr>
                          <m:t>𝒋</m:t>
                        </m:r>
                      </m:sub>
                    </m:sSub>
                    <m:r>
                      <a:rPr lang="en-US" altLang="zh-CN" sz="2400" b="1" i="1" kern="10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𝒁</m:t>
                        </m:r>
                      </m:e>
                      <m:sub>
                        <m:r>
                          <a:rPr lang="en-US" altLang="zh-CN" sz="2400" b="1" i="1" kern="100">
                            <a:effectLst/>
                            <a:latin typeface="Cambria Math" panose="02040503050406030204" pitchFamily="18" charset="0"/>
                            <a:ea typeface="宋体" panose="02010600030101010101" pitchFamily="2" charset="-122"/>
                          </a:rPr>
                          <m:t>𝒋</m:t>
                        </m:r>
                      </m:sub>
                    </m:sSub>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记作</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rPr>
                          <m:t>𝒋</m:t>
                        </m:r>
                      </m:sub>
                    </m:sSub>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，于是我们有</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0515600" cy="5117283"/>
              </a:xfrm>
              <a:prstGeom prst="rect">
                <a:avLst/>
              </a:prstGeom>
              <a:blipFill>
                <a:blip r:embed="rId3"/>
                <a:stretch>
                  <a:fillRect l="-928"/>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767AED5-D7C5-49E8-91DA-E9897729CE50}"/>
                  </a:ext>
                </a:extLst>
              </p:cNvPr>
              <p:cNvSpPr txBox="1"/>
              <p:nvPr/>
            </p:nvSpPr>
            <p:spPr>
              <a:xfrm>
                <a:off x="2921000" y="3361097"/>
                <a:ext cx="7264400" cy="3223831"/>
              </a:xfrm>
              <a:prstGeom prst="rect">
                <a:avLst/>
              </a:prstGeom>
              <a:noFill/>
            </p:spPr>
            <p:txBody>
              <a:bodyPr wrap="square">
                <a:spAutoFit/>
              </a:bodyPr>
              <a:lstStyle/>
              <a:p>
                <a:pPr marL="0" indent="0">
                  <a:lnSpc>
                    <a:spcPct val="100000"/>
                  </a:lnSpc>
                  <a:buNone/>
                </a:pPr>
                <a14:m>
                  <m:oMathPara xmlns:m="http://schemas.openxmlformats.org/officeDocument/2006/math">
                    <m:oMathParaPr>
                      <m:jc m:val="left"/>
                    </m:oMathParaPr>
                    <m:oMath xmlns:m="http://schemas.openxmlformats.org/officeDocument/2006/math">
                      <m:r>
                        <a:rPr lang="en-US" altLang="zh-CN" sz="2000" b="1" i="1" kern="100" smtClean="0">
                          <a:effectLst/>
                          <a:latin typeface="Cambria Math" panose="02040503050406030204" pitchFamily="18" charset="0"/>
                          <a:ea typeface="宋体" panose="02010600030101010101" pitchFamily="2" charset="-122"/>
                          <a:cs typeface="宋体" panose="02010600030101010101" pitchFamily="2" charset="-122"/>
                        </a:rPr>
                        <m:t>𝑱</m:t>
                      </m:r>
                      <m:d>
                        <m:dPr>
                          <m:ctrlPr>
                            <a:rPr lang="en-US" altLang="zh-CN" sz="2000" b="1" i="1" kern="100">
                              <a:effectLst/>
                              <a:latin typeface="Cambria Math" panose="02040503050406030204" pitchFamily="18" charset="0"/>
                              <a:ea typeface="宋体" panose="02010600030101010101" pitchFamily="2" charset="-122"/>
                              <a:cs typeface="宋体" panose="02010600030101010101" pitchFamily="2" charset="-122"/>
                            </a:rPr>
                          </m:ctrlPr>
                        </m:d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𝒒</m:t>
                          </m:r>
                        </m:e>
                      </m:d>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m:t>
                      </m:r>
                      <m:nary>
                        <m:naryPr>
                          <m:limLoc m:val="undOvr"/>
                          <m:subHide m:val="on"/>
                          <m:supHide m:val="on"/>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naryPr>
                        <m:sub/>
                        <m:sup/>
                        <m:e>
                          <m:nary>
                            <m:naryPr>
                              <m:chr m:val="∏"/>
                              <m:limLoc m:val="undOvr"/>
                              <m:supHide m:val="on"/>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𝒊</m:t>
                              </m:r>
                            </m:sub>
                            <m:sup/>
                            <m:e>
                              <m:sSub>
                                <m:sSub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d>
                                <m:dPr>
                                  <m:begChr m:val="{"/>
                                  <m:endChr m:val="}"/>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𝒍𝒏</m:t>
                                      </m:r>
                                    </m:fName>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𝒑</m:t>
                                      </m:r>
                                      <m:d>
                                        <m:dPr>
                                          <m:ctrlP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 , </m:t>
                                          </m:r>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𝒁</m:t>
                                          </m:r>
                                        </m:e>
                                      </m:d>
                                    </m:e>
                                  </m:func>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supHide m:val="on"/>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𝒊</m:t>
                                      </m:r>
                                    </m:sub>
                                    <m:sup/>
                                    <m:e>
                                      <m:func>
                                        <m:func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𝒍𝒏</m:t>
                                          </m:r>
                                        </m:fName>
                                        <m:e>
                                          <m:sSub>
                                            <m:sSub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e>
                                      </m:func>
                                    </m:e>
                                  </m:nary>
                                </m:e>
                              </m:d>
                            </m:e>
                          </m:nary>
                        </m:e>
                      </m:nary>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𝒅𝒁</m:t>
                      </m:r>
                    </m:oMath>
                  </m:oMathPara>
                </a14:m>
                <a:endParaRPr lang="en-US" altLang="zh-CN" sz="2000" b="1" i="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r>
                        <a:rPr lang="en-US" altLang="zh-CN" sz="2000" b="1" i="1" kern="100" smtClean="0">
                          <a:latin typeface="Cambria Math" panose="02040503050406030204" pitchFamily="18" charset="0"/>
                          <a:ea typeface="宋体" panose="02010600030101010101" pitchFamily="2" charset="-122"/>
                          <a:cs typeface="Times New Roman" panose="02020603050405020304" pitchFamily="18" charset="0"/>
                        </a:rPr>
                        <m:t> </m:t>
                      </m:r>
                      <m:r>
                        <a:rPr lang="en-US" altLang="zh-CN" sz="2000" b="1" i="1" kern="100">
                          <a:latin typeface="Cambria Math" panose="02040503050406030204" pitchFamily="18" charset="0"/>
                          <a:ea typeface="宋体" panose="02010600030101010101" pitchFamily="2" charset="-122"/>
                          <a:cs typeface="Times New Roman" panose="02020603050405020304" pitchFamily="18" charset="0"/>
                        </a:rPr>
                        <m:t>=</m:t>
                      </m:r>
                      <m:nary>
                        <m:naryPr>
                          <m:limLoc m:val="undOvr"/>
                          <m:subHide m:val="on"/>
                          <m:supHide m:val="on"/>
                          <m:ctrlPr>
                            <a:rPr lang="zh-CN" altLang="zh-CN" sz="2000" b="1" i="1">
                              <a:latin typeface="Cambria Math" panose="02040503050406030204" pitchFamily="18" charset="0"/>
                            </a:rPr>
                          </m:ctrlPr>
                        </m:naryPr>
                        <m:sub/>
                        <m:sup/>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𝒒</m:t>
                              </m:r>
                            </m:e>
                            <m:sub>
                              <m:r>
                                <a:rPr lang="en-US" altLang="zh-CN" sz="2000" b="1" i="1">
                                  <a:latin typeface="Cambria Math" panose="02040503050406030204" pitchFamily="18" charset="0"/>
                                </a:rPr>
                                <m:t>𝒋</m:t>
                              </m:r>
                            </m:sub>
                          </m:sSub>
                          <m:d>
                            <m:dPr>
                              <m:begChr m:val="{"/>
                              <m:endChr m:val="}"/>
                              <m:ctrlPr>
                                <a:rPr lang="zh-CN" altLang="zh-CN" sz="2000" b="1" i="1">
                                  <a:latin typeface="Cambria Math" panose="02040503050406030204" pitchFamily="18" charset="0"/>
                                </a:rPr>
                              </m:ctrlPr>
                            </m:dPr>
                            <m:e>
                              <m:nary>
                                <m:naryPr>
                                  <m:limLoc m:val="undOvr"/>
                                  <m:subHide m:val="on"/>
                                  <m:supHide m:val="on"/>
                                  <m:ctrlPr>
                                    <a:rPr lang="zh-CN" altLang="zh-CN" sz="2000" b="1" i="1">
                                      <a:latin typeface="Cambria Math" panose="02040503050406030204" pitchFamily="18" charset="0"/>
                                    </a:rPr>
                                  </m:ctrlPr>
                                </m:naryPr>
                                <m:sub/>
                                <m:sup/>
                                <m:e>
                                  <m:func>
                                    <m:funcPr>
                                      <m:ctrlPr>
                                        <a:rPr lang="zh-CN" altLang="zh-CN" sz="2000" b="1" i="1">
                                          <a:latin typeface="Cambria Math" panose="02040503050406030204" pitchFamily="18" charset="0"/>
                                        </a:rPr>
                                      </m:ctrlPr>
                                    </m:funcPr>
                                    <m:fName>
                                      <m:r>
                                        <a:rPr lang="en-US" altLang="zh-CN" sz="2000" b="1" i="1">
                                          <a:latin typeface="Cambria Math" panose="02040503050406030204" pitchFamily="18" charset="0"/>
                                        </a:rPr>
                                        <m:t>𝒍𝒏</m:t>
                                      </m:r>
                                    </m:fName>
                                    <m:e>
                                      <m:r>
                                        <a:rPr lang="en-US" altLang="zh-CN" sz="2000" b="1" i="1">
                                          <a:latin typeface="Cambria Math" panose="02040503050406030204" pitchFamily="18" charset="0"/>
                                        </a:rPr>
                                        <m:t>𝒑</m:t>
                                      </m:r>
                                      <m:r>
                                        <a:rPr lang="en-US" altLang="zh-CN" sz="2000" b="1" i="1">
                                          <a:latin typeface="Cambria Math" panose="02040503050406030204" pitchFamily="18" charset="0"/>
                                        </a:rPr>
                                        <m:t>(</m:t>
                                      </m:r>
                                      <m:r>
                                        <a:rPr lang="en-US" altLang="zh-CN" sz="2000" b="1" i="1">
                                          <a:latin typeface="Cambria Math" panose="02040503050406030204" pitchFamily="18" charset="0"/>
                                        </a:rPr>
                                        <m:t>𝑿</m:t>
                                      </m:r>
                                      <m:r>
                                        <a:rPr lang="en-US" altLang="zh-CN" sz="2000" b="1" i="1">
                                          <a:latin typeface="Cambria Math" panose="02040503050406030204" pitchFamily="18" charset="0"/>
                                        </a:rPr>
                                        <m:t> , </m:t>
                                      </m:r>
                                      <m:r>
                                        <a:rPr lang="en-US" altLang="zh-CN" sz="2000" b="1" i="1">
                                          <a:latin typeface="Cambria Math" panose="02040503050406030204" pitchFamily="18" charset="0"/>
                                        </a:rPr>
                                        <m:t>𝒁</m:t>
                                      </m:r>
                                      <m:r>
                                        <a:rPr lang="en-US" altLang="zh-CN" sz="2000" b="1" i="1">
                                          <a:latin typeface="Cambria Math" panose="02040503050406030204" pitchFamily="18" charset="0"/>
                                        </a:rPr>
                                        <m:t>)</m:t>
                                      </m:r>
                                    </m:e>
                                  </m:func>
                                  <m:nary>
                                    <m:naryPr>
                                      <m:chr m:val="∏"/>
                                      <m:limLoc m:val="undOvr"/>
                                      <m:supHide m:val="on"/>
                                      <m:ctrlPr>
                                        <a:rPr lang="zh-CN" altLang="zh-CN" sz="2000" b="1" i="1">
                                          <a:latin typeface="Cambria Math" panose="02040503050406030204" pitchFamily="18" charset="0"/>
                                        </a:rPr>
                                      </m:ctrlPr>
                                    </m:naryPr>
                                    <m:sub>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𝒒</m:t>
                                          </m:r>
                                        </m:e>
                                        <m:sub>
                                          <m:r>
                                            <a:rPr lang="en-US" altLang="zh-CN" sz="2000" b="1" i="1">
                                              <a:latin typeface="Cambria Math" panose="02040503050406030204" pitchFamily="18" charset="0"/>
                                            </a:rPr>
                                            <m:t>𝒊</m:t>
                                          </m:r>
                                        </m:sub>
                                      </m:sSub>
                                    </m:e>
                                  </m:nary>
                                  <m:r>
                                    <a:rPr lang="en-US" altLang="zh-CN" sz="2000" b="1" i="1">
                                      <a:latin typeface="Cambria Math" panose="02040503050406030204" pitchFamily="18" charset="0"/>
                                    </a:rPr>
                                    <m:t>𝒅</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𝒁</m:t>
                                      </m:r>
                                    </m:e>
                                    <m:sub>
                                      <m:r>
                                        <a:rPr lang="en-US" altLang="zh-CN" sz="2000" b="1" i="1">
                                          <a:latin typeface="Cambria Math" panose="02040503050406030204" pitchFamily="18" charset="0"/>
                                        </a:rPr>
                                        <m:t>𝒊</m:t>
                                      </m:r>
                                    </m:sub>
                                  </m:sSub>
                                </m:e>
                              </m:nary>
                            </m:e>
                          </m:d>
                        </m:e>
                      </m:nary>
                      <m:r>
                        <a:rPr lang="en-US" altLang="zh-CN" sz="2000" b="1" i="1">
                          <a:latin typeface="Cambria Math" panose="02040503050406030204" pitchFamily="18" charset="0"/>
                        </a:rPr>
                        <m:t>𝒅</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𝒁</m:t>
                          </m:r>
                        </m:e>
                        <m:sub>
                          <m:r>
                            <a:rPr lang="en-US" altLang="zh-CN" sz="2000" b="1" i="1">
                              <a:latin typeface="Cambria Math" panose="02040503050406030204" pitchFamily="18" charset="0"/>
                            </a:rPr>
                            <m:t>𝒋</m:t>
                          </m:r>
                        </m:sub>
                      </m:sSub>
                      <m:r>
                        <a:rPr lang="en-US" altLang="zh-CN" sz="2000" b="1" i="1">
                          <a:latin typeface="Cambria Math" panose="02040503050406030204" pitchFamily="18" charset="0"/>
                        </a:rPr>
                        <m:t>−</m:t>
                      </m:r>
                      <m:nary>
                        <m:naryPr>
                          <m:limLoc m:val="undOvr"/>
                          <m:subHide m:val="on"/>
                          <m:supHide m:val="on"/>
                          <m:ctrlPr>
                            <a:rPr lang="zh-CN" altLang="zh-CN" sz="2000" b="1" i="1">
                              <a:latin typeface="Cambria Math" panose="02040503050406030204" pitchFamily="18" charset="0"/>
                            </a:rPr>
                          </m:ctrlPr>
                        </m:naryPr>
                        <m:sub/>
                        <m:sup/>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𝒒</m:t>
                              </m:r>
                            </m:e>
                            <m:sub>
                              <m:r>
                                <a:rPr lang="en-US" altLang="zh-CN" sz="2000" b="1" i="1">
                                  <a:latin typeface="Cambria Math" panose="02040503050406030204" pitchFamily="18" charset="0"/>
                                </a:rPr>
                                <m:t>𝒋</m:t>
                              </m:r>
                            </m:sub>
                          </m:sSub>
                          <m:func>
                            <m:funcPr>
                              <m:ctrlPr>
                                <a:rPr lang="zh-CN" altLang="zh-CN" sz="2000" b="1" i="1">
                                  <a:latin typeface="Cambria Math" panose="02040503050406030204" pitchFamily="18" charset="0"/>
                                </a:rPr>
                              </m:ctrlPr>
                            </m:funcPr>
                            <m:fName>
                              <m:r>
                                <a:rPr lang="en-US" altLang="zh-CN" sz="2000" b="1" i="1">
                                  <a:latin typeface="Cambria Math" panose="02040503050406030204" pitchFamily="18" charset="0"/>
                                </a:rPr>
                                <m:t>𝒍𝒏</m:t>
                              </m:r>
                            </m:fName>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𝒒</m:t>
                                  </m:r>
                                </m:e>
                                <m:sub>
                                  <m:r>
                                    <a:rPr lang="en-US" altLang="zh-CN" sz="2000" b="1" i="1">
                                      <a:latin typeface="Cambria Math" panose="02040503050406030204" pitchFamily="18" charset="0"/>
                                    </a:rPr>
                                    <m:t>𝒋</m:t>
                                  </m:r>
                                </m:sub>
                              </m:sSub>
                            </m:e>
                          </m:func>
                        </m:e>
                      </m:nary>
                      <m:r>
                        <a:rPr lang="en-US" altLang="zh-CN" sz="2000" b="1" i="1">
                          <a:latin typeface="Cambria Math" panose="02040503050406030204" pitchFamily="18" charset="0"/>
                        </a:rPr>
                        <m:t>𝒅</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𝒁</m:t>
                          </m:r>
                        </m:e>
                        <m:sub>
                          <m:r>
                            <a:rPr lang="en-US" altLang="zh-CN" sz="2000" b="1" i="1">
                              <a:latin typeface="Cambria Math" panose="02040503050406030204" pitchFamily="18" charset="0"/>
                            </a:rPr>
                            <m:t>𝒋</m:t>
                          </m:r>
                        </m:sub>
                      </m:sSub>
                      <m:r>
                        <a:rPr lang="en-US" altLang="zh-CN" sz="2000" b="1" i="1">
                          <a:latin typeface="Cambria Math" panose="02040503050406030204" pitchFamily="18" charset="0"/>
                        </a:rPr>
                        <m:t>+</m:t>
                      </m:r>
                      <m:r>
                        <a:rPr lang="zh-CN" altLang="zh-CN" sz="2000" b="1" i="1">
                          <a:latin typeface="Cambria Math" panose="02040503050406030204" pitchFamily="18" charset="0"/>
                        </a:rPr>
                        <m:t>常数</m:t>
                      </m:r>
                      <m:r>
                        <a:rPr lang="en-US" altLang="zh-CN" sz="2000" b="1" i="1" smtClean="0">
                          <a:latin typeface="Cambria Math" panose="02040503050406030204" pitchFamily="18" charset="0"/>
                        </a:rPr>
                        <m:t>     </m:t>
                      </m:r>
                    </m:oMath>
                  </m:oMathPara>
                </a14:m>
                <a:endParaRPr lang="en-US" altLang="zh-CN" sz="2000" b="1" i="1" dirty="0">
                  <a:latin typeface="Cambria Math" panose="020405030504060302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r>
                        <a:rPr lang="en-US" altLang="zh-CN" sz="2000" b="1" i="1">
                          <a:latin typeface="Cambria Math" panose="02040503050406030204" pitchFamily="18" charset="0"/>
                        </a:rPr>
                        <m:t>=</m:t>
                      </m:r>
                      <m:nary>
                        <m:naryPr>
                          <m:limLoc m:val="undOvr"/>
                          <m:subHide m:val="on"/>
                          <m:supHide m:val="on"/>
                          <m:ctrlPr>
                            <a:rPr lang="zh-CN" altLang="zh-CN" sz="2000" b="1" i="1">
                              <a:latin typeface="Cambria Math" panose="02040503050406030204" pitchFamily="18" charset="0"/>
                            </a:rPr>
                          </m:ctrlPr>
                        </m:naryPr>
                        <m:sub/>
                        <m:sup/>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𝒒</m:t>
                              </m:r>
                            </m:e>
                            <m:sub>
                              <m:r>
                                <a:rPr lang="en-US" altLang="zh-CN" sz="2000" b="1" i="1">
                                  <a:latin typeface="Cambria Math" panose="02040503050406030204" pitchFamily="18" charset="0"/>
                                </a:rPr>
                                <m:t>𝒋</m:t>
                              </m:r>
                            </m:sub>
                          </m:sSub>
                        </m:e>
                      </m:nary>
                      <m:func>
                        <m:funcPr>
                          <m:ctrlPr>
                            <a:rPr lang="zh-CN" altLang="zh-CN" sz="2000" b="1" i="1">
                              <a:latin typeface="Cambria Math" panose="02040503050406030204" pitchFamily="18" charset="0"/>
                            </a:rPr>
                          </m:ctrlPr>
                        </m:funcPr>
                        <m:fName>
                          <m:r>
                            <a:rPr lang="en-US" altLang="zh-CN" sz="2000" b="1" i="1">
                              <a:latin typeface="Cambria Math" panose="02040503050406030204" pitchFamily="18" charset="0"/>
                            </a:rPr>
                            <m:t>𝒍𝒏</m:t>
                          </m:r>
                        </m:fName>
                        <m:e>
                          <m:acc>
                            <m:accPr>
                              <m:chr m:val="̃"/>
                              <m:ctrlPr>
                                <a:rPr lang="zh-CN" altLang="zh-CN" sz="2000" b="1" i="1">
                                  <a:latin typeface="Cambria Math" panose="02040503050406030204" pitchFamily="18" charset="0"/>
                                </a:rPr>
                              </m:ctrlPr>
                            </m:accPr>
                            <m:e>
                              <m:r>
                                <a:rPr lang="en-US" altLang="zh-CN" sz="2000" b="1" i="1">
                                  <a:latin typeface="Cambria Math" panose="02040503050406030204" pitchFamily="18" charset="0"/>
                                </a:rPr>
                                <m:t>𝒑</m:t>
                              </m:r>
                            </m:e>
                          </m:acc>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𝑿</m:t>
                              </m:r>
                              <m:r>
                                <a:rPr lang="en-US" altLang="zh-CN" sz="2000" b="1" i="1">
                                  <a:latin typeface="Cambria Math" panose="02040503050406030204" pitchFamily="18" charset="0"/>
                                </a:rPr>
                                <m:t>, </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𝒁</m:t>
                                  </m:r>
                                </m:e>
                                <m:sub>
                                  <m:r>
                                    <a:rPr lang="en-US" altLang="zh-CN" sz="2000" b="1" i="1">
                                      <a:latin typeface="Cambria Math" panose="02040503050406030204" pitchFamily="18" charset="0"/>
                                    </a:rPr>
                                    <m:t>𝒋</m:t>
                                  </m:r>
                                </m:sub>
                              </m:sSub>
                            </m:e>
                          </m:d>
                        </m:e>
                      </m:func>
                      <m:r>
                        <a:rPr lang="en-US" altLang="zh-CN" sz="2000" b="1" i="1">
                          <a:latin typeface="Cambria Math" panose="02040503050406030204" pitchFamily="18" charset="0"/>
                        </a:rPr>
                        <m:t>𝒅</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𝒁</m:t>
                          </m:r>
                        </m:e>
                        <m:sub>
                          <m:r>
                            <a:rPr lang="en-US" altLang="zh-CN" sz="2000" b="1" i="1">
                              <a:latin typeface="Cambria Math" panose="02040503050406030204" pitchFamily="18" charset="0"/>
                            </a:rPr>
                            <m:t>𝒋</m:t>
                          </m:r>
                        </m:sub>
                      </m:sSub>
                      <m:r>
                        <a:rPr lang="en-US" altLang="zh-CN" sz="2000" b="1" i="1">
                          <a:latin typeface="Cambria Math" panose="02040503050406030204" pitchFamily="18" charset="0"/>
                        </a:rPr>
                        <m:t>−</m:t>
                      </m:r>
                      <m:nary>
                        <m:naryPr>
                          <m:limLoc m:val="undOvr"/>
                          <m:subHide m:val="on"/>
                          <m:supHide m:val="on"/>
                          <m:ctrlPr>
                            <a:rPr lang="zh-CN" altLang="zh-CN" sz="2000" b="1" i="1">
                              <a:latin typeface="Cambria Math" panose="02040503050406030204" pitchFamily="18" charset="0"/>
                            </a:rPr>
                          </m:ctrlPr>
                        </m:naryPr>
                        <m:sub/>
                        <m:sup/>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𝒒</m:t>
                              </m:r>
                            </m:e>
                            <m:sub>
                              <m:r>
                                <a:rPr lang="en-US" altLang="zh-CN" sz="2000" b="1" i="1">
                                  <a:latin typeface="Cambria Math" panose="02040503050406030204" pitchFamily="18" charset="0"/>
                                </a:rPr>
                                <m:t>𝒋</m:t>
                              </m:r>
                            </m:sub>
                          </m:sSub>
                          <m:func>
                            <m:funcPr>
                              <m:ctrlPr>
                                <a:rPr lang="zh-CN" altLang="zh-CN" sz="2000" b="1" i="1">
                                  <a:latin typeface="Cambria Math" panose="02040503050406030204" pitchFamily="18" charset="0"/>
                                </a:rPr>
                              </m:ctrlPr>
                            </m:funcPr>
                            <m:fName>
                              <m:r>
                                <a:rPr lang="en-US" altLang="zh-CN" sz="2000" b="1" i="1">
                                  <a:latin typeface="Cambria Math" panose="02040503050406030204" pitchFamily="18" charset="0"/>
                                </a:rPr>
                                <m:t>𝒍𝒏</m:t>
                              </m:r>
                            </m:fName>
                            <m:e>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𝒒</m:t>
                                  </m:r>
                                </m:e>
                                <m:sub>
                                  <m:r>
                                    <a:rPr lang="en-US" altLang="zh-CN" sz="2000" b="1" i="1">
                                      <a:latin typeface="Cambria Math" panose="02040503050406030204" pitchFamily="18" charset="0"/>
                                    </a:rPr>
                                    <m:t>𝒋</m:t>
                                  </m:r>
                                </m:sub>
                              </m:sSub>
                            </m:e>
                          </m:func>
                        </m:e>
                      </m:nary>
                      <m:r>
                        <a:rPr lang="en-US" altLang="zh-CN" sz="2000" b="1" i="1">
                          <a:latin typeface="Cambria Math" panose="02040503050406030204" pitchFamily="18" charset="0"/>
                        </a:rPr>
                        <m:t>𝒅</m:t>
                      </m:r>
                      <m:sSub>
                        <m:sSubPr>
                          <m:ctrlPr>
                            <a:rPr lang="zh-CN" altLang="zh-CN" sz="2000" b="1" i="1">
                              <a:latin typeface="Cambria Math" panose="02040503050406030204" pitchFamily="18" charset="0"/>
                            </a:rPr>
                          </m:ctrlPr>
                        </m:sSubPr>
                        <m:e>
                          <m:r>
                            <a:rPr lang="en-US" altLang="zh-CN" sz="2000" b="1" i="1">
                              <a:latin typeface="Cambria Math" panose="02040503050406030204" pitchFamily="18" charset="0"/>
                            </a:rPr>
                            <m:t>𝒁</m:t>
                          </m:r>
                        </m:e>
                        <m:sub>
                          <m:r>
                            <a:rPr lang="en-US" altLang="zh-CN" sz="2000" b="1" i="1">
                              <a:latin typeface="Cambria Math" panose="02040503050406030204" pitchFamily="18" charset="0"/>
                            </a:rPr>
                            <m:t>𝒋</m:t>
                          </m:r>
                        </m:sub>
                      </m:sSub>
                      <m:r>
                        <a:rPr lang="en-US" altLang="zh-CN" sz="2000" b="1" i="1">
                          <a:latin typeface="Cambria Math" panose="02040503050406030204" pitchFamily="18" charset="0"/>
                        </a:rPr>
                        <m:t>+</m:t>
                      </m:r>
                      <m:r>
                        <a:rPr lang="zh-CN" altLang="zh-CN" sz="2000" b="1" i="1">
                          <a:latin typeface="Cambria Math" panose="02040503050406030204" pitchFamily="18" charset="0"/>
                        </a:rPr>
                        <m:t>常数</m:t>
                      </m:r>
                    </m:oMath>
                  </m:oMathPara>
                </a14:m>
                <a:endParaRPr lang="en-US" altLang="zh-CN" sz="2000" b="1" i="1" dirty="0"/>
              </a:p>
              <a:p>
                <a:pPr marL="0" indent="0">
                  <a:lnSpc>
                    <a:spcPct val="100000"/>
                  </a:lnSpc>
                  <a:buNone/>
                </a:pPr>
                <a14:m>
                  <m:oMathPara xmlns:m="http://schemas.openxmlformats.org/officeDocument/2006/math">
                    <m:oMathParaPr>
                      <m:jc m:val="left"/>
                    </m:oMathParaPr>
                    <m:oMath xmlns:m="http://schemas.openxmlformats.org/officeDocument/2006/math">
                      <m:r>
                        <a:rPr lang="en-US" altLang="zh-CN" sz="2000" b="1" kern="100" smtClean="0">
                          <a:effectLst/>
                          <a:latin typeface="Cambria Math" panose="02040503050406030204" pitchFamily="18" charset="0"/>
                          <a:ea typeface="宋体" panose="02010600030101010101" pitchFamily="2" charset="-122"/>
                          <a:cs typeface="宋体" panose="02010600030101010101" pitchFamily="2" charset="-122"/>
                        </a:rPr>
                        <m:t>=</m:t>
                      </m:r>
                      <m:r>
                        <a:rPr lang="zh-CN" altLang="en-US" sz="2000" b="1" i="1" kern="100">
                          <a:effectLst/>
                          <a:latin typeface="Cambria Math" panose="02040503050406030204" pitchFamily="18" charset="0"/>
                          <a:ea typeface="微软雅黑" panose="020B0503020204020204" pitchFamily="34" charset="-122"/>
                          <a:cs typeface="微软雅黑" panose="020B0503020204020204" pitchFamily="34" charset="-122"/>
                        </a:rPr>
                        <m:t>−</m:t>
                      </m:r>
                      <m:r>
                        <a:rPr lang="en-US" altLang="zh-CN" sz="2000" b="1" i="1" kern="100">
                          <a:effectLst/>
                          <a:latin typeface="Cambria Math" panose="02040503050406030204" pitchFamily="18" charset="0"/>
                          <a:ea typeface="宋体" panose="02010600030101010101" pitchFamily="2" charset="-122"/>
                          <a:cs typeface="宋体" panose="02010600030101010101" pitchFamily="2" charset="-122"/>
                        </a:rPr>
                        <m:t>𝐊𝐋</m:t>
                      </m:r>
                      <m:d>
                        <m:dPr>
                          <m:ctrlPr>
                            <a:rPr lang="zh-CN" altLang="zh-CN" sz="2000" b="1" i="1">
                              <a:effectLst/>
                              <a:latin typeface="Cambria Math" panose="02040503050406030204" pitchFamily="18" charset="0"/>
                              <a:ea typeface="Cambria Math" panose="02040503050406030204" pitchFamily="18" charset="0"/>
                              <a:cs typeface="宋体" panose="02010600030101010101" pitchFamily="2" charset="-122"/>
                            </a:rPr>
                          </m:ctrlPr>
                        </m:dPr>
                        <m:e>
                          <m:sSub>
                            <m:sSub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𝒍𝒏</m:t>
                              </m:r>
                            </m:fName>
                            <m:e>
                              <m:acc>
                                <m:accPr>
                                  <m:chr m:val="̃"/>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𝒑</m:t>
                                  </m:r>
                                </m:e>
                              </m:acc>
                              <m:d>
                                <m:d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0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𝒁</m:t>
                                      </m:r>
                                    </m:e>
                                    <m:sub>
                                      <m:r>
                                        <a:rPr lang="en-US" altLang="zh-CN" sz="20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e>
                              </m:d>
                            </m:e>
                          </m:func>
                        </m:e>
                      </m:d>
                      <m:r>
                        <a:rPr lang="en-US" altLang="zh-CN" sz="2000" b="1" i="1" kern="100">
                          <a:effectLst/>
                          <a:latin typeface="Cambria Math" panose="02040503050406030204" pitchFamily="18" charset="0"/>
                          <a:ea typeface="宋体" panose="02010600030101010101" pitchFamily="2" charset="-122"/>
                          <a:cs typeface="宋体" panose="02010600030101010101" pitchFamily="2" charset="-122"/>
                        </a:rPr>
                        <m:t>+</m:t>
                      </m:r>
                      <m:r>
                        <a:rPr lang="zh-CN" altLang="zh-CN" sz="2000" b="1" i="1" kern="100">
                          <a:effectLst/>
                          <a:latin typeface="Cambria Math" panose="02040503050406030204" pitchFamily="18" charset="0"/>
                          <a:ea typeface="宋体" panose="02010600030101010101" pitchFamily="2" charset="-122"/>
                          <a:cs typeface="宋体" panose="02010600030101010101" pitchFamily="2" charset="-122"/>
                        </a:rPr>
                        <m:t>常数</m:t>
                      </m:r>
                    </m:oMath>
                  </m:oMathPara>
                </a14:m>
                <a:endPar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767AED5-D7C5-49E8-91DA-E9897729CE50}"/>
                  </a:ext>
                </a:extLst>
              </p:cNvPr>
              <p:cNvSpPr txBox="1">
                <a:spLocks noRot="1" noChangeAspect="1" noMove="1" noResize="1" noEditPoints="1" noAdjustHandles="1" noChangeArrowheads="1" noChangeShapeType="1" noTextEdit="1"/>
              </p:cNvSpPr>
              <p:nvPr/>
            </p:nvSpPr>
            <p:spPr>
              <a:xfrm>
                <a:off x="2921000" y="3361097"/>
                <a:ext cx="7264400" cy="3223831"/>
              </a:xfrm>
              <a:prstGeom prst="rect">
                <a:avLst/>
              </a:prstGeom>
              <a:blipFill>
                <a:blip r:embed="rId4"/>
                <a:stretch>
                  <a:fillRect b="-5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35735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515600"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sz="2400" b="1" dirty="0">
                    <a:latin typeface="微软雅黑" panose="020B0503020204020204" pitchFamily="34" charset="-122"/>
                    <a:ea typeface="微软雅黑" panose="020B0503020204020204" pitchFamily="34" charset="-122"/>
                  </a:rPr>
                  <a:t>这里以及下文中的常数是指与</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𝒒</m:t>
                        </m:r>
                      </m:e>
                      <m:sub>
                        <m:r>
                          <a:rPr lang="en-US" altLang="zh-CN" sz="2400" b="1" i="1">
                            <a:latin typeface="Cambria Math" panose="02040503050406030204" pitchFamily="18" charset="0"/>
                          </a:rPr>
                          <m:t>𝒋</m:t>
                        </m:r>
                      </m:sub>
                    </m:sSub>
                  </m:oMath>
                </a14:m>
                <a:r>
                  <a:rPr lang="zh-CN" altLang="zh-CN" sz="2400" b="1" dirty="0">
                    <a:latin typeface="微软雅黑" panose="020B0503020204020204" pitchFamily="34" charset="-122"/>
                    <a:ea typeface="微软雅黑" panose="020B0503020204020204" pitchFamily="34" charset="-122"/>
                  </a:rPr>
                  <a:t>无关的项（可能与其它</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𝒒</m:t>
                        </m:r>
                      </m:e>
                      <m:sub>
                        <m:r>
                          <a:rPr lang="en-US" altLang="zh-CN" sz="2400" b="1" i="1">
                            <a:latin typeface="Cambria Math" panose="02040503050406030204" pitchFamily="18" charset="0"/>
                          </a:rPr>
                          <m:t>𝒊</m:t>
                        </m:r>
                      </m:sub>
                    </m:sSub>
                  </m:oMath>
                </a14:m>
                <a:r>
                  <a:rPr lang="zh-CN" altLang="zh-CN" sz="2400" b="1" dirty="0">
                    <a:latin typeface="微软雅黑" panose="020B0503020204020204" pitchFamily="34" charset="-122"/>
                    <a:ea typeface="微软雅黑" panose="020B0503020204020204" pitchFamily="34" charset="-122"/>
                  </a:rPr>
                  <a:t>相关）。其中，我们定义了一个新的概率分布</a:t>
                </a:r>
                <a14:m>
                  <m:oMath xmlns:m="http://schemas.openxmlformats.org/officeDocument/2006/math">
                    <m:acc>
                      <m:accPr>
                        <m:chr m:val="̃"/>
                        <m:ctrlPr>
                          <a:rPr lang="zh-CN" altLang="zh-CN" sz="2400" b="1" i="1">
                            <a:latin typeface="Cambria Math" panose="02040503050406030204" pitchFamily="18" charset="0"/>
                          </a:rPr>
                        </m:ctrlPr>
                      </m:accPr>
                      <m:e>
                        <m:r>
                          <a:rPr lang="en-US" altLang="zh-CN" sz="2400" b="1" i="1">
                            <a:latin typeface="Cambria Math" panose="02040503050406030204" pitchFamily="18" charset="0"/>
                          </a:rPr>
                          <m:t>𝒑</m:t>
                        </m:r>
                      </m:e>
                    </m:acc>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 </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𝒁</m:t>
                        </m:r>
                      </m:e>
                      <m:sub>
                        <m:r>
                          <a:rPr lang="en-US" altLang="zh-CN" sz="2400" b="1" i="1">
                            <a:latin typeface="Cambria Math" panose="02040503050406030204" pitchFamily="18" charset="0"/>
                          </a:rPr>
                          <m:t>𝒋</m:t>
                        </m:r>
                      </m:sub>
                    </m:sSub>
                    <m:r>
                      <a:rPr lang="en-US" altLang="zh-CN" sz="2400" b="1" i="1">
                        <a:latin typeface="Cambria Math" panose="02040503050406030204" pitchFamily="18" charset="0"/>
                      </a:rPr>
                      <m:t>)</m:t>
                    </m:r>
                  </m:oMath>
                </a14:m>
                <a:r>
                  <a:rPr lang="zh-CN" altLang="zh-CN" sz="2400" b="1" dirty="0">
                    <a:latin typeface="微软雅黑" panose="020B0503020204020204" pitchFamily="34" charset="-122"/>
                    <a:ea typeface="微软雅黑" panose="020B0503020204020204" pitchFamily="34" charset="-122"/>
                  </a:rPr>
                  <a:t>，形式为</a:t>
                </a:r>
                <a:endParaRPr lang="en-US" altLang="zh-CN" sz="2400" b="1" dirty="0">
                  <a:latin typeface="微软雅黑" panose="020B0503020204020204" pitchFamily="34" charset="-122"/>
                  <a:ea typeface="微软雅黑" panose="020B0503020204020204" pitchFamily="34" charset="-122"/>
                </a:endParaRPr>
              </a:p>
              <a:p>
                <a:pPr marL="0" indent="0">
                  <a:lnSpc>
                    <a:spcPct val="150000"/>
                  </a:lnSpc>
                  <a:buNone/>
                </a:pPr>
                <a14:m>
                  <m:oMathPara xmlns:m="http://schemas.openxmlformats.org/officeDocument/2006/math">
                    <m:oMathParaPr>
                      <m:jc m:val="centerGroup"/>
                    </m:oMathParaPr>
                    <m:oMath xmlns:m="http://schemas.openxmlformats.org/officeDocument/2006/math">
                      <m:func>
                        <m:funcPr>
                          <m:ctrlPr>
                            <a:rPr lang="zh-CN" altLang="zh-CN" sz="2400" b="1" i="1" smtClean="0">
                              <a:latin typeface="Cambria Math" panose="02040503050406030204" pitchFamily="18" charset="0"/>
                            </a:rPr>
                          </m:ctrlPr>
                        </m:funcPr>
                        <m:fName>
                          <m:r>
                            <a:rPr lang="en-US" altLang="zh-CN" sz="2400" b="1" i="1">
                              <a:latin typeface="Cambria Math" panose="02040503050406030204" pitchFamily="18" charset="0"/>
                            </a:rPr>
                            <m:t>𝒍𝒏</m:t>
                          </m:r>
                        </m:fName>
                        <m:e>
                          <m:acc>
                            <m:accPr>
                              <m:chr m:val="̃"/>
                              <m:ctrlPr>
                                <a:rPr lang="zh-CN" altLang="zh-CN" sz="2400" b="1" i="1">
                                  <a:latin typeface="Cambria Math" panose="02040503050406030204" pitchFamily="18" charset="0"/>
                                </a:rPr>
                              </m:ctrlPr>
                            </m:accPr>
                            <m:e>
                              <m:r>
                                <a:rPr lang="en-US" altLang="zh-CN" sz="2400" b="1" i="1">
                                  <a:latin typeface="Cambria Math" panose="02040503050406030204" pitchFamily="18" charset="0"/>
                                </a:rPr>
                                <m:t>𝒑</m:t>
                              </m:r>
                            </m:e>
                          </m:acc>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 </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𝒁</m:t>
                              </m:r>
                            </m:e>
                            <m:sub>
                              <m:r>
                                <a:rPr lang="en-US" altLang="zh-CN" sz="2400" b="1" i="1">
                                  <a:latin typeface="Cambria Math" panose="02040503050406030204" pitchFamily="18" charset="0"/>
                                </a:rPr>
                                <m:t>𝒋</m:t>
                              </m:r>
                            </m:sub>
                          </m:sSub>
                          <m:r>
                            <a:rPr lang="en-US" altLang="zh-CN" sz="2400" b="1" i="1">
                              <a:latin typeface="Cambria Math" panose="02040503050406030204" pitchFamily="18" charset="0"/>
                            </a:rPr>
                            <m:t>)</m:t>
                          </m:r>
                        </m:e>
                      </m:func>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𝑬</m:t>
                          </m:r>
                        </m:e>
                        <m:sub>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Sub>
                      <m:d>
                        <m:dPr>
                          <m:begChr m:val="["/>
                          <m:endChr m:val="]"/>
                          <m:ctrlPr>
                            <a:rPr lang="zh-CN" altLang="zh-CN" sz="2400" b="1" i="1">
                              <a:latin typeface="Cambria Math" panose="02040503050406030204" pitchFamily="18" charset="0"/>
                            </a:rPr>
                          </m:ctrlPr>
                        </m:dPr>
                        <m:e>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𝒍𝒏</m:t>
                              </m:r>
                            </m:fName>
                            <m:e>
                              <m:r>
                                <a:rPr lang="en-US" altLang="zh-CN" sz="2400" b="1" i="1">
                                  <a:latin typeface="Cambria Math" panose="02040503050406030204" pitchFamily="18" charset="0"/>
                                </a:rPr>
                                <m:t>𝒑</m:t>
                              </m:r>
                              <m:r>
                                <a:rPr lang="en-US" altLang="zh-CN" sz="2400" b="1" i="1">
                                  <a:latin typeface="Cambria Math" panose="02040503050406030204" pitchFamily="18" charset="0"/>
                                </a:rPr>
                                <m:t>(</m:t>
                              </m:r>
                              <m:r>
                                <a:rPr lang="en-US" altLang="zh-CN" sz="2400" b="1" i="1">
                                  <a:latin typeface="Cambria Math" panose="02040503050406030204" pitchFamily="18" charset="0"/>
                                </a:rPr>
                                <m:t>𝑿</m:t>
                              </m:r>
                              <m:r>
                                <a:rPr lang="en-US" altLang="zh-CN" sz="2400" b="1" i="1">
                                  <a:latin typeface="Cambria Math" panose="02040503050406030204" pitchFamily="18" charset="0"/>
                                </a:rPr>
                                <m:t>, </m:t>
                              </m:r>
                              <m:r>
                                <a:rPr lang="en-US" altLang="zh-CN" sz="2400" b="1" i="1">
                                  <a:latin typeface="Cambria Math" panose="02040503050406030204" pitchFamily="18" charset="0"/>
                                </a:rPr>
                                <m:t>𝒁</m:t>
                              </m:r>
                              <m:r>
                                <a:rPr lang="en-US" altLang="zh-CN" sz="2400" b="1" i="1">
                                  <a:latin typeface="Cambria Math" panose="02040503050406030204" pitchFamily="18" charset="0"/>
                                </a:rPr>
                                <m:t>)</m:t>
                              </m:r>
                            </m:e>
                          </m:func>
                        </m:e>
                      </m:d>
                      <m:r>
                        <a:rPr lang="en-US" altLang="zh-CN" sz="2400" b="1">
                          <a:latin typeface="Cambria Math" panose="02040503050406030204" pitchFamily="18" charset="0"/>
                        </a:rPr>
                        <m:t>+</m:t>
                      </m:r>
                      <m:r>
                        <a:rPr lang="zh-CN" altLang="zh-CN" sz="2400" b="1">
                          <a:latin typeface="Cambria Math" panose="02040503050406030204" pitchFamily="18" charset="0"/>
                        </a:rPr>
                        <m:t>常数</m:t>
                      </m:r>
                    </m:oMath>
                  </m:oMathPara>
                </a14:m>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这里，记号</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d>
                      <m:dPr>
                        <m:begChr m:val="["/>
                        <m:endChr m:val="]"/>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e>
                    </m:d>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表示关于定义在所有</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𝒛</m:t>
                        </m:r>
                      </m:e>
                      <m:sub>
                        <m:r>
                          <a:rPr lang="en-US" altLang="zh-CN" sz="2400" b="1" i="1" kern="100">
                            <a:effectLst/>
                            <a:latin typeface="Cambria Math" panose="02040503050406030204" pitchFamily="18" charset="0"/>
                            <a:ea typeface="宋体" panose="02010600030101010101" pitchFamily="2" charset="-122"/>
                          </a:rPr>
                          <m:t>𝒊</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zh-CN"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𝒋</m:t>
                    </m:r>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上的</a:t>
                </a:r>
                <a:r>
                  <a:rPr lang="en-US" altLang="zh-CN" sz="2400" b="1" i="1" kern="100" dirty="0">
                    <a:effectLst/>
                    <a:latin typeface="Times New Roman" panose="02020603050405020304" pitchFamily="18" charset="0"/>
                    <a:ea typeface="微软雅黑" panose="020B0503020204020204" pitchFamily="34" charset="-122"/>
                    <a:cs typeface="Times New Roman" panose="02020603050405020304" pitchFamily="18" charset="0"/>
                  </a:rPr>
                  <a:t>q</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概率分布的期望，即</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zh-CN" altLang="zh-CN" sz="2400" b="1"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d>
                        <m:dPr>
                          <m:begChr m:val="["/>
                          <m:endChr m:val="]"/>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𝒍𝒏</m:t>
                              </m:r>
                            </m:fName>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e>
                          </m:func>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nary>
                        <m:naryPr>
                          <m:limLoc m:val="undOvr"/>
                          <m:subHide m:val="on"/>
                          <m:supHide m:val="on"/>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naryPr>
                        <m:sub/>
                        <m:sup/>
                        <m:e>
                          <m:func>
                            <m:funcPr>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𝒍𝒏</m:t>
                              </m:r>
                            </m:fName>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e>
                          </m:func>
                          <m:nary>
                            <m:naryPr>
                              <m:chr m:val="∏"/>
                              <m:limLoc m:val="undOvr"/>
                              <m:supHide m:val="on"/>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𝒋</m:t>
                              </m:r>
                            </m:sub>
                            <m:sup/>
                            <m:e>
                              <m:sSub>
                                <m:sSubPr>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e>
                          </m:nary>
                        </m:e>
                      </m:nary>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𝒅</m:t>
                      </m:r>
                      <m:sSub>
                        <m:sSubPr>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sub>
                      </m:sSub>
                    </m:oMath>
                  </m:oMathPara>
                </a14:m>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0515600" cy="5117283"/>
              </a:xfrm>
              <a:prstGeom prst="rect">
                <a:avLst/>
              </a:prstGeom>
              <a:blipFill>
                <a:blip r:embed="rId3"/>
                <a:stretch>
                  <a:fillRect l="-928" r="-58"/>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B767AED5-D7C5-49E8-91DA-E9897729CE50}"/>
              </a:ext>
            </a:extLst>
          </p:cNvPr>
          <p:cNvSpPr txBox="1"/>
          <p:nvPr/>
        </p:nvSpPr>
        <p:spPr>
          <a:xfrm>
            <a:off x="3230880" y="3429000"/>
            <a:ext cx="5293360" cy="461665"/>
          </a:xfrm>
          <a:prstGeom prst="rect">
            <a:avLst/>
          </a:prstGeom>
          <a:noFill/>
        </p:spPr>
        <p:txBody>
          <a:bodyPr wrap="square">
            <a:spAutoFit/>
          </a:bodyPr>
          <a:lstStyle/>
          <a:p>
            <a:endParaRPr lang="zh-CN"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35376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515600"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Font typeface="Wingdings" panose="05000000000000000000" pitchFamily="2" charset="2"/>
                  <a:buChar char="Ø"/>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现在假设</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我们</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保持</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rPr>
                          <m:t>𝒊</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𝒋</m:t>
                        </m:r>
                      </m:sub>
                    </m:sSub>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固定，关于概率分布</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rPr>
                          <m:t>𝒋</m:t>
                        </m:r>
                      </m:sub>
                    </m:sSub>
                    <m:r>
                      <a:rPr lang="en-US" altLang="zh-CN" sz="2400" b="1" i="1" kern="10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𝒁</m:t>
                        </m:r>
                      </m:e>
                      <m:sub>
                        <m:r>
                          <a:rPr lang="en-US" altLang="zh-CN" sz="2400" b="1" i="1" kern="100">
                            <a:effectLst/>
                            <a:latin typeface="Cambria Math" panose="02040503050406030204" pitchFamily="18" charset="0"/>
                            <a:ea typeface="宋体" panose="02010600030101010101" pitchFamily="2" charset="-122"/>
                          </a:rPr>
                          <m:t>𝒋</m:t>
                        </m:r>
                      </m:sub>
                    </m:sSub>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的所有可能的形式最大化公式</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𝑱</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。这很容易做，因为</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𝑱</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rPr>
                          <m:t>𝒋</m:t>
                        </m:r>
                      </m:sub>
                    </m:sSub>
                    <m:r>
                      <a:rPr lang="en-US" altLang="zh-CN" sz="2400" b="1" i="1" kern="10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𝒁</m:t>
                        </m:r>
                      </m:e>
                      <m:sub>
                        <m:r>
                          <a:rPr lang="en-US" altLang="zh-CN" sz="2400" b="1" i="1" kern="100">
                            <a:effectLst/>
                            <a:latin typeface="Cambria Math" panose="02040503050406030204" pitchFamily="18" charset="0"/>
                            <a:ea typeface="宋体" panose="02010600030101010101" pitchFamily="2" charset="-122"/>
                          </a:rPr>
                          <m:t>𝒋</m:t>
                        </m:r>
                      </m:sub>
                    </m:sSub>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acc>
                      <m:accPr>
                        <m:chr m:val="̃"/>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𝐩</m:t>
                        </m:r>
                      </m:e>
                    </m:acc>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𝐗</m:t>
                    </m:r>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𝐙</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𝐣</m:t>
                        </m:r>
                      </m:sub>
                    </m:sSub>
                    <m:r>
                      <a:rPr lang="en-US" altLang="zh-CN" sz="2400" b="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之间的</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Kullback-Leibler</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散度的负值。因此，最大化公式</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𝑱</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等价于最小化</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Kullback-Leibler</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散度。且最小值出现在</a:t>
                </a:r>
                <a14:m>
                  <m:oMath xmlns:m="http://schemas.openxmlformats.org/officeDocument/2006/math">
                    <m:sSub>
                      <m:sSubPr>
                        <m:ctrlPr>
                          <a:rPr lang="zh-CN" altLang="zh-CN" sz="2400" b="1" i="1" kern="100" smtClean="0">
                            <a:solidFill>
                              <a:srgbClr val="C00000"/>
                            </a:solidFill>
                            <a:effectLst/>
                            <a:latin typeface="Cambria Math" panose="02040503050406030204" pitchFamily="18" charset="0"/>
                            <a:ea typeface="Cambria Math" panose="02040503050406030204" pitchFamily="18" charset="0"/>
                          </a:rPr>
                        </m:ctrlPr>
                      </m:sSubPr>
                      <m:e>
                        <m:r>
                          <a:rPr lang="en-US" altLang="zh-CN" sz="2400" b="1" i="1" kern="100">
                            <a:solidFill>
                              <a:srgbClr val="C00000"/>
                            </a:solidFill>
                            <a:effectLst/>
                            <a:latin typeface="Cambria Math" panose="02040503050406030204" pitchFamily="18" charset="0"/>
                            <a:ea typeface="宋体" panose="02010600030101010101" pitchFamily="2" charset="-122"/>
                          </a:rPr>
                          <m:t>𝒒</m:t>
                        </m:r>
                      </m:e>
                      <m:sub>
                        <m:r>
                          <a:rPr lang="en-US" altLang="zh-CN" sz="2400" b="1" i="1" kern="100">
                            <a:solidFill>
                              <a:srgbClr val="C00000"/>
                            </a:solidFill>
                            <a:effectLst/>
                            <a:latin typeface="Cambria Math" panose="02040503050406030204" pitchFamily="18" charset="0"/>
                            <a:ea typeface="宋体" panose="02010600030101010101" pitchFamily="2" charset="-122"/>
                          </a:rPr>
                          <m:t>𝒋</m:t>
                        </m:r>
                      </m:sub>
                    </m:sSub>
                    <m:r>
                      <a:rPr lang="en-US" altLang="zh-CN" sz="2400" b="1" i="1" kern="100">
                        <a:solidFill>
                          <a:srgbClr val="C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C00000"/>
                            </a:solidFill>
                            <a:effectLst/>
                            <a:latin typeface="Cambria Math" panose="02040503050406030204" pitchFamily="18" charset="0"/>
                            <a:ea typeface="Cambria Math" panose="02040503050406030204" pitchFamily="18" charset="0"/>
                          </a:rPr>
                        </m:ctrlPr>
                      </m:sSubPr>
                      <m:e>
                        <m:r>
                          <a:rPr lang="en-US" altLang="zh-CN" sz="2400" b="1" i="1" kern="100">
                            <a:solidFill>
                              <a:srgbClr val="C00000"/>
                            </a:solidFill>
                            <a:effectLst/>
                            <a:latin typeface="Cambria Math" panose="02040503050406030204" pitchFamily="18" charset="0"/>
                            <a:ea typeface="宋体" panose="02010600030101010101" pitchFamily="2" charset="-122"/>
                          </a:rPr>
                          <m:t>𝒁</m:t>
                        </m:r>
                      </m:e>
                      <m:sub>
                        <m:r>
                          <a:rPr lang="en-US" altLang="zh-CN" sz="2400" b="1" i="1" kern="100">
                            <a:solidFill>
                              <a:srgbClr val="C00000"/>
                            </a:solidFill>
                            <a:effectLst/>
                            <a:latin typeface="Cambria Math" panose="02040503050406030204" pitchFamily="18" charset="0"/>
                            <a:ea typeface="宋体" panose="02010600030101010101" pitchFamily="2" charset="-122"/>
                          </a:rPr>
                          <m:t>𝒋</m:t>
                        </m:r>
                      </m:sub>
                    </m:sSub>
                    <m:r>
                      <a:rPr lang="en-US" altLang="zh-CN" sz="2400" b="1" i="1" kern="100">
                        <a:solidFill>
                          <a:srgbClr val="C00000"/>
                        </a:solidFill>
                        <a:effectLst/>
                        <a:latin typeface="Cambria Math" panose="02040503050406030204" pitchFamily="18" charset="0"/>
                        <a:ea typeface="宋体" panose="02010600030101010101" pitchFamily="2" charset="-122"/>
                      </a:rPr>
                      <m:t>)=</m:t>
                    </m:r>
                    <m:acc>
                      <m:accPr>
                        <m:chr m:val="̃"/>
                        <m:ctrlPr>
                          <a:rPr lang="zh-CN" altLang="zh-CN" sz="24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𝒑</m:t>
                        </m:r>
                      </m:e>
                    </m:acc>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b="1" i="1" kern="100">
                            <a:solidFill>
                              <a:srgbClr val="C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𝒁</m:t>
                        </m:r>
                      </m:e>
                      <m:sub>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𝒋</m:t>
                        </m:r>
                      </m:sub>
                    </m:sSub>
                    <m:r>
                      <a:rPr lang="en-US" altLang="zh-CN" sz="2400" b="1" i="1" kern="100">
                        <a:solidFill>
                          <a:srgbClr val="C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的位置。于是，我们得到了最优解</a:t>
                </a:r>
                <a14:m>
                  <m:oMath xmlns:m="http://schemas.openxmlformats.org/officeDocument/2006/math">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rPr>
                          <m:t>𝒋</m:t>
                        </m:r>
                      </m:sub>
                      <m:sup>
                        <m:r>
                          <a:rPr lang="zh-CN" altLang="en-US" sz="2400" b="1" i="1" kern="100">
                            <a:effectLst/>
                            <a:latin typeface="Cambria Math" panose="02040503050406030204" pitchFamily="18" charset="0"/>
                            <a:ea typeface="MS Gothic" panose="020B0609070205080204" pitchFamily="49" charset="-128"/>
                            <a:cs typeface="MS Gothic" panose="020B0609070205080204" pitchFamily="49" charset="-128"/>
                          </a:rPr>
                          <m:t>∗</m:t>
                        </m:r>
                      </m:sup>
                    </m:sSubSup>
                    <m:r>
                      <a:rPr lang="en-US" altLang="zh-CN" sz="2400" b="1" i="1" kern="10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𝒁</m:t>
                        </m:r>
                      </m:e>
                      <m:sub>
                        <m:r>
                          <a:rPr lang="en-US" altLang="zh-CN" sz="2400" b="1" i="1" kern="100">
                            <a:effectLst/>
                            <a:latin typeface="Cambria Math" panose="02040503050406030204" pitchFamily="18" charset="0"/>
                            <a:ea typeface="宋体" panose="02010600030101010101" pitchFamily="2" charset="-122"/>
                          </a:rPr>
                          <m:t>𝒋</m:t>
                        </m:r>
                      </m:sub>
                    </m:sSub>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的一般的表达式，形式为</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14:m>
                  <m:oMathPara xmlns:m="http://schemas.openxmlformats.org/officeDocument/2006/math">
                    <m:oMathParaPr>
                      <m:jc m:val="centerGroup"/>
                    </m:oMathParaPr>
                    <m:oMath xmlns:m="http://schemas.openxmlformats.org/officeDocument/2006/math">
                      <m:func>
                        <m:funcPr>
                          <m:ctrlPr>
                            <a:rPr lang="zh-CN" altLang="zh-CN" sz="2400" b="1" i="1" smtClean="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𝒍𝒏</m:t>
                          </m:r>
                        </m:fName>
                        <m:e>
                          <m:sSubSup>
                            <m:sSubSupPr>
                              <m:ctrlPr>
                                <a:rPr lang="zh-CN" altLang="zh-CN" sz="2400" b="1" i="1">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𝒒</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𝒋</m:t>
                              </m:r>
                            </m:sub>
                            <m:sup>
                              <m:r>
                                <a:rPr lang="zh-CN" altLang="en-US" sz="2400" b="1" i="1" kern="100">
                                  <a:effectLst/>
                                  <a:latin typeface="Cambria Math" panose="02040503050406030204" pitchFamily="18" charset="0"/>
                                  <a:ea typeface="MS Gothic" panose="020B0609070205080204" pitchFamily="49" charset="-128"/>
                                  <a:cs typeface="MS Gothic" panose="020B0609070205080204" pitchFamily="49" charset="-128"/>
                                </a:rPr>
                                <m:t>∗</m:t>
                              </m:r>
                            </m:sup>
                          </m:sSubSup>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e>
                      </m:func>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d>
                        <m:dPr>
                          <m:begChr m:val="["/>
                          <m:endChr m:val="]"/>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CN" altLang="zh-CN" sz="2400" b="1" i="1">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𝒍𝒏</m:t>
                              </m:r>
                            </m:fName>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e>
                          </m:func>
                        </m:e>
                      </m:d>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2400" b="1" i="1" kern="100">
                          <a:effectLst/>
                          <a:latin typeface="Cambria Math" panose="02040503050406030204" pitchFamily="18" charset="0"/>
                          <a:ea typeface="宋体" panose="02010600030101010101" pitchFamily="2" charset="-122"/>
                          <a:cs typeface="Times New Roman" panose="02020603050405020304" pitchFamily="18" charset="0"/>
                        </a:rPr>
                        <m:t>常数</m:t>
                      </m:r>
                    </m:oMath>
                  </m:oMathPara>
                </a14:m>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0515600" cy="5117283"/>
              </a:xfrm>
              <a:prstGeom prst="rect">
                <a:avLst/>
              </a:prstGeom>
              <a:blipFill>
                <a:blip r:embed="rId3"/>
                <a:stretch>
                  <a:fillRect l="-928"/>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783255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3" y="1531713"/>
                <a:ext cx="10515600"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sz="2400" b="1" kern="100" dirty="0">
                    <a:effectLst/>
                    <a:latin typeface="微软雅黑" panose="020B0503020204020204" pitchFamily="34" charset="-122"/>
                    <a:ea typeface="微软雅黑" panose="020B0503020204020204" pitchFamily="34" charset="-122"/>
                  </a:rPr>
                  <a:t>常数通过对概率分布</a:t>
                </a:r>
                <a14:m>
                  <m:oMath xmlns:m="http://schemas.openxmlformats.org/officeDocument/2006/math">
                    <m:sSubSup>
                      <m:sSubSupPr>
                        <m:ctrlPr>
                          <a:rPr lang="zh-CN" altLang="zh-CN" sz="2400" b="1" i="1" kern="10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rPr>
                          <m:t>𝒋</m:t>
                        </m:r>
                      </m:sub>
                      <m:sup>
                        <m:r>
                          <a:rPr lang="zh-CN" altLang="en-US" sz="2400" b="1" i="1" kern="100">
                            <a:effectLst/>
                            <a:latin typeface="Cambria Math" panose="02040503050406030204" pitchFamily="18" charset="0"/>
                            <a:ea typeface="MS Gothic" panose="020B0609070205080204" pitchFamily="49" charset="-128"/>
                            <a:cs typeface="MS Gothic" panose="020B0609070205080204" pitchFamily="49" charset="-128"/>
                          </a:rPr>
                          <m:t>∗</m:t>
                        </m:r>
                      </m:sup>
                    </m:sSubSup>
                    <m:r>
                      <a:rPr lang="en-US" altLang="zh-CN" sz="2400" b="1" i="1" kern="10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𝒁</m:t>
                        </m:r>
                      </m:e>
                      <m:sub>
                        <m:r>
                          <a:rPr lang="en-US" altLang="zh-CN" sz="2400" b="1" i="1" kern="100">
                            <a:effectLst/>
                            <a:latin typeface="Cambria Math" panose="02040503050406030204" pitchFamily="18" charset="0"/>
                            <a:ea typeface="宋体" panose="02010600030101010101" pitchFamily="2" charset="-122"/>
                          </a:rPr>
                          <m:t>𝒋</m:t>
                        </m:r>
                      </m:sub>
                    </m:sSub>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微软雅黑" panose="020B0503020204020204" pitchFamily="34" charset="-122"/>
                    <a:ea typeface="微软雅黑" panose="020B0503020204020204" pitchFamily="34" charset="-122"/>
                  </a:rPr>
                  <a:t>进行</a:t>
                </a:r>
                <a:r>
                  <a:rPr lang="zh-CN" altLang="zh-CN" sz="2400" b="1" kern="100" dirty="0">
                    <a:solidFill>
                      <a:srgbClr val="C00000"/>
                    </a:solidFill>
                    <a:effectLst/>
                    <a:latin typeface="微软雅黑" panose="020B0503020204020204" pitchFamily="34" charset="-122"/>
                    <a:ea typeface="微软雅黑" panose="020B0503020204020204" pitchFamily="34" charset="-122"/>
                  </a:rPr>
                  <a:t>归一化</a:t>
                </a:r>
                <a:r>
                  <a:rPr lang="zh-CN" altLang="zh-CN" sz="2400" b="1" kern="100" dirty="0">
                    <a:effectLst/>
                    <a:latin typeface="微软雅黑" panose="020B0503020204020204" pitchFamily="34" charset="-122"/>
                    <a:ea typeface="微软雅黑" panose="020B0503020204020204" pitchFamily="34" charset="-122"/>
                  </a:rPr>
                  <a:t>的方式来设定。因此</a:t>
                </a:r>
                <a:r>
                  <a:rPr lang="en-US" altLang="zh-CN" sz="2400" b="1" kern="100" dirty="0">
                    <a:effectLst/>
                    <a:latin typeface="微软雅黑" panose="020B0503020204020204" pitchFamily="34" charset="-122"/>
                    <a:ea typeface="微软雅黑" panose="020B0503020204020204" pitchFamily="34" charset="-122"/>
                  </a:rPr>
                  <a:t>,</a:t>
                </a:r>
                <a:r>
                  <a:rPr lang="zh-CN" altLang="zh-CN" sz="2400" b="1" kern="100" dirty="0">
                    <a:effectLst/>
                    <a:latin typeface="微软雅黑" panose="020B0503020204020204" pitchFamily="34" charset="-122"/>
                    <a:ea typeface="微软雅黑" panose="020B0503020204020204" pitchFamily="34" charset="-122"/>
                  </a:rPr>
                  <a:t>如果取两侧的指数，然后归一化，则有</a:t>
                </a:r>
                <a:endParaRPr lang="en-US" altLang="zh-CN" sz="2400" b="1" kern="100" dirty="0">
                  <a:effectLst/>
                  <a:latin typeface="微软雅黑" panose="020B0503020204020204" pitchFamily="34" charset="-122"/>
                  <a:ea typeface="微软雅黑" panose="020B0503020204020204" pitchFamily="34" charset="-122"/>
                </a:endParaRPr>
              </a:p>
              <a:p>
                <a:pPr marL="0" indent="0">
                  <a:lnSpc>
                    <a:spcPct val="100000"/>
                  </a:lnSpc>
                  <a:buNone/>
                </a:pPr>
                <a14:m>
                  <m:oMathPara xmlns:m="http://schemas.openxmlformats.org/officeDocument/2006/math">
                    <m:oMathParaPr>
                      <m:jc m:val="centerGroup"/>
                    </m:oMathParaPr>
                    <m:oMath xmlns:m="http://schemas.openxmlformats.org/officeDocument/2006/math">
                      <m:sSubSup>
                        <m:sSubSupPr>
                          <m:ctrlPr>
                            <a:rPr lang="zh-CN" altLang="zh-CN" sz="2400" b="1" i="1" kern="100" smtClean="0">
                              <a:effectLst/>
                              <a:latin typeface="Cambria Math" panose="02040503050406030204" pitchFamily="18" charset="0"/>
                              <a:ea typeface="Cambria Math" panose="02040503050406030204" pitchFamily="18" charset="0"/>
                            </a:rPr>
                          </m:ctrlPr>
                        </m:sSubSupPr>
                        <m:e>
                          <m:r>
                            <a:rPr lang="en-US" altLang="zh-CN" sz="2400" b="1" i="1" kern="100">
                              <a:effectLst/>
                              <a:latin typeface="Cambria Math" panose="02040503050406030204" pitchFamily="18" charset="0"/>
                              <a:ea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rPr>
                            <m:t>𝒋</m:t>
                          </m:r>
                        </m:sub>
                        <m:sup>
                          <m:r>
                            <a:rPr lang="zh-CN" altLang="en-US" sz="2400" b="1" i="1" kern="100">
                              <a:effectLst/>
                              <a:latin typeface="Cambria Math" panose="02040503050406030204" pitchFamily="18" charset="0"/>
                              <a:ea typeface="MS Gothic" panose="020B0609070205080204" pitchFamily="49" charset="-128"/>
                              <a:cs typeface="MS Gothic" panose="020B0609070205080204" pitchFamily="49" charset="-128"/>
                            </a:rPr>
                            <m:t>∗</m:t>
                          </m:r>
                        </m:sup>
                      </m:sSubSup>
                      <m:r>
                        <a:rPr lang="en-US" altLang="zh-CN" sz="2400" b="1" i="1" kern="10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𝒁</m:t>
                          </m:r>
                        </m:e>
                        <m:sub>
                          <m:r>
                            <a:rPr lang="en-US" altLang="zh-CN" sz="2400" b="1" i="1" kern="100">
                              <a:effectLst/>
                              <a:latin typeface="Cambria Math" panose="02040503050406030204" pitchFamily="18" charset="0"/>
                              <a:ea typeface="宋体" panose="02010600030101010101" pitchFamily="2" charset="-122"/>
                            </a:rPr>
                            <m:t>𝒋</m:t>
                          </m:r>
                        </m:sub>
                      </m:sSub>
                      <m:r>
                        <a:rPr lang="en-US" altLang="zh-CN" sz="2400" b="1" i="1" kern="100">
                          <a:effectLst/>
                          <a:latin typeface="Cambria Math" panose="02040503050406030204" pitchFamily="18" charset="0"/>
                          <a:ea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rPr>
                          </m:ctrlPr>
                        </m:fPr>
                        <m:num>
                          <m:r>
                            <a:rPr lang="en-US" altLang="zh-CN" sz="2400" b="1" i="1" kern="100">
                              <a:effectLst/>
                              <a:latin typeface="Cambria Math" panose="02040503050406030204" pitchFamily="18" charset="0"/>
                              <a:ea typeface="宋体" panose="02010600030101010101" pitchFamily="2" charset="-122"/>
                            </a:rPr>
                            <m:t>𝒆𝒙𝒑</m:t>
                          </m:r>
                          <m:r>
                            <a:rPr lang="en-US" altLang="zh-CN" sz="2400" b="1" i="1" kern="10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d>
                            <m:dPr>
                              <m:begChr m:val="["/>
                              <m:endChr m:val="]"/>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𝒍𝒏</m:t>
                                  </m:r>
                                </m:fName>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e>
                              </m:func>
                            </m:e>
                          </m:d>
                          <m:r>
                            <a:rPr lang="en-US" altLang="zh-CN" sz="2400" b="1" i="1" kern="100">
                              <a:effectLst/>
                              <a:latin typeface="Cambria Math" panose="02040503050406030204" pitchFamily="18" charset="0"/>
                              <a:ea typeface="宋体" panose="02010600030101010101" pitchFamily="2" charset="-122"/>
                            </a:rPr>
                            <m:t>)</m:t>
                          </m:r>
                        </m:num>
                        <m:den>
                          <m:nary>
                            <m:naryPr>
                              <m:limLoc m:val="undOvr"/>
                              <m:subHide m:val="on"/>
                              <m:supHide m:val="on"/>
                              <m:ctrlPr>
                                <a:rPr lang="zh-CN" altLang="zh-CN" sz="2400" b="1" i="1" kern="100">
                                  <a:effectLst/>
                                  <a:latin typeface="Cambria Math" panose="02040503050406030204" pitchFamily="18" charset="0"/>
                                  <a:ea typeface="Cambria Math" panose="02040503050406030204" pitchFamily="18" charset="0"/>
                                </a:rPr>
                              </m:ctrlPr>
                            </m:naryPr>
                            <m:sub/>
                            <m:sup/>
                            <m:e>
                              <m:r>
                                <a:rPr lang="en-US" altLang="zh-CN" sz="2400" b="1" i="1" kern="100">
                                  <a:effectLst/>
                                  <a:latin typeface="Cambria Math" panose="02040503050406030204" pitchFamily="18" charset="0"/>
                                  <a:ea typeface="宋体" panose="02010600030101010101" pitchFamily="2" charset="-122"/>
                                </a:rPr>
                                <m:t>𝒆𝒙𝒑</m:t>
                              </m:r>
                              <m:r>
                                <a:rPr lang="en-US" altLang="zh-CN" sz="2400" b="1" i="1" kern="10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𝒋</m:t>
                                  </m:r>
                                </m:sub>
                              </m:sSub>
                              <m:d>
                                <m:dPr>
                                  <m:begChr m:val="["/>
                                  <m:endChr m:val="]"/>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CN" altLang="zh-CN" sz="2400" b="1"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𝒍𝒏</m:t>
                                      </m:r>
                                    </m:fName>
                                    <m:e>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𝒑</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𝑿</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𝒁</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e>
                                  </m:func>
                                </m:e>
                              </m:d>
                              <m:r>
                                <a:rPr lang="en-US" altLang="zh-CN" sz="2400" b="1" i="1" kern="100">
                                  <a:effectLst/>
                                  <a:latin typeface="Cambria Math" panose="02040503050406030204" pitchFamily="18" charset="0"/>
                                  <a:ea typeface="宋体" panose="02010600030101010101" pitchFamily="2" charset="-122"/>
                                </a:rPr>
                                <m:t>)</m:t>
                              </m:r>
                            </m:e>
                          </m:nary>
                          <m:r>
                            <a:rPr lang="en-US" altLang="zh-CN" sz="2400" b="1" i="1" kern="100">
                              <a:effectLst/>
                              <a:latin typeface="Cambria Math" panose="02040503050406030204" pitchFamily="18" charset="0"/>
                              <a:ea typeface="宋体" panose="02010600030101010101" pitchFamily="2" charset="-122"/>
                            </a:rPr>
                            <m:t>𝒅</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𝒁</m:t>
                              </m:r>
                            </m:e>
                            <m:sub>
                              <m:r>
                                <a:rPr lang="en-US" altLang="zh-CN" sz="2400" b="1" i="1" kern="100">
                                  <a:effectLst/>
                                  <a:latin typeface="Cambria Math" panose="02040503050406030204" pitchFamily="18" charset="0"/>
                                  <a:ea typeface="宋体" panose="02010600030101010101" pitchFamily="2" charset="-122"/>
                                </a:rPr>
                                <m:t>𝒋</m:t>
                              </m:r>
                            </m:sub>
                          </m:sSub>
                        </m:den>
                      </m:f>
                    </m:oMath>
                  </m:oMathPara>
                </a14:m>
                <a:endParaRPr lang="zh-CN" altLang="zh-CN" sz="2400" kern="100" dirty="0">
                  <a:effectLst/>
                  <a:latin typeface="Times New Roman" panose="02020603050405020304" pitchFamily="18" charset="0"/>
                  <a:ea typeface="宋体" panose="02010600030101010101" pitchFamily="2" charset="-122"/>
                </a:endParaRPr>
              </a:p>
              <a:p>
                <a:pPr>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变分推断的过程如下：初始化所有因子</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rPr>
                          <m:t>𝒊</m:t>
                        </m:r>
                      </m:sub>
                    </m:sSub>
                    <m:r>
                      <a:rPr lang="en-US" altLang="zh-CN" sz="2400" b="1" i="1" kern="10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𝒁</m:t>
                        </m:r>
                      </m:e>
                      <m:sub>
                        <m:r>
                          <a:rPr lang="en-US" altLang="zh-CN" sz="2400" b="1" i="1" kern="100">
                            <a:effectLst/>
                            <a:latin typeface="Cambria Math" panose="02040503050406030204" pitchFamily="18" charset="0"/>
                            <a:ea typeface="宋体" panose="02010600030101010101" pitchFamily="2" charset="-122"/>
                          </a:rPr>
                          <m:t>𝒊</m:t>
                        </m:r>
                      </m:sub>
                    </m:sSub>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；在各个因子上进行循环计算，计算时使用所有其他因子的当前估计；每一轮计算后用修正当前因子的估计；重复以上过程直到算法收敛。因为</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cs typeface="宋体" panose="02010600030101010101" pitchFamily="2" charset="-122"/>
                      </a:rPr>
                      <m:t>𝑱</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2400" b="1"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关于每个因子</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𝒒</m:t>
                        </m:r>
                      </m:e>
                      <m:sub>
                        <m:r>
                          <a:rPr lang="en-US" altLang="zh-CN" sz="2400" b="1" i="1" kern="100">
                            <a:effectLst/>
                            <a:latin typeface="Cambria Math" panose="02040503050406030204" pitchFamily="18" charset="0"/>
                            <a:ea typeface="宋体" panose="02010600030101010101" pitchFamily="2" charset="-122"/>
                          </a:rPr>
                          <m:t>𝒊</m:t>
                        </m:r>
                      </m:sub>
                    </m:sSub>
                    <m:r>
                      <a:rPr lang="en-US" altLang="zh-CN" sz="2400" b="1" i="1" kern="10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𝒁</m:t>
                        </m:r>
                      </m:e>
                      <m:sub>
                        <m:r>
                          <a:rPr lang="en-US" altLang="zh-CN" sz="2400" b="1" i="1" kern="100">
                            <a:effectLst/>
                            <a:latin typeface="Cambria Math" panose="02040503050406030204" pitchFamily="18" charset="0"/>
                            <a:ea typeface="宋体" panose="02010600030101010101" pitchFamily="2" charset="-122"/>
                          </a:rPr>
                          <m:t>𝒊</m:t>
                        </m:r>
                      </m:sub>
                    </m:sSub>
                    <m:r>
                      <a:rPr lang="en-US" altLang="zh-CN" sz="2400" b="1" i="1" kern="10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是一个凸函数，以上算法可以保证收敛。</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kern="100" dirty="0">
                  <a:effectLst/>
                  <a:latin typeface="微软雅黑" panose="020B0503020204020204" pitchFamily="34" charset="-122"/>
                  <a:ea typeface="微软雅黑" panose="020B0503020204020204" pitchFamily="34" charset="-122"/>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3" y="1531713"/>
                <a:ext cx="10515600" cy="5117283"/>
              </a:xfrm>
              <a:prstGeom prst="rect">
                <a:avLst/>
              </a:prstGeom>
              <a:blipFill>
                <a:blip r:embed="rId3"/>
                <a:stretch>
                  <a:fillRect l="-928" r="-3768"/>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871351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3.</a:t>
            </a:r>
            <a:r>
              <a:rPr lang="zh-CN" altLang="en-US" b="1" dirty="0">
                <a:solidFill>
                  <a:srgbClr val="0000FF"/>
                </a:solidFill>
                <a:latin typeface="黑体" panose="02010609060101010101" pitchFamily="49" charset="-122"/>
                <a:ea typeface="黑体" panose="02010609060101010101" pitchFamily="49" charset="-122"/>
              </a:rPr>
              <a:t>贝叶斯网中的推理算法</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094449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确定性近似推理：</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变分推断（</a:t>
                </a:r>
                <a:r>
                  <a:rPr lang="en-US" altLang="zh-CN"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variational inference</a:t>
                </a:r>
                <a:r>
                  <a:rPr lang="zh-CN" altLang="en-US"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变分推断的过程如下</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720000" indent="0">
                  <a:lnSpc>
                    <a:spcPct val="120000"/>
                  </a:lnSpc>
                  <a:spcBef>
                    <a:spcPts val="600"/>
                  </a:spcBef>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初始化所有因子</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smtClean="0">
                            <a:effectLst/>
                            <a:latin typeface="Cambria Math" panose="02040503050406030204" pitchFamily="18" charset="0"/>
                            <a:ea typeface="宋体" panose="02010600030101010101" pitchFamily="2" charset="-122"/>
                          </a:rPr>
                          <m:t>𝒒</m:t>
                        </m:r>
                      </m:e>
                      <m:sub>
                        <m:r>
                          <a:rPr lang="en-US" altLang="zh-CN" sz="2400" b="1" i="1" kern="100" smtClean="0">
                            <a:effectLst/>
                            <a:latin typeface="Cambria Math" panose="02040503050406030204" pitchFamily="18" charset="0"/>
                            <a:ea typeface="宋体" panose="02010600030101010101" pitchFamily="2" charset="-122"/>
                          </a:rPr>
                          <m:t>𝒊</m:t>
                        </m:r>
                      </m:sub>
                    </m:sSub>
                    <m:r>
                      <a:rPr lang="en-US" altLang="zh-CN" sz="2400" b="1" i="1" kern="100" smtClean="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smtClean="0">
                            <a:effectLst/>
                            <a:latin typeface="Cambria Math" panose="02040503050406030204" pitchFamily="18" charset="0"/>
                            <a:ea typeface="宋体" panose="02010600030101010101" pitchFamily="2" charset="-122"/>
                          </a:rPr>
                          <m:t>𝒁</m:t>
                        </m:r>
                      </m:e>
                      <m:sub>
                        <m:r>
                          <a:rPr lang="en-US" altLang="zh-CN" sz="2400" b="1" i="1" kern="100" smtClean="0">
                            <a:effectLst/>
                            <a:latin typeface="Cambria Math" panose="02040503050406030204" pitchFamily="18" charset="0"/>
                            <a:ea typeface="宋体" panose="02010600030101010101" pitchFamily="2" charset="-122"/>
                          </a:rPr>
                          <m:t>𝒊</m:t>
                        </m:r>
                      </m:sub>
                    </m:sSub>
                    <m:r>
                      <a:rPr lang="en-US" altLang="zh-CN" sz="2400" b="1" i="1" kern="100" smtClean="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720000" indent="0">
                  <a:lnSpc>
                    <a:spcPct val="120000"/>
                  </a:lnSpc>
                  <a:spcBef>
                    <a:spcPts val="600"/>
                  </a:spcBef>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在各个因子上进行循环计算，计算时使用所有其他因子的当前估计；</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720000" indent="0">
                  <a:lnSpc>
                    <a:spcPct val="120000"/>
                  </a:lnSpc>
                  <a:spcBef>
                    <a:spcPts val="600"/>
                  </a:spcBef>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每一轮计算后用修正当前因子的估计；</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720000" indent="0">
                  <a:lnSpc>
                    <a:spcPct val="120000"/>
                  </a:lnSpc>
                  <a:spcBef>
                    <a:spcPts val="600"/>
                  </a:spcBef>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重复以上过程直到算法收敛。</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因为</a:t>
                </a:r>
                <a14:m>
                  <m:oMath xmlns:m="http://schemas.openxmlformats.org/officeDocument/2006/math">
                    <m:r>
                      <a:rPr lang="en-US" altLang="zh-CN" sz="2400" b="1" i="1" kern="100" smtClean="0">
                        <a:effectLst/>
                        <a:latin typeface="Cambria Math" panose="02040503050406030204" pitchFamily="18" charset="0"/>
                        <a:ea typeface="宋体" panose="02010600030101010101" pitchFamily="2" charset="-122"/>
                        <a:cs typeface="宋体" panose="02010600030101010101" pitchFamily="2" charset="-122"/>
                      </a:rPr>
                      <m:t>𝑱</m:t>
                    </m:r>
                    <m:r>
                      <a:rPr lang="en-US" altLang="zh-CN" sz="2400" b="1" i="1" kern="10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effectLst/>
                        <a:latin typeface="Cambria Math" panose="02040503050406030204" pitchFamily="18" charset="0"/>
                        <a:ea typeface="宋体" panose="02010600030101010101" pitchFamily="2" charset="-122"/>
                        <a:cs typeface="Times New Roman" panose="02020603050405020304" pitchFamily="18" charset="0"/>
                      </a:rPr>
                      <m:t>𝒒</m:t>
                    </m:r>
                    <m:r>
                      <a:rPr lang="en-US" altLang="zh-CN" sz="2400" b="1" i="1" kern="100" smtClean="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关于每个因子</a:t>
                </a:r>
                <a14:m>
                  <m:oMath xmlns:m="http://schemas.openxmlformats.org/officeDocument/2006/math">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smtClean="0">
                            <a:effectLst/>
                            <a:latin typeface="Cambria Math" panose="02040503050406030204" pitchFamily="18" charset="0"/>
                            <a:ea typeface="宋体" panose="02010600030101010101" pitchFamily="2" charset="-122"/>
                          </a:rPr>
                          <m:t>𝒒</m:t>
                        </m:r>
                      </m:e>
                      <m:sub>
                        <m:r>
                          <a:rPr lang="en-US" altLang="zh-CN" sz="2400" b="1" i="1" kern="100" smtClean="0">
                            <a:effectLst/>
                            <a:latin typeface="Cambria Math" panose="02040503050406030204" pitchFamily="18" charset="0"/>
                            <a:ea typeface="宋体" panose="02010600030101010101" pitchFamily="2" charset="-122"/>
                          </a:rPr>
                          <m:t>𝒊</m:t>
                        </m:r>
                      </m:sub>
                    </m:sSub>
                    <m:r>
                      <a:rPr lang="en-US" altLang="zh-CN" sz="2400" b="1" i="1" kern="100" smtClean="0">
                        <a:effectLst/>
                        <a:latin typeface="Cambria Math" panose="02040503050406030204" pitchFamily="18" charset="0"/>
                        <a:ea typeface="宋体" panose="02010600030101010101" pitchFamily="2" charset="-122"/>
                      </a:rPr>
                      <m:t>(</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smtClean="0">
                            <a:effectLst/>
                            <a:latin typeface="Cambria Math" panose="02040503050406030204" pitchFamily="18" charset="0"/>
                            <a:ea typeface="宋体" panose="02010600030101010101" pitchFamily="2" charset="-122"/>
                          </a:rPr>
                          <m:t>𝒁</m:t>
                        </m:r>
                      </m:e>
                      <m:sub>
                        <m:r>
                          <a:rPr lang="en-US" altLang="zh-CN" sz="2400" b="1" i="1" kern="100" smtClean="0">
                            <a:effectLst/>
                            <a:latin typeface="Cambria Math" panose="02040503050406030204" pitchFamily="18" charset="0"/>
                            <a:ea typeface="宋体" panose="02010600030101010101" pitchFamily="2" charset="-122"/>
                          </a:rPr>
                          <m:t>𝒊</m:t>
                        </m:r>
                      </m:sub>
                    </m:sSub>
                    <m:r>
                      <a:rPr lang="en-US" altLang="zh-CN" sz="2400" b="1" i="1" kern="100" smtClean="0">
                        <a:effectLst/>
                        <a:latin typeface="Cambria Math" panose="02040503050406030204" pitchFamily="18" charset="0"/>
                        <a:ea typeface="宋体" panose="02010600030101010101" pitchFamily="2" charset="-122"/>
                      </a:rPr>
                      <m:t>)</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是一个凸函数，以上算法可以保证收敛。</a:t>
                </a:r>
              </a:p>
              <a:p>
                <a:pPr>
                  <a:lnSpc>
                    <a:spcPct val="12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注意变分方法本身没有任何近似的东西，近似推断是由于我们对后验函数形式做了限制带来的。</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函数形式的限制导致优化过程的搜索空间受到了限制，精确解未必会出现在被限制的搜索空间中。</a:t>
                </a:r>
              </a:p>
              <a:p>
                <a:pPr>
                  <a:lnSpc>
                    <a:spcPct val="150000"/>
                  </a:lnSpc>
                </a:pPr>
                <a:endParaRPr lang="zh-CN" altLang="zh-CN" sz="2400" kern="100" dirty="0">
                  <a:effectLst/>
                  <a:latin typeface="微软雅黑" panose="020B0503020204020204" pitchFamily="34" charset="-122"/>
                  <a:ea typeface="微软雅黑" panose="020B0503020204020204" pitchFamily="34" charset="-122"/>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0944497" cy="5117283"/>
              </a:xfrm>
              <a:prstGeom prst="rect">
                <a:avLst/>
              </a:prstGeom>
              <a:blipFill>
                <a:blip r:embed="rId3"/>
                <a:stretch>
                  <a:fillRect l="-891" b="-3690"/>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252615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0944497"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4.1</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基本策略</a:t>
            </a:r>
            <a:endParaRPr lang="zh-CN" altLang="zh-CN" sz="2400" kern="100" dirty="0">
              <a:effectLst/>
              <a:latin typeface="微软雅黑" panose="020B0503020204020204" pitchFamily="34" charset="-122"/>
              <a:ea typeface="微软雅黑" panose="020B0503020204020204" pitchFamily="34" charset="-122"/>
            </a:endParaRPr>
          </a:p>
          <a:p>
            <a:pPr>
              <a:lnSpc>
                <a:spcPct val="13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是否可以设计出有效的算法以从训练数据中学到贝叶斯信念网？这是贝叶斯网络研究面临的一个困难问题。一般的，</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30000"/>
              </a:lnSpc>
              <a:buNone/>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贝叶斯网学习 </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结构学习（变量依赖关系）</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参数学习（条件概率表中的参数）</a:t>
            </a:r>
            <a:endParaRPr lang="zh-CN" altLang="zh-CN" sz="24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若网络结构已知，即变量间的依赖关系已知，则贝叶斯网的学习过程相对简单，只需通过对训练样本</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计数</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，利用</a:t>
            </a:r>
            <a:r>
              <a:rPr lang="zh-CN" altLang="zh-CN" sz="2400" b="1" kern="100" dirty="0">
                <a:effectLst/>
                <a:highlight>
                  <a:srgbClr val="00FFFF"/>
                </a:highlight>
                <a:latin typeface="Times New Roman" panose="02020603050405020304" pitchFamily="18" charset="0"/>
                <a:ea typeface="微软雅黑" panose="020B0503020204020204" pitchFamily="34" charset="-122"/>
                <a:cs typeface="Times New Roman" panose="02020603050405020304" pitchFamily="18" charset="0"/>
              </a:rPr>
              <a:t>极大似然估计方法</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估计出每个结点的条件概率表即可。但在现实应用中我们往往并不知晓网络结构</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于是，贝叶斯网学习的</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首要任务</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就是</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根据训练数据集来找出结构最</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恰当</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的贝叶斯网结构</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。结构学习可视为</a:t>
            </a:r>
            <a:r>
              <a:rPr lang="zh-CN"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模型选择</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064448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247121"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4.1</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基本策略</a:t>
            </a:r>
            <a:endParaRPr lang="zh-CN" altLang="zh-CN" sz="2400" kern="100" dirty="0">
              <a:effectLst/>
              <a:latin typeface="微软雅黑" panose="020B0503020204020204" pitchFamily="34" charset="-122"/>
              <a:ea typeface="微软雅黑" panose="020B0503020204020204" pitchFamily="34" charset="-122"/>
            </a:endParaRPr>
          </a:p>
          <a:p>
            <a:pPr indent="356235" algn="just">
              <a:lnSpc>
                <a:spcPct val="150000"/>
              </a:lnSpc>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评分搜索</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是求解这一问题的常用办法。</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356235" algn="just">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具体来说，先定义一个</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评分函数</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score function</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以此来评估贝叶斯网与训练数据的契合程度</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然后基于这个评分函数来寻找结构最优的贝叶斯网。</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356235" algn="just">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显然，评分函数引入了我们希望获得什么样的贝叶斯网的</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归纳偏好</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356235" algn="just">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常用评分函数通常基于</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信息论准则</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，此类准则将学习问题看作一个数据压缩任务，学习的目标是找到一个能以最短编码长度描述训练数据的模型</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编码长度</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描述模型自身所需的字节长度</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使用该模型描述数据所需的字节长度</a:t>
            </a:r>
            <a:endParaRPr lang="zh-CN" altLang="zh-CN" sz="24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69650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082EB1-8E01-48D6-B7D3-2D25C46A03F9}"/>
              </a:ext>
            </a:extLst>
          </p:cNvPr>
          <p:cNvSpPr>
            <a:spLocks noGrp="1"/>
          </p:cNvSpPr>
          <p:nvPr>
            <p:ph idx="1"/>
          </p:nvPr>
        </p:nvSpPr>
        <p:spPr>
          <a:xfrm>
            <a:off x="139337" y="1718145"/>
            <a:ext cx="10515600" cy="4351338"/>
          </a:xfrm>
        </p:spPr>
        <p:txBody>
          <a:bodyPr>
            <a:normAutofit/>
          </a:bodyPr>
          <a:lstStyle/>
          <a:p>
            <a:pPr marL="457200" lvl="1" indent="0">
              <a:buNone/>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例子：</a:t>
            </a:r>
          </a:p>
        </p:txBody>
      </p:sp>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组合 4">
            <a:extLst>
              <a:ext uri="{FF2B5EF4-FFF2-40B4-BE49-F238E27FC236}">
                <a16:creationId xmlns:a16="http://schemas.microsoft.com/office/drawing/2014/main" id="{93F86804-A6B1-43EE-B4F6-35971091E3A5}"/>
              </a:ext>
            </a:extLst>
          </p:cNvPr>
          <p:cNvGrpSpPr>
            <a:grpSpLocks/>
          </p:cNvGrpSpPr>
          <p:nvPr/>
        </p:nvGrpSpPr>
        <p:grpSpPr bwMode="auto">
          <a:xfrm>
            <a:off x="6912253" y="2211854"/>
            <a:ext cx="5034818" cy="3464963"/>
            <a:chOff x="2394" y="9351"/>
            <a:chExt cx="5865" cy="4831"/>
          </a:xfrm>
        </p:grpSpPr>
        <p:grpSp>
          <p:nvGrpSpPr>
            <p:cNvPr id="6" name="组合 5">
              <a:extLst>
                <a:ext uri="{FF2B5EF4-FFF2-40B4-BE49-F238E27FC236}">
                  <a16:creationId xmlns:a16="http://schemas.microsoft.com/office/drawing/2014/main" id="{5DF1A15E-12B3-4078-9D59-923A142BD754}"/>
                </a:ext>
              </a:extLst>
            </p:cNvPr>
            <p:cNvGrpSpPr>
              <a:grpSpLocks/>
            </p:cNvGrpSpPr>
            <p:nvPr/>
          </p:nvGrpSpPr>
          <p:grpSpPr bwMode="auto">
            <a:xfrm>
              <a:off x="2394" y="9351"/>
              <a:ext cx="5865" cy="3987"/>
              <a:chOff x="3060" y="10137"/>
              <a:chExt cx="5865" cy="3987"/>
            </a:xfrm>
          </p:grpSpPr>
          <p:grpSp>
            <p:nvGrpSpPr>
              <p:cNvPr id="8" name="组合 7">
                <a:extLst>
                  <a:ext uri="{FF2B5EF4-FFF2-40B4-BE49-F238E27FC236}">
                    <a16:creationId xmlns:a16="http://schemas.microsoft.com/office/drawing/2014/main" id="{2580FDD2-AE06-41AB-94BC-2E2B36B5DDFE}"/>
                  </a:ext>
                </a:extLst>
              </p:cNvPr>
              <p:cNvGrpSpPr>
                <a:grpSpLocks/>
              </p:cNvGrpSpPr>
              <p:nvPr/>
            </p:nvGrpSpPr>
            <p:grpSpPr bwMode="auto">
              <a:xfrm>
                <a:off x="3060" y="10137"/>
                <a:ext cx="1800" cy="780"/>
                <a:chOff x="5037" y="6900"/>
                <a:chExt cx="1800" cy="780"/>
              </a:xfrm>
            </p:grpSpPr>
            <p:sp>
              <p:nvSpPr>
                <p:cNvPr id="26" name="文本框 132">
                  <a:extLst>
                    <a:ext uri="{FF2B5EF4-FFF2-40B4-BE49-F238E27FC236}">
                      <a16:creationId xmlns:a16="http://schemas.microsoft.com/office/drawing/2014/main" id="{CAC57FF3-3915-4C7E-A822-D4253B15AD9E}"/>
                    </a:ext>
                  </a:extLst>
                </p:cNvPr>
                <p:cNvSpPr txBox="1">
                  <a:spLocks noChangeArrowheads="1"/>
                </p:cNvSpPr>
                <p:nvPr/>
              </p:nvSpPr>
              <p:spPr bwMode="auto">
                <a:xfrm>
                  <a:off x="5217" y="7056"/>
                  <a:ext cx="1620"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盗窃</a:t>
                  </a:r>
                </a:p>
              </p:txBody>
            </p:sp>
            <p:sp>
              <p:nvSpPr>
                <p:cNvPr id="27" name="椭圆 26">
                  <a:extLst>
                    <a:ext uri="{FF2B5EF4-FFF2-40B4-BE49-F238E27FC236}">
                      <a16:creationId xmlns:a16="http://schemas.microsoft.com/office/drawing/2014/main" id="{763B2220-5B47-4C72-80E1-4B7FFF4A6770}"/>
                    </a:ext>
                  </a:extLst>
                </p:cNvPr>
                <p:cNvSpPr>
                  <a:spLocks noChangeArrowheads="1"/>
                </p:cNvSpPr>
                <p:nvPr/>
              </p:nvSpPr>
              <p:spPr bwMode="auto">
                <a:xfrm>
                  <a:off x="5037" y="6900"/>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grpSp>
          <p:grpSp>
            <p:nvGrpSpPr>
              <p:cNvPr id="9" name="组合 8">
                <a:extLst>
                  <a:ext uri="{FF2B5EF4-FFF2-40B4-BE49-F238E27FC236}">
                    <a16:creationId xmlns:a16="http://schemas.microsoft.com/office/drawing/2014/main" id="{5433B09F-7DE9-40C3-BE91-C7215B2EC9AF}"/>
                  </a:ext>
                </a:extLst>
              </p:cNvPr>
              <p:cNvGrpSpPr>
                <a:grpSpLocks/>
              </p:cNvGrpSpPr>
              <p:nvPr/>
            </p:nvGrpSpPr>
            <p:grpSpPr bwMode="auto">
              <a:xfrm>
                <a:off x="7020" y="10137"/>
                <a:ext cx="1905" cy="780"/>
                <a:chOff x="6657" y="7368"/>
                <a:chExt cx="1905" cy="780"/>
              </a:xfrm>
            </p:grpSpPr>
            <p:sp>
              <p:nvSpPr>
                <p:cNvPr id="24" name="椭圆 23">
                  <a:extLst>
                    <a:ext uri="{FF2B5EF4-FFF2-40B4-BE49-F238E27FC236}">
                      <a16:creationId xmlns:a16="http://schemas.microsoft.com/office/drawing/2014/main" id="{7940494F-E191-422D-80A6-F1AD0EC2EAE1}"/>
                    </a:ext>
                  </a:extLst>
                </p:cNvPr>
                <p:cNvSpPr>
                  <a:spLocks noChangeArrowheads="1"/>
                </p:cNvSpPr>
                <p:nvPr/>
              </p:nvSpPr>
              <p:spPr bwMode="auto">
                <a:xfrm>
                  <a:off x="6657" y="7368"/>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5" name="文本框 136">
                  <a:extLst>
                    <a:ext uri="{FF2B5EF4-FFF2-40B4-BE49-F238E27FC236}">
                      <a16:creationId xmlns:a16="http://schemas.microsoft.com/office/drawing/2014/main" id="{9AC677E6-8618-4F6B-B251-7672361FB90A}"/>
                    </a:ext>
                  </a:extLst>
                </p:cNvPr>
                <p:cNvSpPr txBox="1">
                  <a:spLocks noChangeArrowheads="1"/>
                </p:cNvSpPr>
                <p:nvPr/>
              </p:nvSpPr>
              <p:spPr bwMode="auto">
                <a:xfrm>
                  <a:off x="6837" y="7524"/>
                  <a:ext cx="1725" cy="4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地震</a:t>
                  </a:r>
                </a:p>
              </p:txBody>
            </p:sp>
          </p:grpSp>
          <p:grpSp>
            <p:nvGrpSpPr>
              <p:cNvPr id="10" name="组合 9">
                <a:extLst>
                  <a:ext uri="{FF2B5EF4-FFF2-40B4-BE49-F238E27FC236}">
                    <a16:creationId xmlns:a16="http://schemas.microsoft.com/office/drawing/2014/main" id="{DF72F98D-C2B0-4675-B52B-18D171B8D50F}"/>
                  </a:ext>
                </a:extLst>
              </p:cNvPr>
              <p:cNvGrpSpPr>
                <a:grpSpLocks/>
              </p:cNvGrpSpPr>
              <p:nvPr/>
            </p:nvGrpSpPr>
            <p:grpSpPr bwMode="auto">
              <a:xfrm>
                <a:off x="5220" y="11541"/>
                <a:ext cx="1865" cy="780"/>
                <a:chOff x="5217" y="7836"/>
                <a:chExt cx="1865" cy="780"/>
              </a:xfrm>
            </p:grpSpPr>
            <p:sp>
              <p:nvSpPr>
                <p:cNvPr id="22" name="椭圆 21">
                  <a:extLst>
                    <a:ext uri="{FF2B5EF4-FFF2-40B4-BE49-F238E27FC236}">
                      <a16:creationId xmlns:a16="http://schemas.microsoft.com/office/drawing/2014/main" id="{560A9018-B1C6-4AC8-AED9-679702A4E969}"/>
                    </a:ext>
                  </a:extLst>
                </p:cNvPr>
                <p:cNvSpPr>
                  <a:spLocks noChangeArrowheads="1"/>
                </p:cNvSpPr>
                <p:nvPr/>
              </p:nvSpPr>
              <p:spPr bwMode="auto">
                <a:xfrm>
                  <a:off x="5217" y="7836"/>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3" name="文本框 139">
                  <a:extLst>
                    <a:ext uri="{FF2B5EF4-FFF2-40B4-BE49-F238E27FC236}">
                      <a16:creationId xmlns:a16="http://schemas.microsoft.com/office/drawing/2014/main" id="{DCF1F412-54EF-46F6-8EE1-880BF268BA53}"/>
                    </a:ext>
                  </a:extLst>
                </p:cNvPr>
                <p:cNvSpPr txBox="1">
                  <a:spLocks noChangeArrowheads="1"/>
                </p:cNvSpPr>
                <p:nvPr/>
              </p:nvSpPr>
              <p:spPr bwMode="auto">
                <a:xfrm>
                  <a:off x="5462" y="8008"/>
                  <a:ext cx="1620" cy="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警报</a:t>
                  </a:r>
                </a:p>
              </p:txBody>
            </p:sp>
          </p:grpSp>
          <p:grpSp>
            <p:nvGrpSpPr>
              <p:cNvPr id="11" name="组合 10">
                <a:extLst>
                  <a:ext uri="{FF2B5EF4-FFF2-40B4-BE49-F238E27FC236}">
                    <a16:creationId xmlns:a16="http://schemas.microsoft.com/office/drawing/2014/main" id="{F0254490-DF69-4A58-9D0C-2C9D82EC337A}"/>
                  </a:ext>
                </a:extLst>
              </p:cNvPr>
              <p:cNvGrpSpPr>
                <a:grpSpLocks/>
              </p:cNvGrpSpPr>
              <p:nvPr/>
            </p:nvGrpSpPr>
            <p:grpSpPr bwMode="auto">
              <a:xfrm>
                <a:off x="3192" y="13329"/>
                <a:ext cx="2475" cy="795"/>
                <a:chOff x="3057" y="9552"/>
                <a:chExt cx="2475" cy="795"/>
              </a:xfrm>
            </p:grpSpPr>
            <p:sp>
              <p:nvSpPr>
                <p:cNvPr id="20" name="椭圆 19">
                  <a:extLst>
                    <a:ext uri="{FF2B5EF4-FFF2-40B4-BE49-F238E27FC236}">
                      <a16:creationId xmlns:a16="http://schemas.microsoft.com/office/drawing/2014/main" id="{96ED8386-2D3A-4090-9113-364A6E871841}"/>
                    </a:ext>
                  </a:extLst>
                </p:cNvPr>
                <p:cNvSpPr>
                  <a:spLocks noChangeArrowheads="1"/>
                </p:cNvSpPr>
                <p:nvPr/>
              </p:nvSpPr>
              <p:spPr bwMode="auto">
                <a:xfrm>
                  <a:off x="3057" y="9552"/>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21" name="文本框 142">
                  <a:extLst>
                    <a:ext uri="{FF2B5EF4-FFF2-40B4-BE49-F238E27FC236}">
                      <a16:creationId xmlns:a16="http://schemas.microsoft.com/office/drawing/2014/main" id="{288CF433-A157-43F3-B608-E892DA44479A}"/>
                    </a:ext>
                  </a:extLst>
                </p:cNvPr>
                <p:cNvSpPr txBox="1">
                  <a:spLocks noChangeArrowheads="1"/>
                </p:cNvSpPr>
                <p:nvPr/>
              </p:nvSpPr>
              <p:spPr bwMode="auto">
                <a:xfrm>
                  <a:off x="3057" y="9639"/>
                  <a:ext cx="2475" cy="708"/>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John</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打电话</a:t>
                  </a:r>
                </a:p>
              </p:txBody>
            </p:sp>
          </p:grpSp>
          <p:grpSp>
            <p:nvGrpSpPr>
              <p:cNvPr id="12" name="组合 11">
                <a:extLst>
                  <a:ext uri="{FF2B5EF4-FFF2-40B4-BE49-F238E27FC236}">
                    <a16:creationId xmlns:a16="http://schemas.microsoft.com/office/drawing/2014/main" id="{A263D666-0BB8-41BB-8407-8B822F8CDF49}"/>
                  </a:ext>
                </a:extLst>
              </p:cNvPr>
              <p:cNvGrpSpPr>
                <a:grpSpLocks/>
              </p:cNvGrpSpPr>
              <p:nvPr/>
            </p:nvGrpSpPr>
            <p:grpSpPr bwMode="auto">
              <a:xfrm>
                <a:off x="7147" y="13344"/>
                <a:ext cx="1749" cy="780"/>
                <a:chOff x="7132" y="9396"/>
                <a:chExt cx="1749" cy="780"/>
              </a:xfrm>
            </p:grpSpPr>
            <p:sp>
              <p:nvSpPr>
                <p:cNvPr id="18" name="椭圆 17">
                  <a:extLst>
                    <a:ext uri="{FF2B5EF4-FFF2-40B4-BE49-F238E27FC236}">
                      <a16:creationId xmlns:a16="http://schemas.microsoft.com/office/drawing/2014/main" id="{9ABE16C5-4472-416E-9954-03A6EAE1C264}"/>
                    </a:ext>
                  </a:extLst>
                </p:cNvPr>
                <p:cNvSpPr>
                  <a:spLocks noChangeArrowheads="1"/>
                </p:cNvSpPr>
                <p:nvPr/>
              </p:nvSpPr>
              <p:spPr bwMode="auto">
                <a:xfrm>
                  <a:off x="7197" y="9396"/>
                  <a:ext cx="1620" cy="78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zh-CN" altLang="en-US" sz="2000"/>
                </a:p>
              </p:txBody>
            </p:sp>
            <p:sp>
              <p:nvSpPr>
                <p:cNvPr id="19" name="文本框 145">
                  <a:extLst>
                    <a:ext uri="{FF2B5EF4-FFF2-40B4-BE49-F238E27FC236}">
                      <a16:creationId xmlns:a16="http://schemas.microsoft.com/office/drawing/2014/main" id="{0290D58C-A6AD-4064-90DD-4E48AD00FBA6}"/>
                    </a:ext>
                  </a:extLst>
                </p:cNvPr>
                <p:cNvSpPr txBox="1">
                  <a:spLocks noChangeArrowheads="1"/>
                </p:cNvSpPr>
                <p:nvPr/>
              </p:nvSpPr>
              <p:spPr bwMode="auto">
                <a:xfrm>
                  <a:off x="7132" y="9537"/>
                  <a:ext cx="1749" cy="543"/>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微软雅黑" panose="020B0503020204020204" pitchFamily="34" charset="-122"/>
                      <a:cs typeface="Times New Roman" panose="02020603050405020304" pitchFamily="18" charset="0"/>
                    </a:rPr>
                    <a:t>Mary</a:t>
                  </a:r>
                  <a:r>
                    <a:rPr lang="zh-CN" sz="2000" kern="100" dirty="0">
                      <a:effectLst/>
                      <a:latin typeface="Times New Roman" panose="02020603050405020304" pitchFamily="18" charset="0"/>
                      <a:ea typeface="微软雅黑" panose="020B0503020204020204" pitchFamily="34" charset="-122"/>
                      <a:cs typeface="Times New Roman" panose="02020603050405020304" pitchFamily="18" charset="0"/>
                    </a:rPr>
                    <a:t>打电话</a:t>
                  </a:r>
                </a:p>
              </p:txBody>
            </p:sp>
          </p:grpSp>
          <p:cxnSp>
            <p:nvCxnSpPr>
              <p:cNvPr id="13" name="直线 146">
                <a:extLst>
                  <a:ext uri="{FF2B5EF4-FFF2-40B4-BE49-F238E27FC236}">
                    <a16:creationId xmlns:a16="http://schemas.microsoft.com/office/drawing/2014/main" id="{27F84396-8EB0-4624-909A-BA5A9CA8D583}"/>
                  </a:ext>
                </a:extLst>
              </p:cNvPr>
              <p:cNvCxnSpPr>
                <a:cxnSpLocks noChangeShapeType="1"/>
              </p:cNvCxnSpPr>
              <p:nvPr/>
            </p:nvCxnSpPr>
            <p:spPr bwMode="auto">
              <a:xfrm>
                <a:off x="3961" y="10917"/>
                <a:ext cx="1440" cy="78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直线 147">
                <a:extLst>
                  <a:ext uri="{FF2B5EF4-FFF2-40B4-BE49-F238E27FC236}">
                    <a16:creationId xmlns:a16="http://schemas.microsoft.com/office/drawing/2014/main" id="{F08EC482-28ED-415A-98AF-C809000F529E}"/>
                  </a:ext>
                </a:extLst>
              </p:cNvPr>
              <p:cNvCxnSpPr>
                <a:cxnSpLocks noChangeShapeType="1"/>
              </p:cNvCxnSpPr>
              <p:nvPr/>
            </p:nvCxnSpPr>
            <p:spPr bwMode="auto">
              <a:xfrm flipH="1">
                <a:off x="6660" y="10917"/>
                <a:ext cx="1080" cy="78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直线 148">
                <a:extLst>
                  <a:ext uri="{FF2B5EF4-FFF2-40B4-BE49-F238E27FC236}">
                    <a16:creationId xmlns:a16="http://schemas.microsoft.com/office/drawing/2014/main" id="{9D7E75EE-5530-450B-A67E-70B7017A5868}"/>
                  </a:ext>
                </a:extLst>
              </p:cNvPr>
              <p:cNvCxnSpPr>
                <a:cxnSpLocks noChangeShapeType="1"/>
              </p:cNvCxnSpPr>
              <p:nvPr/>
            </p:nvCxnSpPr>
            <p:spPr bwMode="auto">
              <a:xfrm flipH="1">
                <a:off x="3960" y="12249"/>
                <a:ext cx="1620" cy="109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直线 149">
                <a:extLst>
                  <a:ext uri="{FF2B5EF4-FFF2-40B4-BE49-F238E27FC236}">
                    <a16:creationId xmlns:a16="http://schemas.microsoft.com/office/drawing/2014/main" id="{9AC54757-599E-4732-9691-7EED8B1FA609}"/>
                  </a:ext>
                </a:extLst>
              </p:cNvPr>
              <p:cNvCxnSpPr>
                <a:cxnSpLocks noChangeShapeType="1"/>
              </p:cNvCxnSpPr>
              <p:nvPr/>
            </p:nvCxnSpPr>
            <p:spPr bwMode="auto">
              <a:xfrm>
                <a:off x="6492" y="12249"/>
                <a:ext cx="1620" cy="1092"/>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7" name="文本框 150">
              <a:extLst>
                <a:ext uri="{FF2B5EF4-FFF2-40B4-BE49-F238E27FC236}">
                  <a16:creationId xmlns:a16="http://schemas.microsoft.com/office/drawing/2014/main" id="{FC500979-4E4C-47F1-9A9F-D731B43FA302}"/>
                </a:ext>
              </a:extLst>
            </p:cNvPr>
            <p:cNvSpPr txBox="1">
              <a:spLocks noChangeArrowheads="1"/>
            </p:cNvSpPr>
            <p:nvPr/>
          </p:nvSpPr>
          <p:spPr bwMode="auto">
            <a:xfrm>
              <a:off x="3818" y="13714"/>
              <a:ext cx="3831" cy="46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pPr algn="just"/>
              <a:r>
                <a:rPr lang="en-US" sz="2000" kern="100" dirty="0">
                  <a:effectLst/>
                  <a:latin typeface="Times New Roman" panose="02020603050405020304" pitchFamily="18" charset="0"/>
                  <a:ea typeface="宋体" panose="02010600030101010101" pitchFamily="2" charset="-122"/>
                </a:rPr>
                <a:t> </a:t>
              </a:r>
              <a:r>
                <a:rPr lang="zh-CN" sz="2000" kern="100" dirty="0">
                  <a:effectLst/>
                  <a:latin typeface="Times New Roman" panose="02020603050405020304" pitchFamily="18" charset="0"/>
                  <a:ea typeface="宋体" panose="02010600030101010101" pitchFamily="2" charset="-122"/>
                </a:rPr>
                <a:t>一个贝叶斯网示例</a:t>
              </a:r>
            </a:p>
          </p:txBody>
        </p:sp>
      </p:grpSp>
      <p:sp>
        <p:nvSpPr>
          <p:cNvPr id="29" name="文本框 28">
            <a:extLst>
              <a:ext uri="{FF2B5EF4-FFF2-40B4-BE49-F238E27FC236}">
                <a16:creationId xmlns:a16="http://schemas.microsoft.com/office/drawing/2014/main" id="{224D5E5B-46B8-4CF4-8EBD-90232C07C3D2}"/>
              </a:ext>
            </a:extLst>
          </p:cNvPr>
          <p:cNvSpPr txBox="1"/>
          <p:nvPr/>
        </p:nvSpPr>
        <p:spPr>
          <a:xfrm>
            <a:off x="673042" y="2238327"/>
            <a:ext cx="5982004" cy="3351046"/>
          </a:xfrm>
          <a:prstGeom prst="rect">
            <a:avLst/>
          </a:prstGeom>
          <a:solidFill>
            <a:schemeClr val="accent5">
              <a:lumMod val="20000"/>
              <a:lumOff val="80000"/>
            </a:schemeClr>
          </a:solidFill>
        </p:spPr>
        <p:txBody>
          <a:bodyPr wrap="square" rtlCol="0">
            <a:spAutoFit/>
          </a:bodyPr>
          <a:lstStyle/>
          <a:p>
            <a:pPr marL="285750" indent="-28575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报警器可以探测到盗窃的发生</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报警器可能会对轻微的地震作出反应</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警报可以促使</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John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给你打电话，但</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John</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会把警报声和电话铃声搞混</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警报可以促使</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Mary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给你打电话，但</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Mary</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喜欢听音乐可能会忽略警报声</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02D899BD-523F-44BD-9735-F6565E0A9AFD}"/>
              </a:ext>
            </a:extLst>
          </p:cNvPr>
          <p:cNvSpPr txBox="1"/>
          <p:nvPr/>
        </p:nvSpPr>
        <p:spPr>
          <a:xfrm>
            <a:off x="6760572" y="1170528"/>
            <a:ext cx="5292091" cy="707886"/>
          </a:xfrm>
          <a:prstGeom prst="rect">
            <a:avLst/>
          </a:prstGeom>
          <a:noFill/>
        </p:spPr>
        <p:txBody>
          <a:bodyPr wrap="square">
            <a:spAutoFit/>
          </a:bodyPr>
          <a:lstStyle/>
          <a:p>
            <a:r>
              <a:rPr lang="zh-CN" altLang="zh-CN" sz="2000" b="1"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现在给出某人打了电话或未打电话的证据（观测值），我们想估计一下盗窃发生的概率。</a:t>
            </a:r>
            <a:endParaRPr lang="zh-CN" altLang="en-US" sz="2000" dirty="0">
              <a:latin typeface="微软雅黑" panose="020B0503020204020204" pitchFamily="34" charset="-122"/>
              <a:ea typeface="微软雅黑" panose="020B0503020204020204" pitchFamily="34" charset="-122"/>
            </a:endParaRPr>
          </a:p>
        </p:txBody>
      </p:sp>
      <p:sp>
        <p:nvSpPr>
          <p:cNvPr id="33" name="标题 1">
            <a:extLst>
              <a:ext uri="{FF2B5EF4-FFF2-40B4-BE49-F238E27FC236}">
                <a16:creationId xmlns:a16="http://schemas.microsoft.com/office/drawing/2014/main" id="{99E637F8-B01A-4AA7-80EA-7951C05EFAC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1.</a:t>
            </a:r>
            <a:r>
              <a:rPr lang="zh-CN" altLang="en-US" b="1" dirty="0">
                <a:solidFill>
                  <a:srgbClr val="0000FF"/>
                </a:solidFill>
                <a:latin typeface="黑体" panose="02010609060101010101" pitchFamily="49" charset="-122"/>
                <a:ea typeface="黑体" panose="02010609060101010101" pitchFamily="49" charset="-122"/>
              </a:rPr>
              <a:t>贝叶斯网的定义</a:t>
            </a:r>
            <a:endParaRPr lang="zh-CN" altLang="en-US" dirty="0"/>
          </a:p>
        </p:txBody>
      </p:sp>
    </p:spTree>
    <p:extLst>
      <p:ext uri="{BB962C8B-B14F-4D97-AF65-F5344CB8AC3E}">
        <p14:creationId xmlns:p14="http://schemas.microsoft.com/office/powerpoint/2010/main" val="232142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247121"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4.1</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基本策略</a:t>
            </a:r>
            <a:endParaRPr lang="zh-CN" altLang="zh-CN" sz="2400" kern="100" dirty="0">
              <a:effectLst/>
              <a:latin typeface="微软雅黑" panose="020B0503020204020204" pitchFamily="34" charset="-122"/>
              <a:ea typeface="微软雅黑" panose="020B0503020204020204" pitchFamily="34" charset="-122"/>
            </a:endParaRPr>
          </a:p>
          <a:p>
            <a:pPr indent="0" algn="just">
              <a:lnSpc>
                <a:spcPct val="150000"/>
              </a:lnSpc>
              <a:buNone/>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编码长度</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描述模型自身所需的字节长度</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使用该模型描述数据所需的字节长度</a:t>
            </a:r>
            <a:endParaRPr lang="zh-CN" altLang="zh-CN" sz="24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对贝叶斯网学习而言，</a:t>
            </a:r>
            <a:r>
              <a:rPr lang="zh-CN"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模型就是一个贝叶斯网</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（结构和参数），同时，</a:t>
            </a:r>
            <a:r>
              <a:rPr lang="zh-CN" altLang="zh-CN" sz="24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每个贝叶斯网描述了一个在训练数据上的概率分布</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，自有一套编码机制能使那些经常出现的样本有更短的编码。</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5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于是，我们应选择那个综合编码长度（包括描述网络和编码数据）</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最短</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的贝叶斯网，这就是</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最小描述长度</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Minimal Description Length,</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简称</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MDL</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）准则。</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07026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247121"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4.1</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基本策略</a:t>
                </a:r>
                <a:endParaRPr lang="zh-CN" altLang="zh-CN" sz="2400" kern="100" dirty="0">
                  <a:effectLst/>
                  <a:latin typeface="微软雅黑" panose="020B0503020204020204" pitchFamily="34" charset="-122"/>
                  <a:ea typeface="微软雅黑" panose="020B0503020204020204" pitchFamily="34" charset="-122"/>
                </a:endParaRPr>
              </a:p>
              <a:p>
                <a:pPr indent="0" algn="just">
                  <a:lnSpc>
                    <a:spcPct val="150000"/>
                  </a:lnSpc>
                  <a:buNone/>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编码长度</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描述模型自身所需的字节长度</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使用该模型描述数据所需的字节长度</a:t>
                </a:r>
                <a:endParaRPr lang="zh-CN" altLang="zh-CN" sz="2400"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50000"/>
                  </a:lnSpc>
                </a:pPr>
                <a:r>
                  <a:rPr lang="zh-CN" altLang="zh-CN" sz="2400" b="1" kern="100" dirty="0">
                    <a:solidFill>
                      <a:srgbClr val="000000"/>
                    </a:solidFill>
                    <a:effectLst/>
                    <a:latin typeface="微软雅黑" panose="020B0503020204020204" pitchFamily="34" charset="-122"/>
                    <a:ea typeface="微软雅黑" panose="020B0503020204020204" pitchFamily="34" charset="-122"/>
                  </a:rPr>
                  <a:t>给定训练集</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𝑫</m:t>
                    </m:r>
                    <m:r>
                      <a:rPr lang="en-US" altLang="zh-CN" sz="2400" b="1" i="1" kern="100">
                        <a:solidFill>
                          <a:srgbClr val="000000"/>
                        </a:solidFill>
                        <a:effectLst/>
                        <a:latin typeface="Cambria Math" panose="02040503050406030204" pitchFamily="18" charset="0"/>
                        <a:ea typeface="宋体" panose="02010600030101010101" pitchFamily="2" charset="-122"/>
                      </a:rPr>
                      <m:t>={</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𝒙</m:t>
                        </m:r>
                      </m:e>
                      <m:sub>
                        <m:r>
                          <a:rPr lang="en-US" altLang="zh-CN" sz="2400" b="1" i="1" kern="100">
                            <a:solidFill>
                              <a:srgbClr val="000000"/>
                            </a:solidFill>
                            <a:effectLst/>
                            <a:latin typeface="Cambria Math" panose="02040503050406030204" pitchFamily="18" charset="0"/>
                            <a:ea typeface="宋体" panose="02010600030101010101" pitchFamily="2" charset="-122"/>
                          </a:rPr>
                          <m:t>𝟏</m:t>
                        </m:r>
                      </m:sub>
                    </m:sSub>
                    <m:r>
                      <a:rPr lang="en-US" altLang="zh-CN" sz="2400" b="1" i="1" kern="100">
                        <a:solidFill>
                          <a:srgbClr val="000000"/>
                        </a:solidFill>
                        <a:effectLst/>
                        <a:latin typeface="Cambria Math" panose="02040503050406030204" pitchFamily="18" charset="0"/>
                        <a:ea typeface="宋体" panose="02010600030101010101" pitchFamily="2" charset="-122"/>
                      </a:rPr>
                      <m:t>, </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𝒙</m:t>
                        </m:r>
                      </m:e>
                      <m:sub>
                        <m:r>
                          <a:rPr lang="en-US" altLang="zh-CN" sz="2400" b="1" i="1" kern="100">
                            <a:solidFill>
                              <a:srgbClr val="000000"/>
                            </a:solidFill>
                            <a:effectLst/>
                            <a:latin typeface="Cambria Math" panose="02040503050406030204" pitchFamily="18" charset="0"/>
                            <a:ea typeface="宋体" panose="02010600030101010101" pitchFamily="2" charset="-122"/>
                          </a:rPr>
                          <m:t>𝟐</m:t>
                        </m:r>
                      </m:sub>
                    </m:sSub>
                    <m:r>
                      <a:rPr lang="en-US" altLang="zh-CN" sz="2400" b="1" i="1" kern="100">
                        <a:solidFill>
                          <a:srgbClr val="000000"/>
                        </a:solidFill>
                        <a:effectLst/>
                        <a:latin typeface="Cambria Math" panose="02040503050406030204" pitchFamily="18" charset="0"/>
                        <a:ea typeface="宋体" panose="02010600030101010101" pitchFamily="2" charset="-122"/>
                      </a:rPr>
                      <m:t>, ..., </m:t>
                    </m:r>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𝒙</m:t>
                        </m:r>
                      </m:e>
                      <m:sub>
                        <m:r>
                          <a:rPr lang="en-US" altLang="zh-CN" sz="2400" b="1" i="1" kern="100">
                            <a:solidFill>
                              <a:srgbClr val="000000"/>
                            </a:solidFill>
                            <a:effectLst/>
                            <a:latin typeface="Cambria Math" panose="02040503050406030204" pitchFamily="18" charset="0"/>
                            <a:ea typeface="宋体" panose="02010600030101010101" pitchFamily="2" charset="-122"/>
                          </a:rPr>
                          <m:t>𝒎</m:t>
                        </m:r>
                      </m:sub>
                    </m:sSub>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微软雅黑" panose="020B0503020204020204" pitchFamily="34" charset="-122"/>
                    <a:ea typeface="微软雅黑" panose="020B0503020204020204" pitchFamily="34" charset="-122"/>
                  </a:rPr>
                  <a:t>，贝叶斯网</a:t>
                </a:r>
                <a14:m>
                  <m:oMath xmlns:m="http://schemas.openxmlformats.org/officeDocument/2006/math">
                    <m:r>
                      <m:rPr>
                        <m:nor/>
                      </m:rPr>
                      <a:rPr lang="en-US" altLang="zh-CN" sz="2400" b="1"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m:t>B</m:t>
                    </m:r>
                    <m:r>
                      <m:rPr>
                        <m:nor/>
                      </m:rPr>
                      <a:rPr lang="en-US" altLang="zh-CN" sz="2400" b="1"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m:t>=</m:t>
                    </m:r>
                    <m:r>
                      <a:rPr lang="en-US" altLang="zh-CN" sz="2400" b="1" kern="100">
                        <a:solidFill>
                          <a:srgbClr val="000000"/>
                        </a:solidFill>
                        <a:effectLst/>
                        <a:latin typeface="Cambria Math" panose="02040503050406030204" pitchFamily="18" charset="0"/>
                        <a:ea typeface="宋体" panose="02010600030101010101" pitchFamily="2" charset="-122"/>
                      </a:rPr>
                      <m:t>{</m:t>
                    </m:r>
                    <m:r>
                      <m:rPr>
                        <m:nor/>
                      </m:rPr>
                      <a:rPr lang="en-US" altLang="zh-CN" sz="2400" b="1"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m:t>G</m:t>
                    </m:r>
                    <m:r>
                      <m:rPr>
                        <m:nor/>
                      </m:rPr>
                      <a:rPr lang="en-US" altLang="zh-CN" sz="2400" b="1"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rPr>
                      <m:t>𝚯</m:t>
                    </m:r>
                    <m:r>
                      <a:rPr lang="en-US" altLang="zh-CN" sz="2400" b="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微软雅黑" panose="020B0503020204020204" pitchFamily="34" charset="-122"/>
                    <a:ea typeface="微软雅黑" panose="020B0503020204020204" pitchFamily="34" charset="-122"/>
                  </a:rPr>
                  <a:t>在</a:t>
                </a:r>
                <a:r>
                  <a:rPr lang="en-US" altLang="zh-CN" sz="2400" b="1" kern="100" dirty="0">
                    <a:solidFill>
                      <a:srgbClr val="000000"/>
                    </a:solidFill>
                    <a:effectLst/>
                    <a:latin typeface="微软雅黑" panose="020B0503020204020204" pitchFamily="34" charset="-122"/>
                    <a:ea typeface="微软雅黑" panose="020B0503020204020204" pitchFamily="34" charset="-122"/>
                  </a:rPr>
                  <a:t>D</a:t>
                </a:r>
                <a:r>
                  <a:rPr lang="zh-CN" altLang="zh-CN" sz="2400" b="1" kern="100" dirty="0">
                    <a:solidFill>
                      <a:srgbClr val="000000"/>
                    </a:solidFill>
                    <a:effectLst/>
                    <a:latin typeface="微软雅黑" panose="020B0503020204020204" pitchFamily="34" charset="-122"/>
                    <a:ea typeface="微软雅黑" panose="020B0503020204020204" pitchFamily="34" charset="-122"/>
                  </a:rPr>
                  <a:t>上的评分函数可写为：</a:t>
                </a:r>
                <a:endParaRPr lang="zh-CN" altLang="zh-CN" sz="2400" b="1" kern="100" dirty="0">
                  <a:effectLst/>
                  <a:latin typeface="微软雅黑" panose="020B0503020204020204" pitchFamily="34" charset="-122"/>
                  <a:ea typeface="微软雅黑" panose="020B0503020204020204" pitchFamily="34" charset="-122"/>
                </a:endParaRPr>
              </a:p>
              <a:p>
                <a:pPr indent="0" algn="ctr">
                  <a:lnSpc>
                    <a:spcPct val="150000"/>
                  </a:lnSpc>
                  <a:buNone/>
                </a:pPr>
                <a14:m>
                  <m:oMath xmlns:m="http://schemas.openxmlformats.org/officeDocument/2006/math">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𝒔</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𝒇</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𝜽</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𝑳𝑳</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(4.1)</a:t>
                </a:r>
              </a:p>
              <a:p>
                <a:pPr indent="0" algn="just">
                  <a:lnSpc>
                    <a:spcPct val="150000"/>
                  </a:lnSpc>
                  <a:buNone/>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𝑩</m:t>
                    </m:r>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是贝叶斯网的参数个数；</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𝒇</m:t>
                    </m:r>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𝜽</m:t>
                    </m:r>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表示描述每个参数</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𝜽</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所需的字节数；</a:t>
                </a:r>
                <a:endPar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ctr">
                  <a:lnSpc>
                    <a:spcPct val="100000"/>
                  </a:lnSpc>
                  <a:buNone/>
                </a:pPr>
                <a14:m>
                  <m:oMath xmlns:m="http://schemas.openxmlformats.org/officeDocument/2006/math">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𝑳𝑳</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sz="2400" b="1" i="1">
                            <a:solidFill>
                              <a:srgbClr val="000000"/>
                            </a:solidFill>
                            <a:effectLst/>
                            <a:latin typeface="Cambria Math" panose="02040503050406030204" pitchFamily="18" charset="0"/>
                            <a:ea typeface="Cambria Math" panose="02040503050406030204" pitchFamily="18" charset="0"/>
                          </a:rPr>
                        </m:ctrlPr>
                      </m:naryPr>
                      <m: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𝒎</m:t>
                        </m:r>
                      </m:sup>
                      <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400" b="1" i="1">
                                <a:solidFill>
                                  <a:srgbClr val="000000"/>
                                </a:solidFill>
                                <a:effectLst/>
                                <a:latin typeface="Cambria Math" panose="02040503050406030204" pitchFamily="18" charset="0"/>
                                <a:ea typeface="Cambria Math" panose="02040503050406030204" pitchFamily="18" charset="0"/>
                              </a:rPr>
                            </m:ctrlPr>
                          </m:funcPr>
                          <m:fNa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𝒍𝒐𝒈</m:t>
                            </m:r>
                          </m:fName>
                          <m:e>
                            <m:f>
                              <m:fPr>
                                <m:ctrlPr>
                                  <a:rPr lang="zh-CN" altLang="zh-CN" sz="2400" b="1" i="1">
                                    <a:solidFill>
                                      <a:srgbClr val="000000"/>
                                    </a:solidFill>
                                    <a:effectLst/>
                                    <a:latin typeface="Cambria Math" panose="02040503050406030204" pitchFamily="18" charset="0"/>
                                    <a:ea typeface="Cambria Math" panose="02040503050406030204" pitchFamily="18" charset="0"/>
                                  </a:rPr>
                                </m:ctrlPr>
                              </m:fPr>
                              <m:num>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num>
                              <m:den>
                                <m:sSub>
                                  <m:sSubPr>
                                    <m:ctrlP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𝑷</m:t>
                                    </m:r>
                                  </m:e>
                                  <m:sub>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sub>
                                </m:s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en>
                            </m:f>
                          </m:e>
                        </m:func>
                      </m:e>
                    </m:nary>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sz="2400" b="1" i="1">
                            <a:solidFill>
                              <a:srgbClr val="000000"/>
                            </a:solidFill>
                            <a:effectLst/>
                            <a:latin typeface="Cambria Math" panose="02040503050406030204" pitchFamily="18" charset="0"/>
                            <a:ea typeface="Cambria Math" panose="02040503050406030204" pitchFamily="18" charset="0"/>
                          </a:rPr>
                        </m:ctrlPr>
                      </m:naryPr>
                      <m: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𝒎</m:t>
                        </m:r>
                      </m:sup>
                      <m:e>
                        <m:func>
                          <m:funcPr>
                            <m:ctrlPr>
                              <a:rPr lang="zh-CN" altLang="zh-CN" sz="2400" b="1" i="1">
                                <a:solidFill>
                                  <a:srgbClr val="000000"/>
                                </a:solidFill>
                                <a:effectLst/>
                                <a:latin typeface="Cambria Math" panose="02040503050406030204" pitchFamily="18" charset="0"/>
                                <a:ea typeface="Cambria Math" panose="02040503050406030204" pitchFamily="18" charset="0"/>
                              </a:rPr>
                            </m:ctrlPr>
                          </m:funcPr>
                          <m:fNa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𝒍𝒐𝒈</m:t>
                            </m:r>
                          </m:fName>
                          <m:e>
                            <m:sSub>
                              <m:sSubPr>
                                <m:ctrlP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𝑷</m:t>
                                </m:r>
                              </m:e>
                              <m:sub>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sub>
                            </m:sSub>
                          </m:e>
                        </m:func>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nary>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(4.2)</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50000"/>
                  </a:lnSpc>
                  <a:buNone/>
                </a:pPr>
                <a:r>
                  <a:rPr lang="zh-CN" altLang="zh-CN" sz="2400" b="1" kern="100" dirty="0">
                    <a:solidFill>
                      <a:srgbClr val="000000"/>
                    </a:solidFill>
                    <a:effectLst/>
                    <a:latin typeface="微软雅黑" panose="020B0503020204020204" pitchFamily="34" charset="-122"/>
                    <a:ea typeface="微软雅黑" panose="020B0503020204020204" pitchFamily="34" charset="-122"/>
                  </a:rPr>
                  <a:t>是贝叶斯网</a:t>
                </a:r>
                <a:r>
                  <a:rPr lang="en-US" altLang="zh-CN" sz="2400" b="1" kern="100" dirty="0">
                    <a:solidFill>
                      <a:srgbClr val="000000"/>
                    </a:solidFill>
                    <a:effectLst/>
                    <a:latin typeface="微软雅黑" panose="020B0503020204020204" pitchFamily="34" charset="-122"/>
                    <a:ea typeface="微软雅黑" panose="020B0503020204020204" pitchFamily="34" charset="-122"/>
                  </a:rPr>
                  <a:t>B</a:t>
                </a:r>
                <a:r>
                  <a:rPr lang="zh-CN" altLang="zh-CN" sz="2400" b="1" kern="100" dirty="0">
                    <a:solidFill>
                      <a:srgbClr val="000000"/>
                    </a:solidFill>
                    <a:effectLst/>
                    <a:latin typeface="微软雅黑" panose="020B0503020204020204" pitchFamily="34" charset="-122"/>
                    <a:ea typeface="微软雅黑" panose="020B0503020204020204" pitchFamily="34" charset="-122"/>
                  </a:rPr>
                  <a:t>的对数似然函数的负值。</a:t>
                </a: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247121" cy="5117283"/>
              </a:xfrm>
              <a:prstGeom prst="rect">
                <a:avLst/>
              </a:prstGeom>
              <a:blipFill>
                <a:blip r:embed="rId3"/>
                <a:stretch>
                  <a:fillRect l="-867"/>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043842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247121"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4.1</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基本策略</a:t>
                </a:r>
                <a:endParaRPr lang="zh-CN" altLang="zh-CN" sz="2400" kern="100" dirty="0">
                  <a:effectLst/>
                  <a:latin typeface="微软雅黑" panose="020B0503020204020204" pitchFamily="34" charset="-122"/>
                  <a:ea typeface="微软雅黑" panose="020B0503020204020204" pitchFamily="34" charset="-122"/>
                </a:endParaRPr>
              </a:p>
              <a:p>
                <a:pPr indent="0" algn="ctr">
                  <a:lnSpc>
                    <a:spcPct val="150000"/>
                  </a:lnSpc>
                  <a:buNone/>
                </a:pPr>
                <a14:m>
                  <m:oMath xmlns:m="http://schemas.openxmlformats.org/officeDocument/2006/math">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𝒔</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𝒇</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𝜽</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𝑳𝑳</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(4.1)</a:t>
                </a:r>
              </a:p>
              <a:p>
                <a:pPr indent="0" algn="ctr">
                  <a:lnSpc>
                    <a:spcPct val="100000"/>
                  </a:lnSpc>
                  <a:buNone/>
                </a:pPr>
                <a14:m>
                  <m:oMath xmlns:m="http://schemas.openxmlformats.org/officeDocument/2006/math">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𝑳𝑳</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sz="2400" b="1" i="1">
                            <a:solidFill>
                              <a:srgbClr val="000000"/>
                            </a:solidFill>
                            <a:effectLst/>
                            <a:latin typeface="Cambria Math" panose="02040503050406030204" pitchFamily="18" charset="0"/>
                            <a:ea typeface="Cambria Math" panose="02040503050406030204" pitchFamily="18" charset="0"/>
                          </a:rPr>
                        </m:ctrlPr>
                      </m:naryPr>
                      <m: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𝒎</m:t>
                        </m:r>
                      </m:sup>
                      <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400" b="1" i="1">
                                <a:solidFill>
                                  <a:srgbClr val="000000"/>
                                </a:solidFill>
                                <a:effectLst/>
                                <a:latin typeface="Cambria Math" panose="02040503050406030204" pitchFamily="18" charset="0"/>
                                <a:ea typeface="Cambria Math" panose="02040503050406030204" pitchFamily="18" charset="0"/>
                              </a:rPr>
                            </m:ctrlPr>
                          </m:funcPr>
                          <m:fNa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𝒍𝒐𝒈</m:t>
                            </m:r>
                          </m:fName>
                          <m:e>
                            <m:f>
                              <m:fPr>
                                <m:ctrlPr>
                                  <a:rPr lang="zh-CN" altLang="zh-CN" sz="2400" b="1" i="1">
                                    <a:solidFill>
                                      <a:srgbClr val="000000"/>
                                    </a:solidFill>
                                    <a:effectLst/>
                                    <a:latin typeface="Cambria Math" panose="02040503050406030204" pitchFamily="18" charset="0"/>
                                    <a:ea typeface="Cambria Math" panose="02040503050406030204" pitchFamily="18" charset="0"/>
                                  </a:rPr>
                                </m:ctrlPr>
                              </m:fPr>
                              <m:num>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num>
                              <m:den>
                                <m:sSub>
                                  <m:sSubPr>
                                    <m:ctrlP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𝑷</m:t>
                                    </m:r>
                                  </m:e>
                                  <m:sub>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sub>
                                </m:s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en>
                            </m:f>
                          </m:e>
                        </m:func>
                      </m:e>
                    </m:nary>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sz="2400" b="1" i="1">
                            <a:solidFill>
                              <a:srgbClr val="000000"/>
                            </a:solidFill>
                            <a:effectLst/>
                            <a:latin typeface="Cambria Math" panose="02040503050406030204" pitchFamily="18" charset="0"/>
                            <a:ea typeface="Cambria Math" panose="02040503050406030204" pitchFamily="18" charset="0"/>
                          </a:rPr>
                        </m:ctrlPr>
                      </m:naryPr>
                      <m: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𝒎</m:t>
                        </m:r>
                      </m:sup>
                      <m:e>
                        <m:func>
                          <m:funcPr>
                            <m:ctrlPr>
                              <a:rPr lang="zh-CN" altLang="zh-CN" sz="2400" b="1" i="1">
                                <a:solidFill>
                                  <a:srgbClr val="000000"/>
                                </a:solidFill>
                                <a:effectLst/>
                                <a:latin typeface="Cambria Math" panose="02040503050406030204" pitchFamily="18" charset="0"/>
                                <a:ea typeface="Cambria Math" panose="02040503050406030204" pitchFamily="18" charset="0"/>
                              </a:rPr>
                            </m:ctrlPr>
                          </m:funcPr>
                          <m:fNa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𝒍𝒐𝒈</m:t>
                            </m:r>
                          </m:fName>
                          <m:e>
                            <m:sSub>
                              <m:sSubPr>
                                <m:ctrlP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𝑷</m:t>
                                </m:r>
                              </m:e>
                              <m:sub>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sub>
                            </m:sSub>
                          </m:e>
                        </m:func>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nary>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(4.2)</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spcBef>
                    <a:spcPts val="1200"/>
                  </a:spcBef>
                  <a:buFont typeface="Wingdings" panose="05000000000000000000" pitchFamily="2" charset="2"/>
                  <a:buChar char="ü"/>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4.1</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）的第一项描述模型的复杂度</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第一项是计算编码贝叶斯网</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所需的字节数。模型复杂度一般用自由变量的个数来决定。网络结构决定了参数个数多少（因为网络结构确定了每个节点有多少个父节点，从而确定了每个节点条件概率参数表的长度）。</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247121" cy="5117283"/>
              </a:xfrm>
              <a:prstGeom prst="rect">
                <a:avLst/>
              </a:prstGeom>
              <a:blipFill>
                <a:blip r:embed="rId3"/>
                <a:stretch>
                  <a:fillRect l="-867" r="-813"/>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456436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247121"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4.1</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基本策略</a:t>
                </a:r>
                <a:endParaRPr lang="zh-CN" altLang="zh-CN" sz="2400" kern="100" dirty="0">
                  <a:effectLst/>
                  <a:latin typeface="微软雅黑" panose="020B0503020204020204" pitchFamily="34" charset="-122"/>
                  <a:ea typeface="微软雅黑" panose="020B0503020204020204" pitchFamily="34" charset="-122"/>
                </a:endParaRPr>
              </a:p>
              <a:p>
                <a:pPr indent="0" algn="ctr">
                  <a:lnSpc>
                    <a:spcPct val="150000"/>
                  </a:lnSpc>
                  <a:buNone/>
                </a:pPr>
                <a14:m>
                  <m:oMath xmlns:m="http://schemas.openxmlformats.org/officeDocument/2006/math">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𝒔</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𝒇</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𝜽</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𝑳𝑳</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(4.1)</a:t>
                </a:r>
              </a:p>
              <a:p>
                <a:pPr indent="0" algn="ctr">
                  <a:lnSpc>
                    <a:spcPct val="100000"/>
                  </a:lnSpc>
                  <a:buNone/>
                </a:pPr>
                <a14:m>
                  <m:oMath xmlns:m="http://schemas.openxmlformats.org/officeDocument/2006/math">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𝑳𝑳</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𝑫</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sz="2400" b="1" i="1">
                            <a:solidFill>
                              <a:srgbClr val="000000"/>
                            </a:solidFill>
                            <a:effectLst/>
                            <a:latin typeface="Cambria Math" panose="02040503050406030204" pitchFamily="18" charset="0"/>
                            <a:ea typeface="Cambria Math" panose="02040503050406030204" pitchFamily="18" charset="0"/>
                          </a:rPr>
                        </m:ctrlPr>
                      </m:naryPr>
                      <m: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𝒎</m:t>
                        </m:r>
                      </m:sup>
                      <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func>
                          <m:funcPr>
                            <m:ctrlPr>
                              <a:rPr lang="zh-CN" altLang="zh-CN" sz="2400" b="1" i="1">
                                <a:solidFill>
                                  <a:srgbClr val="000000"/>
                                </a:solidFill>
                                <a:effectLst/>
                                <a:latin typeface="Cambria Math" panose="02040503050406030204" pitchFamily="18" charset="0"/>
                                <a:ea typeface="Cambria Math" panose="02040503050406030204" pitchFamily="18" charset="0"/>
                              </a:rPr>
                            </m:ctrlPr>
                          </m:funcPr>
                          <m:fNa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𝒍𝒐𝒈</m:t>
                            </m:r>
                          </m:fName>
                          <m:e>
                            <m:f>
                              <m:fPr>
                                <m:ctrlPr>
                                  <a:rPr lang="zh-CN" altLang="zh-CN" sz="2400" b="1" i="1">
                                    <a:solidFill>
                                      <a:srgbClr val="000000"/>
                                    </a:solidFill>
                                    <a:effectLst/>
                                    <a:latin typeface="Cambria Math" panose="02040503050406030204" pitchFamily="18" charset="0"/>
                                    <a:ea typeface="Cambria Math" panose="02040503050406030204" pitchFamily="18" charset="0"/>
                                  </a:rPr>
                                </m:ctrlPr>
                              </m:fPr>
                              <m:num>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num>
                              <m:den>
                                <m:sSub>
                                  <m:sSubPr>
                                    <m:ctrlP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𝑷</m:t>
                                    </m:r>
                                  </m:e>
                                  <m:sub>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sub>
                                </m:s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den>
                            </m:f>
                          </m:e>
                        </m:func>
                      </m:e>
                    </m:nary>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sz="2400" b="1" i="1">
                            <a:solidFill>
                              <a:srgbClr val="000000"/>
                            </a:solidFill>
                            <a:effectLst/>
                            <a:latin typeface="Cambria Math" panose="02040503050406030204" pitchFamily="18" charset="0"/>
                            <a:ea typeface="Cambria Math" panose="02040503050406030204" pitchFamily="18" charset="0"/>
                          </a:rPr>
                        </m:ctrlPr>
                      </m:naryPr>
                      <m: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𝒊</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sub>
                      <m:sup>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𝒎</m:t>
                        </m:r>
                      </m:sup>
                      <m:e>
                        <m:func>
                          <m:funcPr>
                            <m:ctrlPr>
                              <a:rPr lang="zh-CN" altLang="zh-CN" sz="2400" b="1" i="1">
                                <a:solidFill>
                                  <a:srgbClr val="000000"/>
                                </a:solidFill>
                                <a:effectLst/>
                                <a:latin typeface="Cambria Math" panose="02040503050406030204" pitchFamily="18" charset="0"/>
                                <a:ea typeface="Cambria Math" panose="02040503050406030204" pitchFamily="18" charset="0"/>
                              </a:rPr>
                            </m:ctrlPr>
                          </m:funcPr>
                          <m:fNa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𝒍𝒐𝒈</m:t>
                            </m:r>
                          </m:fName>
                          <m:e>
                            <m:sSub>
                              <m:sSubPr>
                                <m:ctrlP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𝑷</m:t>
                                </m:r>
                              </m:e>
                              <m:sub>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𝑩</m:t>
                                </m:r>
                              </m:sub>
                            </m:sSub>
                          </m:e>
                        </m:func>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e>
                    </m:nary>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(4.2)</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30000"/>
                  </a:lnSpc>
                  <a:buFont typeface="Wingdings" panose="05000000000000000000" pitchFamily="2" charset="2"/>
                  <a:buChar char="ü"/>
                </a:pP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式（</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4.1</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）的第二项描述了模型对样本数据的拟合程度</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func>
                      <m:funcPr>
                        <m:ctrlPr>
                          <a:rPr lang="zh-CN" altLang="zh-CN" sz="2400" b="1" i="1">
                            <a:solidFill>
                              <a:srgbClr val="000000"/>
                            </a:solidFill>
                            <a:effectLst/>
                            <a:latin typeface="Cambria Math" panose="02040503050406030204" pitchFamily="18" charset="0"/>
                            <a:ea typeface="Cambria Math" panose="02040503050406030204" pitchFamily="18" charset="0"/>
                          </a:rPr>
                        </m:ctrlPr>
                      </m:funcPr>
                      <m:fName>
                        <m:r>
                          <a:rPr lang="en-US" altLang="zh-CN" sz="24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𝒍𝒐𝒈</m:t>
                        </m:r>
                      </m:fName>
                      <m:e>
                        <m:f>
                          <m:fPr>
                            <m:type m:val="lin"/>
                            <m:ctrlP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1" i="1" kern="100" smtClean="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𝟏</m:t>
                            </m:r>
                          </m:num>
                          <m:den>
                            <m:sSub>
                              <m:sSubPr>
                                <m:ctrlP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𝑷</m:t>
                                </m:r>
                              </m:e>
                              <m:sub>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𝑩</m:t>
                                </m:r>
                              </m:sub>
                            </m:sSub>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𝒙</m:t>
                                </m:r>
                              </m:e>
                              <m:sub>
                                <m:r>
                                  <a:rPr lang="en-US" altLang="zh-CN" sz="2400" b="1" i="1" kern="100">
                                    <a:solidFill>
                                      <a:srgbClr val="000000"/>
                                    </a:solidFill>
                                    <a:latin typeface="Cambria Math" panose="02040503050406030204" pitchFamily="18" charset="0"/>
                                    <a:ea typeface="宋体" panose="02010600030101010101" pitchFamily="2" charset="-122"/>
                                    <a:cs typeface="Times New Roman" panose="02020603050405020304" pitchFamily="18" charset="0"/>
                                  </a:rPr>
                                  <m:t>𝒊</m:t>
                                </m:r>
                              </m:sub>
                            </m:sSub>
                            <m:r>
                              <a:rPr lang="en-US" altLang="zh-CN" sz="2400" b="1" i="1" kern="100" smtClean="0">
                                <a:solidFill>
                                  <a:srgbClr val="000000"/>
                                </a:solidFill>
                                <a:latin typeface="Cambria Math" panose="02040503050406030204" pitchFamily="18" charset="0"/>
                                <a:ea typeface="宋体" panose="02010600030101010101" pitchFamily="2" charset="-122"/>
                                <a:cs typeface="Times New Roman" panose="02020603050405020304" pitchFamily="18" charset="0"/>
                              </a:rPr>
                              <m:t>)</m:t>
                            </m:r>
                          </m:den>
                        </m:f>
                      </m:e>
                    </m:func>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是样本</a:t>
                </a:r>
                <a:r>
                  <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的最小编码长度，第二项计算</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所对应的概率分布</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b="1" baseline="-250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需多少字节来描述样本</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。换句话说，似然描述的也是对样本数据的拟合程度。</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30000"/>
                  </a:lnSpc>
                  <a:buFont typeface="Wingdings" panose="05000000000000000000" pitchFamily="2" charset="2"/>
                  <a:buChar char="ü"/>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于是，学习任务就转化为一个优化任务，即寻找一个贝叶斯网</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使评分函数</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B|D</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最小，即</a:t>
                </a:r>
                <a:r>
                  <a:rPr lang="zh-CN"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模型复杂度和拟合程度的一个好的折中</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（结构既不能太复杂，也不能太简单）。</a:t>
                </a: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247121" cy="5117283"/>
              </a:xfrm>
              <a:prstGeom prst="rect">
                <a:avLst/>
              </a:prstGeom>
              <a:blipFill>
                <a:blip r:embed="rId3"/>
                <a:stretch>
                  <a:fillRect l="-867" r="-813" b="-476"/>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772924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073766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4.1</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基本策略</a:t>
                </a:r>
                <a:endParaRPr lang="zh-CN" altLang="zh-CN" sz="2400" kern="100" dirty="0">
                  <a:effectLst/>
                  <a:latin typeface="微软雅黑" panose="020B0503020204020204" pitchFamily="34" charset="-122"/>
                  <a:ea typeface="微软雅黑" panose="020B0503020204020204" pitchFamily="34" charset="-122"/>
                </a:endParaRPr>
              </a:p>
              <a:p>
                <a:pPr algn="just" fontAlgn="ctr">
                  <a:lnSpc>
                    <a:spcPct val="120000"/>
                  </a:lnSpc>
                  <a:spcBef>
                    <a:spcPts val="600"/>
                  </a:spcBef>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若 </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𝒇</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𝟏</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，即每个参数用</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字节描述，则得到</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AIC</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Akaike Information Criterion</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）评分函数</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ctr" fontAlgn="ctr" latinLnBrk="1">
                  <a:lnSpc>
                    <a:spcPct val="100000"/>
                  </a:lnSpc>
                  <a:spcBef>
                    <a:spcPts val="0"/>
                  </a:spcBef>
                  <a:buNone/>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𝑨𝑰𝑪</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𝑩</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𝑫</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𝑩</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𝑳𝑳</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𝑩</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𝑫</m:t>
                    </m:r>
                    <m:r>
                      <a:rPr lang="en-US" altLang="zh-CN" sz="2400" b="1" i="1" kern="100">
                        <a:effectLst/>
                        <a:latin typeface="Cambria Math" panose="02040503050406030204" pitchFamily="18" charset="0"/>
                        <a:ea typeface="宋体" panose="02010600030101010101" pitchFamily="2" charset="-122"/>
                      </a:rPr>
                      <m:t>)</m:t>
                    </m:r>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4.3</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0"/>
                  </a:spcBef>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若</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𝒇</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rPr>
                        </m:ctrlPr>
                      </m:fPr>
                      <m:num>
                        <m:r>
                          <a:rPr lang="en-US" altLang="zh-CN" sz="2400" b="1" i="1" kern="100">
                            <a:effectLst/>
                            <a:latin typeface="Cambria Math" panose="02040503050406030204" pitchFamily="18" charset="0"/>
                            <a:ea typeface="宋体" panose="02010600030101010101" pitchFamily="2" charset="-122"/>
                          </a:rPr>
                          <m:t>𝟏</m:t>
                        </m:r>
                      </m:num>
                      <m:den>
                        <m:r>
                          <a:rPr lang="en-US" altLang="zh-CN" sz="2400" b="1" i="1" kern="100">
                            <a:effectLst/>
                            <a:latin typeface="Cambria Math" panose="02040503050406030204" pitchFamily="18" charset="0"/>
                            <a:ea typeface="宋体" panose="02010600030101010101" pitchFamily="2" charset="-122"/>
                          </a:rPr>
                          <m:t>𝟐</m:t>
                        </m:r>
                      </m:den>
                    </m:f>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𝒍𝒐𝒈</m:t>
                        </m:r>
                      </m:fName>
                      <m:e>
                        <m:r>
                          <a:rPr lang="en-US" altLang="zh-CN" sz="2400" b="1" i="1" kern="100">
                            <a:effectLst/>
                            <a:latin typeface="Cambria Math" panose="02040503050406030204" pitchFamily="18" charset="0"/>
                            <a:ea typeface="宋体" panose="02010600030101010101" pitchFamily="2" charset="-122"/>
                          </a:rPr>
                          <m:t>𝒎</m:t>
                        </m:r>
                      </m:e>
                    </m:func>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，即每个参数用</a:t>
                </a:r>
                <a14:m>
                  <m:oMath xmlns:m="http://schemas.openxmlformats.org/officeDocument/2006/math">
                    <m:f>
                      <m:fPr>
                        <m:ctrlPr>
                          <a:rPr lang="zh-CN" altLang="zh-CN" sz="2400" b="1" i="1" kern="100">
                            <a:effectLst/>
                            <a:latin typeface="Cambria Math" panose="02040503050406030204" pitchFamily="18" charset="0"/>
                            <a:ea typeface="Cambria Math" panose="02040503050406030204" pitchFamily="18" charset="0"/>
                          </a:rPr>
                        </m:ctrlPr>
                      </m:fPr>
                      <m:num>
                        <m:r>
                          <a:rPr lang="en-US" altLang="zh-CN" sz="2400" b="1" i="1" kern="100">
                            <a:effectLst/>
                            <a:latin typeface="Cambria Math" panose="02040503050406030204" pitchFamily="18" charset="0"/>
                            <a:ea typeface="宋体" panose="02010600030101010101" pitchFamily="2" charset="-122"/>
                          </a:rPr>
                          <m:t>𝟏</m:t>
                        </m:r>
                      </m:num>
                      <m:den>
                        <m:r>
                          <a:rPr lang="en-US" altLang="zh-CN" sz="2400" b="1" i="1" kern="100">
                            <a:effectLst/>
                            <a:latin typeface="Cambria Math" panose="02040503050406030204" pitchFamily="18" charset="0"/>
                            <a:ea typeface="宋体" panose="02010600030101010101" pitchFamily="2" charset="-122"/>
                          </a:rPr>
                          <m:t>𝟐</m:t>
                        </m:r>
                      </m:den>
                    </m:f>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𝒍𝒐𝒈</m:t>
                        </m:r>
                      </m:fName>
                      <m:e>
                        <m:r>
                          <a:rPr lang="en-US" altLang="zh-CN" sz="2400" b="1" i="1" kern="100">
                            <a:effectLst/>
                            <a:latin typeface="Cambria Math" panose="02040503050406030204" pitchFamily="18" charset="0"/>
                            <a:ea typeface="宋体" panose="02010600030101010101" pitchFamily="2" charset="-122"/>
                          </a:rPr>
                          <m:t>𝒎</m:t>
                        </m:r>
                      </m:e>
                    </m:func>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字节描述，则得到</a:t>
                </a:r>
                <a:r>
                  <a:rPr lang="en-US" altLang="zh-CN" sz="24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BIC</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Bayesian Information Criterion</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）评分函数</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ctr" fontAlgn="ctr" latinLnBrk="1">
                  <a:lnSpc>
                    <a:spcPct val="100000"/>
                  </a:lnSpc>
                  <a:spcBef>
                    <a:spcPts val="0"/>
                  </a:spcBef>
                  <a:buNone/>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𝑩𝑰𝑪</m:t>
                    </m:r>
                    <m:r>
                      <a:rPr lang="en-US" altLang="zh-CN" sz="2400" b="1" i="1" kern="100" smtClean="0">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𝑩</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𝑫</m:t>
                    </m:r>
                    <m:r>
                      <a:rPr lang="en-US" altLang="zh-CN" sz="2400" b="1" i="1" kern="100" smtClean="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m:t>
                    </m:r>
                    <m:f>
                      <m:fPr>
                        <m:ctrlPr>
                          <a:rPr lang="zh-CN" altLang="zh-CN" sz="2400" b="1" i="1" kern="100">
                            <a:effectLst/>
                            <a:latin typeface="Cambria Math" panose="02040503050406030204" pitchFamily="18" charset="0"/>
                            <a:ea typeface="Cambria Math" panose="02040503050406030204" pitchFamily="18" charset="0"/>
                          </a:rPr>
                        </m:ctrlPr>
                      </m:fPr>
                      <m:num>
                        <m:func>
                          <m:funcPr>
                            <m:ctrlPr>
                              <a:rPr lang="zh-CN" altLang="zh-CN" sz="2400" b="1" i="1" kern="100">
                                <a:effectLst/>
                                <a:latin typeface="Cambria Math" panose="02040503050406030204" pitchFamily="18" charset="0"/>
                                <a:ea typeface="Cambria Math" panose="02040503050406030204" pitchFamily="18" charset="0"/>
                              </a:rPr>
                            </m:ctrlPr>
                          </m:funcPr>
                          <m:fName>
                            <m:r>
                              <a:rPr lang="en-US" altLang="zh-CN" sz="2400" b="1" i="1" kern="100">
                                <a:effectLst/>
                                <a:latin typeface="Cambria Math" panose="02040503050406030204" pitchFamily="18" charset="0"/>
                                <a:ea typeface="宋体" panose="02010600030101010101" pitchFamily="2" charset="-122"/>
                              </a:rPr>
                              <m:t>𝒍𝒐𝒈</m:t>
                            </m:r>
                          </m:fName>
                          <m:e>
                            <m:r>
                              <a:rPr lang="en-US" altLang="zh-CN" sz="2400" b="1" i="1" kern="100">
                                <a:effectLst/>
                                <a:latin typeface="Cambria Math" panose="02040503050406030204" pitchFamily="18" charset="0"/>
                                <a:ea typeface="宋体" panose="02010600030101010101" pitchFamily="2" charset="-122"/>
                              </a:rPr>
                              <m:t>𝒎</m:t>
                            </m:r>
                          </m:e>
                        </m:func>
                      </m:num>
                      <m:den>
                        <m:r>
                          <a:rPr lang="en-US" altLang="zh-CN" sz="2400" b="1" i="1" kern="100">
                            <a:effectLst/>
                            <a:latin typeface="Cambria Math" panose="02040503050406030204" pitchFamily="18" charset="0"/>
                            <a:ea typeface="宋体" panose="02010600030101010101" pitchFamily="2" charset="-122"/>
                          </a:rPr>
                          <m:t>𝟐</m:t>
                        </m:r>
                      </m:den>
                    </m:f>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𝑩</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𝑳𝑳</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𝑩</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𝑫</m:t>
                    </m:r>
                    <m:r>
                      <a:rPr lang="en-US" altLang="zh-CN" sz="2400" b="1" i="1" kern="100">
                        <a:effectLst/>
                        <a:latin typeface="Cambria Math" panose="02040503050406030204" pitchFamily="18" charset="0"/>
                        <a:ea typeface="宋体" panose="02010600030101010101" pitchFamily="2" charset="-122"/>
                      </a:rPr>
                      <m:t>)</m:t>
                    </m:r>
                  </m:oMath>
                </a14:m>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4.4</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0"/>
                  </a:spcBef>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若</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𝒇</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𝜽</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𝟎</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，即不计算对网络进行编码的长度，则评分函数退化为负对数似然，相应的，学习任务退化为极大似然估计。</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0"/>
                  </a:spcBef>
                </a:pP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若贝叶斯网的网络结构</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固定，则评分函数</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B|D</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的第一项为常数。此时，最小化</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kern="100" dirty="0" err="1">
                    <a:latin typeface="Times New Roman" panose="02020603050405020304" pitchFamily="18" charset="0"/>
                    <a:ea typeface="微软雅黑" panose="020B0503020204020204" pitchFamily="34" charset="-122"/>
                    <a:cs typeface="Times New Roman" panose="02020603050405020304" pitchFamily="18" charset="0"/>
                  </a:rPr>
                  <a:t>B|D</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等价于对参数 </a:t>
                </a:r>
                <a14:m>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𝜣</m:t>
                    </m:r>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的极大似然估计。</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0737669" cy="5117283"/>
              </a:xfrm>
              <a:prstGeom prst="rect">
                <a:avLst/>
              </a:prstGeom>
              <a:blipFill>
                <a:blip r:embed="rId3"/>
                <a:stretch>
                  <a:fillRect l="-909" r="-852" b="-5119"/>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859977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073766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4.1</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基本策略</a:t>
            </a:r>
            <a:endParaRPr lang="zh-CN" altLang="zh-CN" sz="2400" kern="100" dirty="0">
              <a:effectLst/>
              <a:latin typeface="微软雅黑" panose="020B0503020204020204" pitchFamily="34" charset="-122"/>
              <a:ea typeface="微软雅黑" panose="020B0503020204020204" pitchFamily="34" charset="-122"/>
            </a:endParaRPr>
          </a:p>
          <a:p>
            <a:pPr marL="571500" indent="-342900" algn="just" fontAlgn="ctr">
              <a:lnSpc>
                <a:spcPct val="130000"/>
              </a:lnSpc>
              <a:buFont typeface="Wingdings" panose="05000000000000000000" pitchFamily="2" charset="2"/>
              <a:buChar char="ü"/>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为了最小化评分函数</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s(</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B|D</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可以分两步：</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30000"/>
              </a:lnSpc>
              <a:spcBef>
                <a:spcPts val="0"/>
              </a:spcBef>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步</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：对网络结构进行搜索；</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30000"/>
              </a:lnSpc>
              <a:spcBef>
                <a:spcPts val="0"/>
              </a:spcBef>
              <a:buNone/>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步</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：候选结构的最优参数可直接在训练集上通过极大似然算法估计得到。</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71500" indent="-342900" algn="just">
              <a:lnSpc>
                <a:spcPct val="130000"/>
              </a:lnSpc>
              <a:buFont typeface="Wingdings" panose="05000000000000000000" pitchFamily="2" charset="2"/>
              <a:buChar char="ü"/>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不幸的是，从所有可能的网络结构空间搜索最优贝叶斯网络是一个</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NP</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难问题，难以快速求解。有两种常用的策略能在有限时间内求得近似解：</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1028700" lvl="1" indent="-342900" algn="just">
              <a:lnSpc>
                <a:spcPct val="130000"/>
              </a:lnSpc>
              <a:buFont typeface="Wingdings" panose="05000000000000000000" pitchFamily="2" charset="2"/>
              <a:buChar char="Ø"/>
            </a:pPr>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第一种是贪心法（</a:t>
            </a: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local search</a:t>
            </a:r>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），例如：从某个网络结构出发，每次调整一条边（增加、删除或调整方向），直到评分函数值不再降低；</a:t>
            </a:r>
            <a:endParaRPr lang="zh-CN" altLang="zh-CN"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1028700" lvl="1" indent="-342900" algn="just">
              <a:lnSpc>
                <a:spcPct val="130000"/>
              </a:lnSpc>
              <a:buFont typeface="Wingdings" panose="05000000000000000000" pitchFamily="2" charset="2"/>
              <a:buChar char="Ø"/>
            </a:pPr>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第二种是通过给网络结构施加约束来削减搜索空间，例如将网络结构限定为树形结构等（</a:t>
            </a: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TAN</a:t>
            </a:r>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tree augmented naïve Bayes</a:t>
            </a:r>
            <a:r>
              <a:rPr lang="zh-CN" altLang="zh-CN"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172405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05770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endParaRPr lang="zh-CN" altLang="zh-CN" sz="2400" kern="100" dirty="0">
              <a:effectLst/>
              <a:latin typeface="微软雅黑" panose="020B0503020204020204" pitchFamily="34" charset="-122"/>
              <a:ea typeface="微软雅黑" panose="020B0503020204020204" pitchFamily="34" charset="-122"/>
            </a:endParaRPr>
          </a:p>
          <a:p>
            <a:pPr algn="just" fontAlgn="ctr">
              <a:lnSpc>
                <a:spcPct val="120000"/>
              </a:lnSpc>
              <a:spcBef>
                <a:spcPts val="600"/>
              </a:spcBef>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最简单的贝叶斯网络学习情况是：网络结构预先已知，且变量可以从训练样例中完全获得。此时，条件概率表的估计可采用朴素贝叶斯方法，利用样本直接估计出各个条件概率项。</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若网络结构已知，但只有一部分变量值能在数据中观察到，学习问题就困难多了。</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Russell</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提出了一个简单的梯度上升过程，以学习条件概率表中的项。这一梯度上升过程搜索一个参数空间，该空间对应于条件概率表中所有可能的项。</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在梯度上升中被最大化的目标函数是</a:t>
            </a:r>
            <a:r>
              <a:rPr lang="zh-CN"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数据似然</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：给定参数</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h</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下观察到训练数据</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的概率</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sz="2400" b="1" kern="100" dirty="0" err="1">
                <a:effectLst/>
                <a:latin typeface="Times New Roman" panose="02020603050405020304" pitchFamily="18" charset="0"/>
                <a:ea typeface="微软雅黑" panose="020B0503020204020204" pitchFamily="34" charset="-122"/>
                <a:cs typeface="Times New Roman" panose="02020603050405020304" pitchFamily="18" charset="0"/>
              </a:rPr>
              <a:t>D|h</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fontAlgn="ctr">
              <a:lnSpc>
                <a:spcPct val="120000"/>
              </a:lnSpc>
              <a:spcBef>
                <a:spcPts val="600"/>
              </a:spcBef>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16870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07331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贝叶斯网的梯度上升训练</a:t>
                </a:r>
                <a:endParaRPr lang="zh-CN" altLang="zh-CN" sz="2400" kern="100" dirty="0">
                  <a:effectLst/>
                  <a:latin typeface="微软雅黑" panose="020B0503020204020204" pitchFamily="34" charset="-122"/>
                  <a:ea typeface="微软雅黑" panose="020B0503020204020204" pitchFamily="34" charset="-122"/>
                </a:endParaRPr>
              </a:p>
              <a:p>
                <a:pPr indent="228600" algn="just" fontAlgn="ctr">
                  <a:lnSpc>
                    <a:spcPct val="130000"/>
                  </a:lnSpc>
                  <a:spcBef>
                    <a:spcPts val="0"/>
                  </a:spcBef>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具体而言，</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Russell</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给出的梯度上升规则通过计算</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𝒍𝒏𝑷</m:t>
                    </m:r>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𝑫</m:t>
                    </m:r>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𝒉</m:t>
                    </m:r>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的梯度来使</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𝑷</m:t>
                    </m:r>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𝑫</m:t>
                    </m:r>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𝒉</m:t>
                    </m:r>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最大化，此梯度是</a:t>
                </a:r>
                <a14:m>
                  <m:oMath xmlns:m="http://schemas.openxmlformats.org/officeDocument/2006/math">
                    <m:r>
                      <a:rPr lang="en-US" altLang="zh-CN" sz="2400" b="1" i="1" kern="100">
                        <a:solidFill>
                          <a:srgbClr val="000000"/>
                        </a:solidFill>
                        <a:effectLst/>
                        <a:latin typeface="Cambria Math" panose="02040503050406030204" pitchFamily="18" charset="0"/>
                        <a:ea typeface="宋体" panose="02010600030101010101" pitchFamily="2" charset="-122"/>
                      </a:rPr>
                      <m:t>𝒍𝒏𝑷</m:t>
                    </m:r>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𝑫</m:t>
                    </m:r>
                    <m:r>
                      <a:rPr lang="en-US" altLang="zh-CN" sz="2400" b="1" i="1" kern="100">
                        <a:solidFill>
                          <a:srgbClr val="000000"/>
                        </a:solidFill>
                        <a:effectLst/>
                        <a:latin typeface="Cambria Math" panose="02040503050406030204" pitchFamily="18" charset="0"/>
                        <a:ea typeface="宋体" panose="02010600030101010101" pitchFamily="2" charset="-122"/>
                      </a:rPr>
                      <m:t>|</m:t>
                    </m:r>
                    <m:r>
                      <a:rPr lang="en-US" altLang="zh-CN" sz="2400" b="1" i="1" kern="100">
                        <a:solidFill>
                          <a:srgbClr val="000000"/>
                        </a:solidFill>
                        <a:effectLst/>
                        <a:latin typeface="Cambria Math" panose="02040503050406030204" pitchFamily="18" charset="0"/>
                        <a:ea typeface="宋体" panose="02010600030101010101" pitchFamily="2" charset="-122"/>
                      </a:rPr>
                      <m:t>𝒉</m:t>
                    </m:r>
                    <m:r>
                      <a:rPr lang="en-US" altLang="zh-CN" sz="2400" b="1" i="1" kern="100">
                        <a:solidFill>
                          <a:srgbClr val="000000"/>
                        </a:solidFill>
                        <a:effectLst/>
                        <a:latin typeface="Cambria Math" panose="02040503050406030204" pitchFamily="18" charset="0"/>
                        <a:ea typeface="宋体" panose="02010600030101010101" pitchFamily="2" charset="-122"/>
                      </a:rPr>
                      <m:t>)</m:t>
                    </m:r>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关于条件概率表参数的函数。</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indent="228600" algn="just" fontAlgn="ctr">
                  <a:lnSpc>
                    <a:spcPct val="130000"/>
                  </a:lnSpc>
                  <a:spcBef>
                    <a:spcPts val="0"/>
                  </a:spcBef>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令</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𝒘</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𝒊𝒋𝒌</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代表条件概率表的一个表项，表示：在给定父结点取值</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𝒖</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𝒊𝒌</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时，子结点</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𝒀</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值为</a:t>
                </a:r>
                <a14:m>
                  <m:oMath xmlns:m="http://schemas.openxmlformats.org/officeDocument/2006/math">
                    <m:sSub>
                      <m:sSubPr>
                        <m:ctrlPr>
                          <a:rPr lang="zh-CN" altLang="zh-CN" sz="2400" b="1" i="1" kern="100">
                            <a:solidFill>
                              <a:srgbClr val="000000"/>
                            </a:solidFill>
                            <a:effectLst/>
                            <a:latin typeface="Cambria Math" panose="02040503050406030204" pitchFamily="18" charset="0"/>
                            <a:ea typeface="Cambria Math" panose="02040503050406030204" pitchFamily="18" charset="0"/>
                          </a:rPr>
                        </m:ctrlPr>
                      </m:sSubPr>
                      <m:e>
                        <m:r>
                          <a:rPr lang="en-US" altLang="zh-CN" sz="2400" b="1" i="1" kern="100">
                            <a:solidFill>
                              <a:srgbClr val="000000"/>
                            </a:solidFill>
                            <a:effectLst/>
                            <a:latin typeface="Cambria Math" panose="02040503050406030204" pitchFamily="18" charset="0"/>
                            <a:ea typeface="宋体" panose="02010600030101010101" pitchFamily="2" charset="-122"/>
                          </a:rPr>
                          <m:t>𝒚</m:t>
                        </m:r>
                      </m:e>
                      <m:sub>
                        <m:r>
                          <a:rPr lang="en-US" altLang="zh-CN" sz="2400" b="1" i="1" kern="100" smtClean="0">
                            <a:solidFill>
                              <a:srgbClr val="000000"/>
                            </a:solidFill>
                            <a:effectLst/>
                            <a:latin typeface="Cambria Math" panose="02040503050406030204" pitchFamily="18" charset="0"/>
                            <a:ea typeface="宋体" panose="02010600030101010101" pitchFamily="2" charset="-122"/>
                          </a:rPr>
                          <m:t>𝒊𝒋</m:t>
                        </m:r>
                      </m:sub>
                    </m:sSub>
                  </m:oMath>
                </a14:m>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的概率。</a:t>
                </a: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fontAlgn="ctr">
                  <a:lnSpc>
                    <a:spcPct val="120000"/>
                  </a:lnSpc>
                  <a:spcBef>
                    <a:spcPts val="600"/>
                  </a:spcBef>
                  <a:buNone/>
                </a:pP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4.1</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中，</a:t>
                </a:r>
                <a14:m>
                  <m:oMath xmlns:m="http://schemas.openxmlformats.org/officeDocument/2006/math">
                    <m:sSub>
                      <m:sSub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𝑼</m:t>
                        </m:r>
                      </m:e>
                      <m:sub>
                        <m:r>
                          <a:rPr lang="en-US" altLang="zh-CN" sz="2400" b="1" i="1" kern="100" smtClean="0">
                            <a:solidFill>
                              <a:schemeClr val="accent1">
                                <a:lumMod val="50000"/>
                              </a:schemeClr>
                            </a:solidFill>
                            <a:effectLst/>
                            <a:latin typeface="Cambria Math" panose="02040503050406030204" pitchFamily="18" charset="0"/>
                            <a:ea typeface="宋体" panose="02010600030101010101" pitchFamily="2" charset="-122"/>
                          </a:rPr>
                          <m:t>𝒊</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是其父结点的元组</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&lt;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盗窃</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地震</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&gt;</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𝒀</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为变量“报警”，令</a:t>
                </a:r>
                <a14:m>
                  <m:oMath xmlns:m="http://schemas.openxmlformats.org/officeDocument/2006/math">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𝑼</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m:t>
                        </m:r>
                        <m:r>
                          <a:rPr lang="en-US" altLang="zh-CN" sz="2400" b="1" i="1" kern="100" smtClean="0">
                            <a:solidFill>
                              <a:schemeClr val="accent1">
                                <a:lumMod val="50000"/>
                              </a:schemeClr>
                            </a:solidFill>
                            <a:latin typeface="Cambria Math" panose="02040503050406030204" pitchFamily="18" charset="0"/>
                            <a:ea typeface="宋体" panose="02010600030101010101" pitchFamily="2" charset="-122"/>
                          </a:rPr>
                          <m:t>𝒌</m:t>
                        </m:r>
                      </m:sub>
                    </m:sSub>
                  </m:oMath>
                </a14:m>
                <a:r>
                  <a:rPr lang="en-US" altLang="zh-CN" sz="2400" b="1" kern="100" baseline="-250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&lt;</a:t>
                </a:r>
                <a:r>
                  <a:rPr lang="en-US" altLang="zh-CN" sz="2400" b="1" kern="100" dirty="0" err="1">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False,False</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&gt; , </a:t>
                </a:r>
                <a14:m>
                  <m:oMath xmlns:m="http://schemas.openxmlformats.org/officeDocument/2006/math">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𝒚</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m:t>
                        </m:r>
                      </m:sub>
                    </m:sSub>
                  </m:oMath>
                </a14:m>
                <a:r>
                  <a:rPr lang="en-US" altLang="zh-CN" sz="2400" b="1" kern="100" baseline="-250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True</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，则</a:t>
                </a:r>
                <a14:m>
                  <m:oMath xmlns:m="http://schemas.openxmlformats.org/officeDocument/2006/math">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𝒊𝒋𝒌</m:t>
                        </m:r>
                      </m:sub>
                    </m:s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 </m:t>
                    </m:r>
                  </m:oMath>
                </a14:m>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=0.001. </a:t>
                </a:r>
                <a:endPar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00000"/>
                  </a:lnSpc>
                  <a:buNone/>
                </a:pP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对于每个</a:t>
                </a:r>
                <a14:m>
                  <m:oMath xmlns:m="http://schemas.openxmlformats.org/officeDocument/2006/math">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𝒊𝒋𝒌</m:t>
                        </m:r>
                      </m:sub>
                    </m:s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 </m:t>
                    </m:r>
                  </m:oMath>
                </a14:m>
                <a:r>
                  <a:rPr lang="zh-CN" altLang="zh-CN" sz="2400" b="1" kern="100" baseline="-250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𝒍𝒏𝑷</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𝑫</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𝒉</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的梯度是由导数</a:t>
                </a:r>
                <a14:m>
                  <m:oMath xmlns:m="http://schemas.openxmlformats.org/officeDocument/2006/math">
                    <m:f>
                      <m:fPr>
                        <m:type m:val="lin"/>
                        <m:ctrlPr>
                          <a:rPr lang="zh-CN" altLang="en-US" sz="2400" b="1" i="1" kern="100" smtClean="0">
                            <a:solidFill>
                              <a:schemeClr val="accent1">
                                <a:lumMod val="50000"/>
                              </a:schemeClr>
                            </a:solidFill>
                            <a:effectLst/>
                            <a:latin typeface="Cambria Math" panose="02040503050406030204" pitchFamily="18" charset="0"/>
                          </a:rPr>
                        </m:ctrlPr>
                      </m:fPr>
                      <m:num>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func>
                          <m:func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funcPr>
                          <m:fNa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𝒍𝒏</m:t>
                            </m:r>
                          </m:fName>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𝑷</m:t>
                            </m:r>
                          </m:e>
                        </m:func>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𝑫</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𝒉</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num>
                      <m:den>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𝒊𝒋𝒌</m:t>
                            </m:r>
                          </m:sub>
                        </m:sSub>
                      </m:den>
                    </m:f>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给出。如下所示，每个对</a:t>
                </a:r>
                <a14:m>
                  <m:oMath xmlns:m="http://schemas.openxmlformats.org/officeDocument/2006/math">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𝒊𝒋𝒌</m:t>
                        </m:r>
                      </m:sub>
                    </m:sSub>
                  </m:oMath>
                </a14:m>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导数可根据下式来计算：</a:t>
                </a:r>
              </a:p>
              <a:p>
                <a:pPr marL="0" indent="0" algn="ctr" latinLnBrk="1">
                  <a:buNone/>
                </a:pP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f>
                      <m:f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func>
                          <m:func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funcPr>
                          <m:fNa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𝒍𝒏</m:t>
                            </m:r>
                          </m:fName>
                          <m:e>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𝑷</m:t>
                            </m:r>
                          </m:e>
                        </m:func>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𝑫</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𝒉</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num>
                      <m:den>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𝒊𝒋𝒌</m:t>
                            </m:r>
                          </m:sub>
                        </m:sSub>
                      </m:den>
                    </m:f>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nary>
                      <m:naryPr>
                        <m:chr m:val="∑"/>
                        <m:supHide m:val="on"/>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naryPr>
                      <m: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𝒅</m:t>
                        </m:r>
                        <m:r>
                          <a:rPr lang="zh-CN" altLang="zh-CN" sz="2400" b="1" i="1" kern="100">
                            <a:solidFill>
                              <a:schemeClr val="accent1">
                                <a:lumMod val="50000"/>
                              </a:schemeClr>
                            </a:solidFill>
                            <a:effectLst/>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𝑫</m:t>
                        </m:r>
                      </m:sub>
                      <m:sup/>
                      <m:e>
                        <m:f>
                          <m:fPr>
                            <m:ctrlPr>
                              <a:rPr lang="zh-CN" altLang="zh-CN" sz="2400" b="1" i="1" kern="100">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𝑷</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𝒀</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𝒚</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𝑼</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sSub>
                              <m:sSubPr>
                                <m:ctrlPr>
                                  <a:rPr lang="en-US" altLang="zh-CN" sz="2400" b="1" i="1" kern="100" smtClean="0">
                                    <a:solidFill>
                                      <a:schemeClr val="accent1">
                                        <a:lumMod val="50000"/>
                                      </a:schemeClr>
                                    </a:solidFill>
                                    <a:effectLst/>
                                    <a:latin typeface="Cambria Math" panose="02040503050406030204" pitchFamily="18" charset="0"/>
                                    <a:ea typeface="宋体" panose="02010600030101010101" pitchFamily="2" charset="-122"/>
                                  </a:rPr>
                                </m:ctrlPr>
                              </m:sSubPr>
                              <m:e>
                                <m:r>
                                  <a:rPr lang="en-US" altLang="zh-CN" sz="2400" b="1" i="1" kern="100" smtClean="0">
                                    <a:solidFill>
                                      <a:schemeClr val="accent1">
                                        <a:lumMod val="50000"/>
                                      </a:schemeClr>
                                    </a:solidFill>
                                    <a:effectLst/>
                                    <a:latin typeface="Cambria Math" panose="02040503050406030204" pitchFamily="18" charset="0"/>
                                    <a:ea typeface="宋体" panose="02010600030101010101" pitchFamily="2" charset="-122"/>
                                  </a:rPr>
                                  <m:t>𝒖</m:t>
                                </m:r>
                              </m:e>
                              <m:sub>
                                <m:r>
                                  <a:rPr lang="en-US" altLang="zh-CN" sz="2400" b="1" i="1" kern="100" smtClean="0">
                                    <a:solidFill>
                                      <a:schemeClr val="accent1">
                                        <a:lumMod val="50000"/>
                                      </a:schemeClr>
                                    </a:solidFill>
                                    <a:effectLst/>
                                    <a:latin typeface="Cambria Math" panose="02040503050406030204" pitchFamily="18" charset="0"/>
                                    <a:ea typeface="宋体" panose="02010600030101010101" pitchFamily="2" charset="-122"/>
                                  </a:rPr>
                                  <m:t>𝒊𝒌</m:t>
                                </m:r>
                              </m:sub>
                            </m:sSub>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𝒅</m:t>
                            </m:r>
                            <m:r>
                              <a:rPr lang="en-US" altLang="zh-CN" sz="2400" b="1" i="1" kern="100">
                                <a:solidFill>
                                  <a:schemeClr val="accent1">
                                    <a:lumMod val="50000"/>
                                  </a:schemeClr>
                                </a:solidFill>
                                <a:effectLst/>
                                <a:latin typeface="Cambria Math" panose="02040503050406030204" pitchFamily="18" charset="0"/>
                                <a:ea typeface="宋体" panose="02010600030101010101" pitchFamily="2" charset="-122"/>
                              </a:rPr>
                              <m:t>)</m:t>
                            </m:r>
                          </m:num>
                          <m:den>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𝒊𝒋𝒌</m:t>
                                </m:r>
                              </m:sub>
                            </m:sSub>
                          </m:den>
                        </m:f>
                      </m:e>
                    </m:nary>
                  </m:oMath>
                </a14:m>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sz="2400" b="1"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a:t>
                </a:r>
              </a:p>
              <a:p>
                <a:pPr marL="0" indent="0" algn="just">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073319" cy="5117283"/>
              </a:xfrm>
              <a:prstGeom prst="rect">
                <a:avLst/>
              </a:prstGeom>
              <a:blipFill>
                <a:blip r:embed="rId3"/>
                <a:stretch>
                  <a:fillRect l="-881" r="-826" b="-1071"/>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293853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05770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贝叶斯网的梯度上升训练</a:t>
                </a:r>
                <a:endParaRPr lang="zh-CN" altLang="zh-CN" sz="2400" kern="100" dirty="0">
                  <a:effectLst/>
                  <a:latin typeface="微软雅黑" panose="020B0503020204020204" pitchFamily="34" charset="-122"/>
                  <a:ea typeface="微软雅黑" panose="020B0503020204020204" pitchFamily="34" charset="-122"/>
                </a:endParaRPr>
              </a:p>
              <a:p>
                <a:pPr marL="0" indent="0" algn="ctr" latinLnBrk="1">
                  <a:buNone/>
                </a:pPr>
                <a14:m>
                  <m:oMath xmlns:m="http://schemas.openxmlformats.org/officeDocument/2006/math">
                    <m:f>
                      <m:f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fPr>
                      <m:num>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func>
                          <m:func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funcPr>
                          <m:fNa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𝒍𝒏</m:t>
                            </m:r>
                          </m:fName>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𝑷</m:t>
                            </m:r>
                          </m:e>
                        </m:func>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𝑫</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𝒉</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num>
                      <m:den>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𝒊𝒋𝒌</m:t>
                            </m:r>
                          </m:sub>
                        </m:sSub>
                      </m:den>
                    </m:f>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nary>
                      <m:naryPr>
                        <m:chr m:val="∑"/>
                        <m:supHide m:val="on"/>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naryPr>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𝒅</m:t>
                        </m:r>
                        <m:r>
                          <a:rPr lang="zh-CN" altLang="zh-CN" sz="2400" b="1" i="1" kern="100">
                            <a:solidFill>
                              <a:schemeClr val="accent1">
                                <a:lumMod val="50000"/>
                              </a:schemeClr>
                            </a:solidFill>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𝑫</m:t>
                        </m:r>
                      </m:sub>
                      <m:sup/>
                      <m:e>
                        <m:f>
                          <m:f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fPr>
                          <m:num>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𝑷</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𝒀</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m:t>
                                </m:r>
                              </m:sub>
                            </m:s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𝒚</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m:t>
                                </m:r>
                              </m:sub>
                            </m:s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𝑼</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m:t>
                                </m:r>
                              </m:sub>
                            </m:s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sSub>
                              <m:sSubPr>
                                <m:ctrlPr>
                                  <a:rPr lang="en-US" altLang="zh-CN" sz="2400" b="1" i="1" kern="100">
                                    <a:solidFill>
                                      <a:schemeClr val="accent1">
                                        <a:lumMod val="50000"/>
                                      </a:schemeClr>
                                    </a:solidFill>
                                    <a:latin typeface="Cambria Math" panose="02040503050406030204" pitchFamily="18" charset="0"/>
                                    <a:ea typeface="宋体" panose="02010600030101010101" pitchFamily="2" charset="-122"/>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𝒖</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𝒊𝒌</m:t>
                                </m:r>
                              </m:sub>
                            </m:s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𝒅</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num>
                          <m:den>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𝒊𝒋𝒌</m:t>
                                </m:r>
                              </m:sub>
                            </m:sSub>
                          </m:den>
                        </m:f>
                      </m:e>
                    </m:nary>
                  </m:oMath>
                </a14:m>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30000"/>
                  </a:lnSpc>
                </a:pP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为计算例</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4.1</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a:t>
                </a:r>
                <a14:m>
                  <m:oMath xmlns:m="http://schemas.openxmlformats.org/officeDocument/2006/math">
                    <m:func>
                      <m:funcPr>
                        <m:ctrlPr>
                          <a:rPr lang="zh-CN" altLang="zh-CN" sz="2400" b="1" i="1" kern="100" smtClean="0">
                            <a:solidFill>
                              <a:schemeClr val="tx1"/>
                            </a:solidFill>
                            <a:latin typeface="Cambria Math" panose="02040503050406030204" pitchFamily="18" charset="0"/>
                            <a:ea typeface="Cambria Math" panose="02040503050406030204" pitchFamily="18" charset="0"/>
                          </a:rPr>
                        </m:ctrlPr>
                      </m:funcPr>
                      <m:fName>
                        <m:r>
                          <a:rPr lang="en-US" altLang="zh-CN" sz="2400" b="1" i="1" kern="100">
                            <a:solidFill>
                              <a:schemeClr val="tx1"/>
                            </a:solidFill>
                            <a:latin typeface="Cambria Math" panose="02040503050406030204" pitchFamily="18" charset="0"/>
                            <a:ea typeface="宋体" panose="02010600030101010101" pitchFamily="2" charset="-122"/>
                          </a:rPr>
                          <m:t>𝒍𝒏</m:t>
                        </m:r>
                      </m:fName>
                      <m:e>
                        <m:r>
                          <a:rPr lang="en-US" altLang="zh-CN" sz="2400" b="1" i="1" kern="100">
                            <a:solidFill>
                              <a:schemeClr val="tx1"/>
                            </a:solidFill>
                            <a:latin typeface="Cambria Math" panose="02040503050406030204" pitchFamily="18" charset="0"/>
                            <a:ea typeface="宋体" panose="02010600030101010101" pitchFamily="2" charset="-122"/>
                          </a:rPr>
                          <m:t>𝑷</m:t>
                        </m:r>
                      </m:e>
                    </m:func>
                    <m:r>
                      <a:rPr lang="en-US" altLang="zh-CN" sz="2400" b="1" i="1" kern="100">
                        <a:solidFill>
                          <a:schemeClr val="tx1"/>
                        </a:solidFill>
                        <a:latin typeface="Cambria Math" panose="02040503050406030204" pitchFamily="18" charset="0"/>
                        <a:ea typeface="宋体" panose="02010600030101010101" pitchFamily="2" charset="-122"/>
                      </a:rPr>
                      <m:t>(</m:t>
                    </m:r>
                    <m:r>
                      <a:rPr lang="en-US" altLang="zh-CN" sz="2400" b="1" i="1" kern="100">
                        <a:solidFill>
                          <a:schemeClr val="tx1"/>
                        </a:solidFill>
                        <a:latin typeface="Cambria Math" panose="02040503050406030204" pitchFamily="18" charset="0"/>
                        <a:ea typeface="宋体" panose="02010600030101010101" pitchFamily="2" charset="-122"/>
                      </a:rPr>
                      <m:t>𝑫</m:t>
                    </m:r>
                    <m:r>
                      <a:rPr lang="en-US" altLang="zh-CN" sz="2400" b="1" i="1" kern="100">
                        <a:solidFill>
                          <a:schemeClr val="tx1"/>
                        </a:solidFill>
                        <a:latin typeface="Cambria Math" panose="02040503050406030204" pitchFamily="18" charset="0"/>
                        <a:ea typeface="宋体" panose="02010600030101010101" pitchFamily="2" charset="-122"/>
                      </a:rPr>
                      <m:t>|</m:t>
                    </m:r>
                    <m:r>
                      <a:rPr lang="en-US" altLang="zh-CN" sz="2400" b="1" i="1" kern="100">
                        <a:solidFill>
                          <a:schemeClr val="tx1"/>
                        </a:solidFill>
                        <a:latin typeface="Cambria Math" panose="02040503050406030204" pitchFamily="18" charset="0"/>
                        <a:ea typeface="宋体" panose="02010600030101010101" pitchFamily="2" charset="-122"/>
                      </a:rPr>
                      <m:t>𝒉</m:t>
                    </m:r>
                    <m:r>
                      <a:rPr lang="en-US" altLang="zh-CN" sz="2400" b="1" i="1" kern="100">
                        <a:solidFill>
                          <a:schemeClr val="tx1"/>
                        </a:solidFill>
                        <a:latin typeface="Cambria Math" panose="02040503050406030204" pitchFamily="18" charset="0"/>
                        <a:ea typeface="宋体" panose="02010600030101010101" pitchFamily="2" charset="-122"/>
                      </a:rPr>
                      <m:t>)</m:t>
                    </m:r>
                  </m:oMath>
                </a14:m>
                <a:r>
                  <a:rPr lang="zh-CN" altLang="zh-CN" sz="2400" b="1"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sSub>
                      <m:sSubPr>
                        <m:ctrlPr>
                          <a:rPr lang="zh-CN" altLang="zh-CN" sz="2400" b="1" i="1" kern="100">
                            <a:solidFill>
                              <a:schemeClr val="tx1"/>
                            </a:solidFill>
                            <a:latin typeface="Cambria Math" panose="02040503050406030204" pitchFamily="18" charset="0"/>
                            <a:ea typeface="Cambria Math" panose="02040503050406030204" pitchFamily="18" charset="0"/>
                          </a:rPr>
                        </m:ctrlPr>
                      </m:sSubPr>
                      <m:e>
                        <m:r>
                          <a:rPr lang="en-US" altLang="zh-CN" sz="2400" b="1" i="1" kern="100">
                            <a:solidFill>
                              <a:schemeClr val="tx1"/>
                            </a:solidFill>
                            <a:latin typeface="Cambria Math" panose="02040503050406030204" pitchFamily="18" charset="0"/>
                            <a:ea typeface="宋体" panose="02010600030101010101" pitchFamily="2" charset="-122"/>
                          </a:rPr>
                          <m:t>𝒘</m:t>
                        </m:r>
                      </m:e>
                      <m:sub>
                        <m:r>
                          <a:rPr lang="en-US" altLang="zh-CN" sz="2400" b="1" i="1" kern="100">
                            <a:solidFill>
                              <a:schemeClr val="tx1"/>
                            </a:solidFill>
                            <a:latin typeface="Cambria Math" panose="02040503050406030204" pitchFamily="18" charset="0"/>
                            <a:ea typeface="宋体" panose="02010600030101010101" pitchFamily="2" charset="-122"/>
                          </a:rPr>
                          <m:t>𝒊𝒋𝒌</m:t>
                        </m:r>
                      </m:sub>
                    </m:sSub>
                  </m:oMath>
                </a14:m>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的导数，需要对</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中每个训练样例</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P(</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盗窃</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 False,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地震</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 False, </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报警</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 = True | d)</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。当训练样例</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中无法观察到这些变量时，这些概率可用贝叶斯网络从</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中观察到的变量中推理得到。实际上这些所需的量多数是从贝叶斯网络推理的过程中计算得到的。</a:t>
                </a:r>
              </a:p>
              <a:p>
                <a:pPr algn="just" fontAlgn="ctr">
                  <a:lnSpc>
                    <a:spcPct val="120000"/>
                  </a:lnSpc>
                  <a:spcBef>
                    <a:spcPts val="600"/>
                  </a:spcBef>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514350" indent="-285750" algn="just">
                  <a:lnSpc>
                    <a:spcPct val="150000"/>
                  </a:lnSpc>
                  <a:buFont typeface="Wingdings" panose="05000000000000000000" pitchFamily="2" charset="2"/>
                  <a:buChar char="ü"/>
                </a:pPr>
                <a:endParaRPr lang="zh-CN" altLang="zh-CN" sz="18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b="1" kern="100" dirty="0">
                  <a:effectLst/>
                  <a:latin typeface="微软雅黑" panose="020B0503020204020204" pitchFamily="34" charset="-122"/>
                  <a:ea typeface="微软雅黑" panose="020B0503020204020204" pitchFamily="34" charset="-122"/>
                </a:endParaRPr>
              </a:p>
              <a:p>
                <a:pPr indent="0" algn="just">
                  <a:lnSpc>
                    <a:spcPct val="150000"/>
                  </a:lnSpc>
                  <a:buNone/>
                </a:pPr>
                <a:endParaRPr lang="zh-CN"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kern="100" dirty="0">
                  <a:effectLst/>
                  <a:latin typeface="Times New Roman" panose="02020603050405020304" pitchFamily="18" charset="0"/>
                  <a:ea typeface="宋体" panose="02010600030101010101" pitchFamily="2" charset="-122"/>
                </a:endParaRPr>
              </a:p>
              <a:p>
                <a:pPr>
                  <a:lnSpc>
                    <a:spcPct val="150000"/>
                  </a:lnSpc>
                </a:pPr>
                <a:endParaRPr lang="zh-CN" altLang="zh-CN" sz="2400" dirty="0">
                  <a:latin typeface="微软雅黑" panose="020B0503020204020204" pitchFamily="34" charset="-122"/>
                  <a:ea typeface="微软雅黑" panose="020B0503020204020204" pitchFamily="34" charset="-122"/>
                </a:endParaRPr>
              </a:p>
              <a:p>
                <a:pPr>
                  <a:lnSpc>
                    <a:spcPct val="150000"/>
                  </a:lnSpc>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50000"/>
                  </a:lnSpc>
                  <a:buNone/>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60000" indent="0" algn="l">
                  <a:lnSpc>
                    <a:spcPct val="120000"/>
                  </a:lnSpc>
                  <a:buNone/>
                </a:pPr>
                <a:endParaRPr lang="zh-CN" altLang="zh-CN" sz="2400" kern="100" dirty="0">
                  <a:effectLst/>
                  <a:latin typeface="Times New Roman" panose="02020603050405020304" pitchFamily="18" charset="0"/>
                  <a:ea typeface="宋体" panose="02010600030101010101" pitchFamily="2" charset="-122"/>
                </a:endParaRPr>
              </a:p>
              <a:p>
                <a:pPr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057709" cy="5117283"/>
              </a:xfrm>
              <a:prstGeom prst="rect">
                <a:avLst/>
              </a:prstGeom>
              <a:blipFill>
                <a:blip r:embed="rId3"/>
                <a:stretch>
                  <a:fillRect l="-882" r="-827"/>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629280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2">
            <a:extLst>
              <a:ext uri="{FF2B5EF4-FFF2-40B4-BE49-F238E27FC236}">
                <a16:creationId xmlns:a16="http://schemas.microsoft.com/office/drawing/2014/main" id="{7A742D95-DAD0-47C0-8E0D-417A16ABFB5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标题 1">
            <a:extLst>
              <a:ext uri="{FF2B5EF4-FFF2-40B4-BE49-F238E27FC236}">
                <a16:creationId xmlns:a16="http://schemas.microsoft.com/office/drawing/2014/main" id="{387C4138-FA3D-4D2C-A633-F9DE3383ADC0}"/>
              </a:ext>
            </a:extLst>
          </p:cNvPr>
          <p:cNvSpPr txBox="1">
            <a:spLocks/>
          </p:cNvSpPr>
          <p:nvPr/>
        </p:nvSpPr>
        <p:spPr>
          <a:xfrm>
            <a:off x="977537" y="5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rgbClr val="0000FF"/>
                </a:solidFill>
                <a:latin typeface="宋体" panose="02010600030101010101" pitchFamily="2" charset="-122"/>
                <a:ea typeface="宋体" panose="02010600030101010101" pitchFamily="2" charset="-122"/>
              </a:rPr>
              <a:t>4.</a:t>
            </a:r>
            <a:r>
              <a:rPr lang="zh-CN" altLang="en-US" b="1" dirty="0">
                <a:solidFill>
                  <a:srgbClr val="0000FF"/>
                </a:solidFill>
                <a:latin typeface="黑体" panose="02010609060101010101" pitchFamily="49" charset="-122"/>
                <a:ea typeface="黑体" panose="02010609060101010101" pitchFamily="49" charset="-122"/>
              </a:rPr>
              <a:t>贝叶斯网学习</a:t>
            </a:r>
            <a:endParaRPr lang="zh-CN" altLang="en-US" dirty="0"/>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F9AC7C1A-6A13-404D-95D3-E26BDC5FC3FF}"/>
                  </a:ext>
                </a:extLst>
              </p:cNvPr>
              <p:cNvSpPr txBox="1">
                <a:spLocks/>
              </p:cNvSpPr>
              <p:nvPr/>
            </p:nvSpPr>
            <p:spPr>
              <a:xfrm>
                <a:off x="698862" y="1531713"/>
                <a:ext cx="11057709" cy="5117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30000"/>
                  </a:lnSpc>
                  <a:buNone/>
                </a:pP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4.2 </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参数学习</a:t>
                </a:r>
                <a:r>
                  <a:rPr lang="en-US" altLang="zh-CN"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贝叶斯网的梯度上升训练</a:t>
                </a:r>
                <a:endParaRPr lang="zh-CN" altLang="zh-CN" sz="2400" kern="100" dirty="0">
                  <a:effectLst/>
                  <a:latin typeface="微软雅黑" panose="020B0503020204020204" pitchFamily="34" charset="-122"/>
                  <a:ea typeface="微软雅黑" panose="020B0503020204020204" pitchFamily="34" charset="-122"/>
                </a:endParaRPr>
              </a:p>
              <a:p>
                <a:pPr marL="0" indent="0" algn="ctr" latinLnBrk="1">
                  <a:buNone/>
                </a:pPr>
                <a14:m>
                  <m:oMath xmlns:m="http://schemas.openxmlformats.org/officeDocument/2006/math">
                    <m:f>
                      <m:f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fPr>
                      <m:num>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func>
                          <m:func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funcPr>
                          <m:fNa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𝒍𝒏</m:t>
                            </m:r>
                          </m:fName>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𝑷</m:t>
                            </m:r>
                          </m:e>
                        </m:func>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𝑫</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𝒉</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num>
                      <m:den>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𝒊𝒋𝒌</m:t>
                            </m:r>
                          </m:sub>
                        </m:sSub>
                      </m:den>
                    </m:f>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nary>
                      <m:naryPr>
                        <m:chr m:val="∑"/>
                        <m:supHide m:val="on"/>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naryPr>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𝒅</m:t>
                        </m:r>
                        <m:r>
                          <a:rPr lang="zh-CN" altLang="zh-CN" sz="2400" b="1" i="1" kern="100">
                            <a:solidFill>
                              <a:schemeClr val="accent1">
                                <a:lumMod val="50000"/>
                              </a:schemeClr>
                            </a:solidFill>
                            <a:latin typeface="Cambria Math" panose="02040503050406030204" pitchFamily="18" charset="0"/>
                            <a:ea typeface="宋体" panose="02010600030101010101" pitchFamily="2" charset="-122"/>
                            <a:cs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𝑫</m:t>
                        </m:r>
                      </m:sub>
                      <m:sup/>
                      <m:e>
                        <m:f>
                          <m:f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fPr>
                          <m:num>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𝑷</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𝒀</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m:t>
                                </m:r>
                              </m:sub>
                            </m:s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𝒚</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m:t>
                                </m:r>
                              </m:sub>
                            </m:s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𝑼</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m:t>
                                </m:r>
                              </m:sub>
                            </m:s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sSub>
                              <m:sSubPr>
                                <m:ctrlPr>
                                  <a:rPr lang="en-US" altLang="zh-CN" sz="2400" b="1" i="1" kern="100">
                                    <a:solidFill>
                                      <a:schemeClr val="accent1">
                                        <a:lumMod val="50000"/>
                                      </a:schemeClr>
                                    </a:solidFill>
                                    <a:latin typeface="Cambria Math" panose="02040503050406030204" pitchFamily="18" charset="0"/>
                                    <a:ea typeface="宋体" panose="02010600030101010101" pitchFamily="2" charset="-122"/>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𝒖</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𝒊𝒌</m:t>
                                </m:r>
                              </m:sub>
                            </m:s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𝒅</m:t>
                            </m:r>
                            <m:r>
                              <a:rPr lang="en-US" altLang="zh-CN" sz="2400" b="1" i="1" kern="100">
                                <a:solidFill>
                                  <a:schemeClr val="accent1">
                                    <a:lumMod val="50000"/>
                                  </a:schemeClr>
                                </a:solidFill>
                                <a:latin typeface="Cambria Math" panose="02040503050406030204" pitchFamily="18" charset="0"/>
                                <a:ea typeface="宋体" panose="02010600030101010101" pitchFamily="2" charset="-122"/>
                              </a:rPr>
                              <m:t>)</m:t>
                            </m:r>
                          </m:num>
                          <m:den>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𝒘</m:t>
                            </m:r>
                            <m:sSub>
                              <m:sSubPr>
                                <m:ctrlPr>
                                  <a:rPr lang="zh-CN" altLang="zh-CN" sz="2400" b="1" i="1" kern="100">
                                    <a:solidFill>
                                      <a:schemeClr val="accent1">
                                        <a:lumMod val="50000"/>
                                      </a:schemeClr>
                                    </a:solidFill>
                                    <a:latin typeface="Cambria Math" panose="02040503050406030204" pitchFamily="18" charset="0"/>
                                    <a:ea typeface="Cambria Math" panose="02040503050406030204" pitchFamily="18" charset="0"/>
                                  </a:rPr>
                                </m:ctrlPr>
                              </m:sSubPr>
                              <m:e>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𝒘</m:t>
                                </m:r>
                              </m:e>
                              <m:sub>
                                <m:r>
                                  <a:rPr lang="en-US" altLang="zh-CN" sz="2400" b="1" i="1" kern="100">
                                    <a:solidFill>
                                      <a:schemeClr val="accent1">
                                        <a:lumMod val="50000"/>
                                      </a:schemeClr>
                                    </a:solidFill>
                                    <a:latin typeface="Cambria Math" panose="02040503050406030204" pitchFamily="18" charset="0"/>
                                    <a:ea typeface="宋体" panose="02010600030101010101" pitchFamily="2" charset="-122"/>
                                  </a:rPr>
                                  <m:t>𝒊𝒋𝒌</m:t>
                                </m:r>
                              </m:sub>
                            </m:sSub>
                          </m:den>
                        </m:f>
                      </m:e>
                    </m:nary>
                  </m:oMath>
                </a14:m>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sz="2400" b="1" kern="100" dirty="0">
                    <a:solidFill>
                      <a:schemeClr val="accent1">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下面我们讨论公式</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4.5</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的推导过程。为使记号简单化，下面的推导将用</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𝑷</m:t>
                        </m:r>
                      </m:e>
                      <m:sub>
                        <m:r>
                          <a:rPr lang="en-US" altLang="zh-CN" sz="2400" b="1" i="1" smtClean="0">
                            <a:latin typeface="Cambria Math" panose="02040503050406030204" pitchFamily="18" charset="0"/>
                          </a:rPr>
                          <m:t>𝒉</m:t>
                        </m:r>
                      </m:sub>
                    </m:sSub>
                    <m:r>
                      <a:rPr lang="en-US" altLang="zh-CN" sz="2400" b="1" i="1">
                        <a:latin typeface="Cambria Math" panose="02040503050406030204" pitchFamily="18" charset="0"/>
                      </a:rPr>
                      <m:t>(</m:t>
                    </m:r>
                    <m:r>
                      <a:rPr lang="en-US" altLang="zh-CN" sz="2400" b="1" i="1">
                        <a:latin typeface="Cambria Math" panose="02040503050406030204" pitchFamily="18" charset="0"/>
                      </a:rPr>
                      <m:t>𝑫</m:t>
                    </m:r>
                    <m:r>
                      <a:rPr lang="en-US" altLang="zh-CN" sz="2400" b="1" i="1">
                        <a:latin typeface="Cambria Math" panose="02040503050406030204" pitchFamily="18" charset="0"/>
                      </a:rPr>
                      <m:t>)</m:t>
                    </m:r>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来简写</a:t>
                </a:r>
                <a14:m>
                  <m:oMath xmlns:m="http://schemas.openxmlformats.org/officeDocument/2006/math">
                    <m:r>
                      <a:rPr lang="en-US" altLang="zh-CN" sz="2400" b="1" i="1">
                        <a:latin typeface="Cambria Math" panose="02040503050406030204" pitchFamily="18" charset="0"/>
                      </a:rPr>
                      <m:t>𝑷</m:t>
                    </m:r>
                    <m:r>
                      <a:rPr lang="en-US" altLang="zh-CN" sz="2400" b="1" i="1">
                        <a:latin typeface="Cambria Math" panose="02040503050406030204" pitchFamily="18" charset="0"/>
                      </a:rPr>
                      <m:t>(</m:t>
                    </m:r>
                    <m:r>
                      <a:rPr lang="en-US" altLang="zh-CN" sz="2400" b="1" i="1">
                        <a:latin typeface="Cambria Math" panose="02040503050406030204" pitchFamily="18" charset="0"/>
                      </a:rPr>
                      <m:t>𝑫</m:t>
                    </m:r>
                    <m:r>
                      <a:rPr lang="en-US" altLang="zh-CN" sz="2400" b="1" i="1">
                        <a:latin typeface="Cambria Math" panose="02040503050406030204" pitchFamily="18" charset="0"/>
                      </a:rPr>
                      <m:t>;</m:t>
                    </m:r>
                    <m:r>
                      <a:rPr lang="en-US" altLang="zh-CN" sz="2400" b="1" i="1">
                        <a:latin typeface="Cambria Math" panose="02040503050406030204" pitchFamily="18" charset="0"/>
                      </a:rPr>
                      <m:t>𝒉</m:t>
                    </m:r>
                    <m:r>
                      <a:rPr lang="en-US" altLang="zh-CN" sz="2400" b="1" i="1">
                        <a:latin typeface="Cambria Math" panose="02040503050406030204" pitchFamily="18" charset="0"/>
                      </a:rPr>
                      <m:t>)</m:t>
                    </m:r>
                  </m:oMath>
                </a14:m>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。假定在数据集</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中的各样例</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rPr>
                  <a:t>都是独立抽取的，可将此导数写为：</a:t>
                </a:r>
              </a:p>
              <a:p>
                <a:pPr marL="0" indent="0">
                  <a:lnSpc>
                    <a:spcPct val="100000"/>
                  </a:lnSpc>
                  <a:buNone/>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m:t>
                        </m:r>
                        <m:func>
                          <m:funcPr>
                            <m:ctrlPr>
                              <a:rPr lang="zh-CN" altLang="zh-CN" sz="2400" b="1" i="1" smtClean="0">
                                <a:latin typeface="Cambria Math" panose="02040503050406030204" pitchFamily="18" charset="0"/>
                              </a:rPr>
                            </m:ctrlPr>
                          </m:funcPr>
                          <m:fName>
                            <m:r>
                              <a:rPr lang="en-US" altLang="zh-CN" sz="2400" b="1" i="1">
                                <a:latin typeface="Cambria Math" panose="02040503050406030204" pitchFamily="18" charset="0"/>
                              </a:rPr>
                              <m:t>𝒍𝒏</m:t>
                            </m:r>
                          </m:fName>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𝒉</m:t>
                                </m:r>
                              </m:sub>
                            </m:sSub>
                          </m:e>
                        </m:fun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𝑫</m:t>
                        </m:r>
                        <m:r>
                          <a:rPr lang="en-US" altLang="zh-CN" sz="2400" b="1" i="1" smtClean="0">
                            <a:latin typeface="Cambria Math" panose="02040503050406030204" pitchFamily="18" charset="0"/>
                          </a:rPr>
                          <m:t>)</m:t>
                        </m:r>
                      </m:num>
                      <m:den>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𝒊𝒋𝒌</m:t>
                            </m:r>
                          </m:sub>
                        </m:sSub>
                      </m:den>
                    </m:f>
                    <m:r>
                      <a:rPr lang="en-US" altLang="zh-CN" sz="2400" b="1" i="1">
                        <a:latin typeface="Cambria Math" panose="02040503050406030204" pitchFamily="18" charset="0"/>
                      </a:rPr>
                      <m:t>=</m:t>
                    </m:r>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m:t>
                        </m:r>
                      </m:num>
                      <m:den>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𝒊𝒋𝒌</m:t>
                            </m:r>
                          </m:sub>
                        </m:sSub>
                      </m:den>
                    </m:f>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𝒍𝒏</m:t>
                        </m:r>
                      </m:fName>
                      <m:e>
                        <m:nary>
                          <m:naryPr>
                            <m:chr m:val="∏"/>
                            <m:supHide m:val="on"/>
                            <m:ctrlPr>
                              <a:rPr lang="zh-CN" altLang="zh-CN" sz="2400" b="1" i="1">
                                <a:latin typeface="Cambria Math" panose="02040503050406030204" pitchFamily="18" charset="0"/>
                              </a:rPr>
                            </m:ctrlPr>
                          </m:naryPr>
                          <m:sub>
                            <m:r>
                              <a:rPr lang="en-US" altLang="zh-CN" sz="2400" b="1" i="1">
                                <a:latin typeface="Cambria Math" panose="02040503050406030204" pitchFamily="18" charset="0"/>
                              </a:rPr>
                              <m:t>𝒅</m:t>
                            </m:r>
                            <m:r>
                              <a:rPr lang="zh-CN" altLang="zh-CN" sz="2400" b="1" i="1">
                                <a:latin typeface="Cambria Math" panose="02040503050406030204" pitchFamily="18" charset="0"/>
                              </a:rPr>
                              <m:t>∈</m:t>
                            </m:r>
                            <m:r>
                              <a:rPr lang="en-US" altLang="zh-CN" sz="2400" b="1" i="1">
                                <a:latin typeface="Cambria Math" panose="02040503050406030204" pitchFamily="18" charset="0"/>
                              </a:rPr>
                              <m:t>𝑫</m:t>
                            </m:r>
                          </m:sub>
                          <m:sup/>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𝑷</m:t>
                                </m:r>
                              </m:e>
                              <m:sub>
                                <m:r>
                                  <a:rPr lang="en-US" altLang="zh-CN" sz="2400" b="1" i="1" smtClean="0">
                                    <a:latin typeface="Cambria Math" panose="02040503050406030204" pitchFamily="18" charset="0"/>
                                  </a:rPr>
                                  <m:t>𝒉</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𝒅</m:t>
                            </m:r>
                            <m:r>
                              <a:rPr lang="en-US" altLang="zh-CN" sz="2400" b="1" i="1">
                                <a:latin typeface="Cambria Math" panose="02040503050406030204" pitchFamily="18" charset="0"/>
                              </a:rPr>
                              <m:t>)</m:t>
                            </m:r>
                          </m:e>
                        </m:nary>
                      </m:e>
                    </m:func>
                    <m:r>
                      <a:rPr lang="en-US" altLang="zh-CN" sz="2400" b="1" i="1">
                        <a:latin typeface="Cambria Math" panose="02040503050406030204" pitchFamily="18" charset="0"/>
                      </a:rPr>
                      <m:t>=</m:t>
                    </m:r>
                    <m:nary>
                      <m:naryPr>
                        <m:chr m:val="∑"/>
                        <m:supHide m:val="on"/>
                        <m:ctrlPr>
                          <a:rPr lang="zh-CN" altLang="zh-CN" sz="2400" b="1" i="1">
                            <a:latin typeface="Cambria Math" panose="02040503050406030204" pitchFamily="18" charset="0"/>
                          </a:rPr>
                        </m:ctrlPr>
                      </m:naryPr>
                      <m:sub>
                        <m:r>
                          <a:rPr lang="en-US" altLang="zh-CN" sz="2400" b="1" i="1">
                            <a:latin typeface="Cambria Math" panose="02040503050406030204" pitchFamily="18" charset="0"/>
                          </a:rPr>
                          <m:t>𝒅</m:t>
                        </m:r>
                        <m:r>
                          <a:rPr lang="zh-CN" altLang="zh-CN" sz="2400" b="1" i="1">
                            <a:latin typeface="Cambria Math" panose="02040503050406030204" pitchFamily="18" charset="0"/>
                          </a:rPr>
                          <m:t>∈</m:t>
                        </m:r>
                        <m:r>
                          <a:rPr lang="en-US" altLang="zh-CN" sz="2400" b="1" i="1">
                            <a:latin typeface="Cambria Math" panose="02040503050406030204" pitchFamily="18" charset="0"/>
                          </a:rPr>
                          <m:t>𝑫</m:t>
                        </m:r>
                      </m:sub>
                      <m:sup/>
                      <m:e>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𝒍𝒏𝑷</m:t>
                                </m:r>
                              </m:e>
                              <m:sub>
                                <m:r>
                                  <a:rPr lang="en-US" altLang="zh-CN" sz="2400" b="1" i="1">
                                    <a:latin typeface="Cambria Math" panose="02040503050406030204" pitchFamily="18" charset="0"/>
                                  </a:rPr>
                                  <m:t>𝒉</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𝒅</m:t>
                            </m:r>
                            <m:r>
                              <a:rPr lang="en-US" altLang="zh-CN" sz="2400" b="1" i="1">
                                <a:latin typeface="Cambria Math" panose="02040503050406030204" pitchFamily="18" charset="0"/>
                              </a:rPr>
                              <m:t>)</m:t>
                            </m:r>
                          </m:num>
                          <m:den>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𝒊𝒋𝒌</m:t>
                                </m:r>
                              </m:sub>
                            </m:sSub>
                          </m:den>
                        </m:f>
                      </m:e>
                    </m:nary>
                  </m:oMath>
                </a14:m>
                <a:endPar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buNone/>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a:latin typeface="Cambria Math" panose="02040503050406030204" pitchFamily="18" charset="0"/>
                      </a:rPr>
                      <m:t>=</m:t>
                    </m:r>
                    <m:nary>
                      <m:naryPr>
                        <m:chr m:val="∑"/>
                        <m:supHide m:val="on"/>
                        <m:ctrlPr>
                          <a:rPr lang="zh-CN" altLang="zh-CN" sz="2400" b="1" i="1">
                            <a:latin typeface="Cambria Math" panose="02040503050406030204" pitchFamily="18" charset="0"/>
                          </a:rPr>
                        </m:ctrlPr>
                      </m:naryPr>
                      <m:sub>
                        <m:r>
                          <a:rPr lang="en-US" altLang="zh-CN" sz="2400" b="1" i="1">
                            <a:latin typeface="Cambria Math" panose="02040503050406030204" pitchFamily="18" charset="0"/>
                          </a:rPr>
                          <m:t>𝒅</m:t>
                        </m:r>
                        <m:r>
                          <a:rPr lang="zh-CN" altLang="zh-CN" sz="2400" b="1" i="1">
                            <a:latin typeface="Cambria Math" panose="02040503050406030204" pitchFamily="18" charset="0"/>
                          </a:rPr>
                          <m:t>∈</m:t>
                        </m:r>
                        <m:r>
                          <a:rPr lang="en-US" altLang="zh-CN" sz="2400" b="1" i="1">
                            <a:latin typeface="Cambria Math" panose="02040503050406030204" pitchFamily="18" charset="0"/>
                          </a:rPr>
                          <m:t>𝑫</m:t>
                        </m:r>
                      </m:sub>
                      <m:sup/>
                      <m:e>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m:t>
                            </m:r>
                            <m:func>
                              <m:funcPr>
                                <m:ctrlPr>
                                  <a:rPr lang="zh-CN" altLang="zh-CN" sz="2400" b="1" i="1">
                                    <a:latin typeface="Cambria Math" panose="02040503050406030204" pitchFamily="18" charset="0"/>
                                  </a:rPr>
                                </m:ctrlPr>
                              </m:funcPr>
                              <m:fName>
                                <m:r>
                                  <a:rPr lang="en-US" altLang="zh-CN" sz="2400" b="1" i="1">
                                    <a:latin typeface="Cambria Math" panose="02040503050406030204" pitchFamily="18" charset="0"/>
                                  </a:rPr>
                                  <m:t>𝒍𝒏</m:t>
                                </m:r>
                              </m:fName>
                              <m:e>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𝑷</m:t>
                                    </m:r>
                                  </m:e>
                                  <m:sub>
                                    <m:r>
                                      <a:rPr lang="en-US" altLang="zh-CN" sz="2400" b="1" i="1">
                                        <a:latin typeface="Cambria Math" panose="02040503050406030204" pitchFamily="18" charset="0"/>
                                      </a:rPr>
                                      <m:t>𝒉</m:t>
                                    </m:r>
                                  </m:sub>
                                </m:sSub>
                              </m:e>
                            </m:func>
                            <m:r>
                              <a:rPr lang="en-US" altLang="zh-CN" sz="2400" b="1" i="1">
                                <a:latin typeface="Cambria Math" panose="02040503050406030204" pitchFamily="18" charset="0"/>
                              </a:rPr>
                              <m:t>(</m:t>
                            </m:r>
                            <m:r>
                              <a:rPr lang="en-US" altLang="zh-CN" sz="2400" b="1" i="1">
                                <a:latin typeface="Cambria Math" panose="02040503050406030204" pitchFamily="18" charset="0"/>
                              </a:rPr>
                              <m:t>𝒅</m:t>
                            </m:r>
                            <m:r>
                              <a:rPr lang="en-US" altLang="zh-CN" sz="2400" b="1" i="1">
                                <a:latin typeface="Cambria Math" panose="02040503050406030204" pitchFamily="18" charset="0"/>
                              </a:rPr>
                              <m:t>)</m:t>
                            </m:r>
                          </m:num>
                          <m:den>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𝒊𝒋𝒌</m:t>
                                </m:r>
                              </m:sub>
                            </m:sSub>
                          </m:den>
                        </m:f>
                      </m:e>
                    </m:nary>
                  </m:oMath>
                </a14:m>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00000"/>
                  </a:lnSpc>
                  <a:buNone/>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400" b="1" i="1">
                        <a:latin typeface="Cambria Math" panose="02040503050406030204" pitchFamily="18" charset="0"/>
                      </a:rPr>
                      <m:t>=</m:t>
                    </m:r>
                    <m:nary>
                      <m:naryPr>
                        <m:chr m:val="∑"/>
                        <m:supHide m:val="on"/>
                        <m:ctrlPr>
                          <a:rPr lang="zh-CN" altLang="zh-CN" sz="2400" b="1" i="1">
                            <a:latin typeface="Cambria Math" panose="02040503050406030204" pitchFamily="18" charset="0"/>
                          </a:rPr>
                        </m:ctrlPr>
                      </m:naryPr>
                      <m:sub>
                        <m:r>
                          <a:rPr lang="en-US" altLang="zh-CN" sz="2400" b="1" i="1">
                            <a:latin typeface="Cambria Math" panose="02040503050406030204" pitchFamily="18" charset="0"/>
                          </a:rPr>
                          <m:t>𝒅</m:t>
                        </m:r>
                        <m:r>
                          <a:rPr lang="zh-CN" altLang="zh-CN" sz="2400" b="1" i="1">
                            <a:latin typeface="Cambria Math" panose="02040503050406030204" pitchFamily="18" charset="0"/>
                          </a:rPr>
                          <m:t>∈</m:t>
                        </m:r>
                        <m:r>
                          <a:rPr lang="en-US" altLang="zh-CN" sz="2400" b="1" i="1">
                            <a:latin typeface="Cambria Math" panose="02040503050406030204" pitchFamily="18" charset="0"/>
                          </a:rPr>
                          <m:t>𝑫</m:t>
                        </m:r>
                      </m:sub>
                      <m:sup/>
                      <m:e>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𝟏</m:t>
                            </m:r>
                          </m:num>
                          <m:den>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𝑷</m:t>
                                </m:r>
                              </m:e>
                              <m:sub>
                                <m:r>
                                  <a:rPr lang="en-US" altLang="zh-CN" sz="2400" b="1" i="1">
                                    <a:latin typeface="Cambria Math" panose="02040503050406030204" pitchFamily="18" charset="0"/>
                                  </a:rPr>
                                  <m:t>𝒉</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𝒅</m:t>
                            </m:r>
                            <m:r>
                              <a:rPr lang="en-US" altLang="zh-CN" sz="2400" b="1" i="1">
                                <a:latin typeface="Cambria Math" panose="02040503050406030204" pitchFamily="18" charset="0"/>
                              </a:rPr>
                              <m:t>)</m:t>
                            </m:r>
                          </m:den>
                        </m:f>
                      </m:e>
                    </m:nary>
                    <m:f>
                      <m:fPr>
                        <m:ctrlPr>
                          <a:rPr lang="zh-CN" altLang="zh-CN" sz="2400" b="1" i="1">
                            <a:latin typeface="Cambria Math" panose="02040503050406030204" pitchFamily="18" charset="0"/>
                          </a:rPr>
                        </m:ctrlPr>
                      </m:fPr>
                      <m:num>
                        <m:r>
                          <a:rPr lang="en-US" altLang="zh-CN" sz="2400" b="1" i="1">
                            <a:latin typeface="Cambria Math" panose="02040503050406030204" pitchFamily="18" charset="0"/>
                          </a:rPr>
                          <m:t>𝝏</m:t>
                        </m:r>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𝑷</m:t>
                            </m:r>
                          </m:e>
                          <m:sub>
                            <m:r>
                              <a:rPr lang="en-US" altLang="zh-CN" sz="2400" b="1" i="1">
                                <a:latin typeface="Cambria Math" panose="02040503050406030204" pitchFamily="18" charset="0"/>
                              </a:rPr>
                              <m:t>𝒉</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𝒅</m:t>
                        </m:r>
                        <m:r>
                          <a:rPr lang="en-US" altLang="zh-CN" sz="2400" b="1" i="1">
                            <a:latin typeface="Cambria Math" panose="02040503050406030204" pitchFamily="18" charset="0"/>
                          </a:rPr>
                          <m:t>)</m:t>
                        </m:r>
                      </m:num>
                      <m:den>
                        <m:r>
                          <a:rPr lang="en-US" altLang="zh-CN" sz="2400" b="1" i="1">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𝒘</m:t>
                            </m:r>
                          </m:e>
                          <m:sub>
                            <m:r>
                              <a:rPr lang="en-US" altLang="zh-CN" sz="2400" b="1" i="1">
                                <a:latin typeface="Cambria Math" panose="02040503050406030204" pitchFamily="18" charset="0"/>
                              </a:rPr>
                              <m:t>𝒊𝒋𝒌</m:t>
                            </m:r>
                          </m:sub>
                        </m:sSub>
                      </m:den>
                    </m:f>
                  </m:oMath>
                </a14:m>
                <a:endParaRPr lang="zh-CN"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indent="0" algn="just">
                  <a:lnSpc>
                    <a:spcPct val="100000"/>
                  </a:lnSpc>
                  <a:buNone/>
                </a:pPr>
                <a:endParaRPr lang="zh-CN" altLang="zh-CN" sz="2400" kern="100" dirty="0">
                  <a:solidFill>
                    <a:schemeClr val="accent1">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lvl="1" indent="0">
                  <a:lnSpc>
                    <a:spcPct val="130000"/>
                  </a:lnSpc>
                  <a:buNone/>
                </a:pPr>
                <a:endParaRPr lang="en-US" altLang="zh-CN"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 name="内容占位符 2">
                <a:extLst>
                  <a:ext uri="{FF2B5EF4-FFF2-40B4-BE49-F238E27FC236}">
                    <a16:creationId xmlns:a16="http://schemas.microsoft.com/office/drawing/2014/main" id="{F9AC7C1A-6A13-404D-95D3-E26BDC5FC3FF}"/>
                  </a:ext>
                </a:extLst>
              </p:cNvPr>
              <p:cNvSpPr txBox="1">
                <a:spLocks noRot="1" noChangeAspect="1" noMove="1" noResize="1" noEditPoints="1" noAdjustHandles="1" noChangeArrowheads="1" noChangeShapeType="1" noTextEdit="1"/>
              </p:cNvSpPr>
              <p:nvPr/>
            </p:nvSpPr>
            <p:spPr>
              <a:xfrm>
                <a:off x="698862" y="1531713"/>
                <a:ext cx="11057709" cy="5117283"/>
              </a:xfrm>
              <a:prstGeom prst="rect">
                <a:avLst/>
              </a:prstGeom>
              <a:blipFill>
                <a:blip r:embed="rId3"/>
                <a:stretch>
                  <a:fillRect l="-882"/>
                </a:stretch>
              </a:blipFill>
            </p:spPr>
            <p:txBody>
              <a:bodyPr/>
              <a:lstStyle/>
              <a:p>
                <a:r>
                  <a:rPr lang="zh-CN" altLang="en-US">
                    <a:noFill/>
                  </a:rPr>
                  <a:t> </a:t>
                </a:r>
              </a:p>
            </p:txBody>
          </p:sp>
        </mc:Fallback>
      </mc:AlternateContent>
      <p:sp>
        <p:nvSpPr>
          <p:cNvPr id="2" name="Rectangle 16">
            <a:extLst>
              <a:ext uri="{FF2B5EF4-FFF2-40B4-BE49-F238E27FC236}">
                <a16:creationId xmlns:a16="http://schemas.microsoft.com/office/drawing/2014/main" id="{DAC72675-88EE-4770-9606-01A7CA73CE6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54C0E2E-105E-44DB-B854-69C5C5F34B24}"/>
                  </a:ext>
                </a:extLst>
              </p:cNvPr>
              <p:cNvSpPr txBox="1"/>
              <p:nvPr/>
            </p:nvSpPr>
            <p:spPr>
              <a:xfrm>
                <a:off x="6343291" y="5603404"/>
                <a:ext cx="2950234" cy="743602"/>
              </a:xfrm>
              <a:prstGeom prst="rect">
                <a:avLst/>
              </a:prstGeom>
              <a:noFill/>
              <a:ln w="19050">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2000" b="1" i="1" smtClean="0">
                              <a:solidFill>
                                <a:schemeClr val="accent1">
                                  <a:lumMod val="50000"/>
                                </a:schemeClr>
                              </a:solidFill>
                              <a:latin typeface="Cambria Math" panose="02040503050406030204" pitchFamily="18" charset="0"/>
                            </a:rPr>
                          </m:ctrlPr>
                        </m:fPr>
                        <m:num>
                          <m:r>
                            <a:rPr lang="zh-CN" altLang="en-US" sz="2000" b="1" i="1">
                              <a:solidFill>
                                <a:schemeClr val="accent1">
                                  <a:lumMod val="50000"/>
                                </a:schemeClr>
                              </a:solidFill>
                              <a:latin typeface="Cambria Math" panose="02040503050406030204" pitchFamily="18" charset="0"/>
                            </a:rPr>
                            <m:t>𝛛</m:t>
                          </m:r>
                          <m:func>
                            <m:funcPr>
                              <m:ctrlPr>
                                <a:rPr lang="zh-CN" altLang="en-US" sz="2000" b="1" i="1">
                                  <a:solidFill>
                                    <a:schemeClr val="accent1">
                                      <a:lumMod val="50000"/>
                                    </a:schemeClr>
                                  </a:solidFill>
                                  <a:latin typeface="Cambria Math" panose="02040503050406030204" pitchFamily="18" charset="0"/>
                                </a:rPr>
                              </m:ctrlPr>
                            </m:funcPr>
                            <m:fName>
                              <m:r>
                                <a:rPr lang="zh-CN" altLang="en-US" sz="2000" b="1" i="1">
                                  <a:solidFill>
                                    <a:schemeClr val="accent1">
                                      <a:lumMod val="50000"/>
                                    </a:schemeClr>
                                  </a:solidFill>
                                  <a:latin typeface="Cambria Math" panose="02040503050406030204" pitchFamily="18" charset="0"/>
                                </a:rPr>
                                <m:t>𝒍𝒏</m:t>
                              </m:r>
                            </m:fName>
                            <m:e>
                              <m:r>
                                <a:rPr lang="zh-CN" altLang="en-US" sz="2000" b="1" i="1">
                                  <a:solidFill>
                                    <a:schemeClr val="accent1">
                                      <a:lumMod val="50000"/>
                                    </a:schemeClr>
                                  </a:solidFill>
                                  <a:latin typeface="Cambria Math" panose="02040503050406030204" pitchFamily="18" charset="0"/>
                                </a:rPr>
                                <m:t>𝒇</m:t>
                              </m:r>
                            </m:e>
                          </m:func>
                          <m:d>
                            <m:dPr>
                              <m:ctrlPr>
                                <a:rPr lang="zh-CN" altLang="en-US" sz="2000" b="1" i="1">
                                  <a:solidFill>
                                    <a:schemeClr val="accent1">
                                      <a:lumMod val="50000"/>
                                    </a:schemeClr>
                                  </a:solidFill>
                                  <a:latin typeface="Cambria Math" panose="02040503050406030204" pitchFamily="18" charset="0"/>
                                </a:rPr>
                              </m:ctrlPr>
                            </m:dPr>
                            <m:e>
                              <m:r>
                                <a:rPr lang="zh-CN" altLang="en-US" sz="2000" b="1" i="1">
                                  <a:solidFill>
                                    <a:schemeClr val="accent1">
                                      <a:lumMod val="50000"/>
                                    </a:schemeClr>
                                  </a:solidFill>
                                  <a:latin typeface="Cambria Math" panose="02040503050406030204" pitchFamily="18" charset="0"/>
                                </a:rPr>
                                <m:t>𝒙</m:t>
                              </m:r>
                            </m:e>
                          </m:d>
                        </m:num>
                        <m:den>
                          <m:r>
                            <a:rPr lang="zh-CN" altLang="en-US" sz="2000" b="1" i="0">
                              <a:solidFill>
                                <a:schemeClr val="accent1">
                                  <a:lumMod val="50000"/>
                                </a:schemeClr>
                              </a:solidFill>
                              <a:latin typeface="Cambria Math" panose="02040503050406030204" pitchFamily="18" charset="0"/>
                            </a:rPr>
                            <m:t>𝛛</m:t>
                          </m:r>
                          <m:r>
                            <a:rPr lang="zh-CN" altLang="en-US" sz="2000" b="1" i="1">
                              <a:solidFill>
                                <a:schemeClr val="accent1">
                                  <a:lumMod val="50000"/>
                                </a:schemeClr>
                              </a:solidFill>
                              <a:latin typeface="Cambria Math" panose="02040503050406030204" pitchFamily="18" charset="0"/>
                            </a:rPr>
                            <m:t>𝒙</m:t>
                          </m:r>
                        </m:den>
                      </m:f>
                      <m:r>
                        <a:rPr lang="zh-CN" altLang="en-US" sz="2000" b="1" i="0">
                          <a:solidFill>
                            <a:schemeClr val="accent1">
                              <a:lumMod val="50000"/>
                            </a:schemeClr>
                          </a:solidFill>
                          <a:latin typeface="Cambria Math" panose="02040503050406030204" pitchFamily="18" charset="0"/>
                        </a:rPr>
                        <m:t>=</m:t>
                      </m:r>
                      <m:f>
                        <m:fPr>
                          <m:ctrlPr>
                            <a:rPr lang="zh-CN" altLang="en-US" sz="2000" b="1" i="1">
                              <a:solidFill>
                                <a:schemeClr val="accent1">
                                  <a:lumMod val="50000"/>
                                </a:schemeClr>
                              </a:solidFill>
                              <a:latin typeface="Cambria Math" panose="02040503050406030204" pitchFamily="18" charset="0"/>
                            </a:rPr>
                          </m:ctrlPr>
                        </m:fPr>
                        <m:num>
                          <m:r>
                            <a:rPr lang="zh-CN" altLang="en-US" sz="2000" b="1" i="0">
                              <a:solidFill>
                                <a:schemeClr val="accent1">
                                  <a:lumMod val="50000"/>
                                </a:schemeClr>
                              </a:solidFill>
                              <a:latin typeface="Cambria Math" panose="02040503050406030204" pitchFamily="18" charset="0"/>
                            </a:rPr>
                            <m:t>𝟏</m:t>
                          </m:r>
                        </m:num>
                        <m:den>
                          <m:r>
                            <a:rPr lang="zh-CN" altLang="en-US" sz="2000" b="1" i="1">
                              <a:solidFill>
                                <a:schemeClr val="accent1">
                                  <a:lumMod val="50000"/>
                                </a:schemeClr>
                              </a:solidFill>
                              <a:latin typeface="Cambria Math" panose="02040503050406030204" pitchFamily="18" charset="0"/>
                            </a:rPr>
                            <m:t>𝒇</m:t>
                          </m:r>
                          <m:d>
                            <m:dPr>
                              <m:ctrlPr>
                                <a:rPr lang="zh-CN" altLang="en-US" sz="2000" b="1" i="1">
                                  <a:solidFill>
                                    <a:schemeClr val="accent1">
                                      <a:lumMod val="50000"/>
                                    </a:schemeClr>
                                  </a:solidFill>
                                  <a:latin typeface="Cambria Math" panose="02040503050406030204" pitchFamily="18" charset="0"/>
                                </a:rPr>
                              </m:ctrlPr>
                            </m:dPr>
                            <m:e>
                              <m:r>
                                <a:rPr lang="zh-CN" altLang="en-US" sz="2000" b="1" i="1">
                                  <a:solidFill>
                                    <a:schemeClr val="accent1">
                                      <a:lumMod val="50000"/>
                                    </a:schemeClr>
                                  </a:solidFill>
                                  <a:latin typeface="Cambria Math" panose="02040503050406030204" pitchFamily="18" charset="0"/>
                                </a:rPr>
                                <m:t>𝒙</m:t>
                              </m:r>
                            </m:e>
                          </m:d>
                        </m:den>
                      </m:f>
                      <m:f>
                        <m:fPr>
                          <m:ctrlPr>
                            <a:rPr lang="zh-CN" altLang="en-US" sz="2000" b="1" i="1">
                              <a:solidFill>
                                <a:schemeClr val="accent1">
                                  <a:lumMod val="50000"/>
                                </a:schemeClr>
                              </a:solidFill>
                              <a:latin typeface="Cambria Math" panose="02040503050406030204" pitchFamily="18" charset="0"/>
                            </a:rPr>
                          </m:ctrlPr>
                        </m:fPr>
                        <m:num>
                          <m:r>
                            <a:rPr lang="zh-CN" altLang="en-US" sz="2000" b="1" i="0">
                              <a:solidFill>
                                <a:schemeClr val="accent1">
                                  <a:lumMod val="50000"/>
                                </a:schemeClr>
                              </a:solidFill>
                              <a:latin typeface="Cambria Math" panose="02040503050406030204" pitchFamily="18" charset="0"/>
                            </a:rPr>
                            <m:t>𝛛</m:t>
                          </m:r>
                          <m:r>
                            <a:rPr lang="zh-CN" altLang="en-US" sz="2000" b="1" i="1">
                              <a:solidFill>
                                <a:schemeClr val="accent1">
                                  <a:lumMod val="50000"/>
                                </a:schemeClr>
                              </a:solidFill>
                              <a:latin typeface="Cambria Math" panose="02040503050406030204" pitchFamily="18" charset="0"/>
                            </a:rPr>
                            <m:t>𝒇</m:t>
                          </m:r>
                          <m:d>
                            <m:dPr>
                              <m:ctrlPr>
                                <a:rPr lang="zh-CN" altLang="en-US" sz="2000" b="1" i="1">
                                  <a:solidFill>
                                    <a:schemeClr val="accent1">
                                      <a:lumMod val="50000"/>
                                    </a:schemeClr>
                                  </a:solidFill>
                                  <a:latin typeface="Cambria Math" panose="02040503050406030204" pitchFamily="18" charset="0"/>
                                </a:rPr>
                              </m:ctrlPr>
                            </m:dPr>
                            <m:e>
                              <m:r>
                                <a:rPr lang="zh-CN" altLang="en-US" sz="2000" b="1" i="1">
                                  <a:solidFill>
                                    <a:schemeClr val="accent1">
                                      <a:lumMod val="50000"/>
                                    </a:schemeClr>
                                  </a:solidFill>
                                  <a:latin typeface="Cambria Math" panose="02040503050406030204" pitchFamily="18" charset="0"/>
                                </a:rPr>
                                <m:t>𝒙</m:t>
                              </m:r>
                            </m:e>
                          </m:d>
                        </m:num>
                        <m:den>
                          <m:r>
                            <a:rPr lang="zh-CN" altLang="en-US" sz="2000" b="1" i="0">
                              <a:solidFill>
                                <a:schemeClr val="accent1">
                                  <a:lumMod val="50000"/>
                                </a:schemeClr>
                              </a:solidFill>
                              <a:latin typeface="Cambria Math" panose="02040503050406030204" pitchFamily="18" charset="0"/>
                            </a:rPr>
                            <m:t>𝛛</m:t>
                          </m:r>
                          <m:r>
                            <a:rPr lang="zh-CN" altLang="en-US" sz="2000" b="1" i="1">
                              <a:solidFill>
                                <a:schemeClr val="accent1">
                                  <a:lumMod val="50000"/>
                                </a:schemeClr>
                              </a:solidFill>
                              <a:latin typeface="Cambria Math" panose="02040503050406030204" pitchFamily="18" charset="0"/>
                            </a:rPr>
                            <m:t>𝒙</m:t>
                          </m:r>
                        </m:den>
                      </m:f>
                    </m:oMath>
                  </m:oMathPara>
                </a14:m>
                <a:endParaRPr lang="zh-CN" altLang="en-US" sz="2000" b="1"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654C0E2E-105E-44DB-B854-69C5C5F34B24}"/>
                  </a:ext>
                </a:extLst>
              </p:cNvPr>
              <p:cNvSpPr txBox="1">
                <a:spLocks noRot="1" noChangeAspect="1" noMove="1" noResize="1" noEditPoints="1" noAdjustHandles="1" noChangeArrowheads="1" noChangeShapeType="1" noTextEdit="1"/>
              </p:cNvSpPr>
              <p:nvPr/>
            </p:nvSpPr>
            <p:spPr>
              <a:xfrm>
                <a:off x="6343291" y="5603404"/>
                <a:ext cx="2950234" cy="743602"/>
              </a:xfrm>
              <a:prstGeom prst="rect">
                <a:avLst/>
              </a:prstGeom>
              <a:blipFill>
                <a:blip r:embed="rId4"/>
                <a:stretch>
                  <a:fillRect/>
                </a:stretch>
              </a:blipFill>
              <a:ln w="19050">
                <a:solidFill>
                  <a:srgbClr val="C00000"/>
                </a:solidFill>
              </a:ln>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577DF865-8C5E-4547-A7AE-D4A2785687D1}"/>
              </a:ext>
            </a:extLst>
          </p:cNvPr>
          <p:cNvCxnSpPr/>
          <p:nvPr/>
        </p:nvCxnSpPr>
        <p:spPr>
          <a:xfrm flipH="1" flipV="1">
            <a:off x="5354128" y="5923472"/>
            <a:ext cx="908649" cy="8626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98750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6844</TotalTime>
  <Words>16077</Words>
  <Application>Microsoft Office PowerPoint</Application>
  <PresentationFormat>宽屏</PresentationFormat>
  <Paragraphs>1554</Paragraphs>
  <Slides>134</Slides>
  <Notes>131</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134</vt:i4>
      </vt:variant>
    </vt:vector>
  </HeadingPairs>
  <TitlesOfParts>
    <vt:vector size="147" baseType="lpstr">
      <vt:lpstr>等线</vt:lpstr>
      <vt:lpstr>等线 Light</vt:lpstr>
      <vt:lpstr>黑体</vt:lpstr>
      <vt:lpstr>宋体</vt:lpstr>
      <vt:lpstr>微软雅黑</vt:lpstr>
      <vt:lpstr>Arial</vt:lpstr>
      <vt:lpstr>Cambria Math</vt:lpstr>
      <vt:lpstr>Courier New</vt:lpstr>
      <vt:lpstr>Times New Roman</vt:lpstr>
      <vt:lpstr>Wingdings</vt:lpstr>
      <vt:lpstr>Office 主题​​</vt:lpstr>
      <vt:lpstr>Visio.Drawing.11</vt:lpstr>
      <vt:lpstr>Equation</vt:lpstr>
      <vt:lpstr>知识工程</vt:lpstr>
      <vt:lpstr>PowerPoint 演示文稿</vt:lpstr>
      <vt:lpstr>第 8 章  贝叶斯网</vt:lpstr>
      <vt:lpstr>1.贝叶斯网的定义</vt:lpstr>
      <vt:lpstr>1.贝叶斯网的定义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贝叶斯网和图模型</dc:title>
  <dc:creator>Xueyan Liu</dc:creator>
  <cp:lastModifiedBy>yang bo</cp:lastModifiedBy>
  <cp:revision>185</cp:revision>
  <cp:lastPrinted>2025-04-26T06:27:18Z</cp:lastPrinted>
  <dcterms:created xsi:type="dcterms:W3CDTF">2025-02-22T04:32:55Z</dcterms:created>
  <dcterms:modified xsi:type="dcterms:W3CDTF">2025-05-06T02:33:32Z</dcterms:modified>
</cp:coreProperties>
</file>